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8" r:id="rId4"/>
    <p:sldId id="257" r:id="rId5"/>
    <p:sldId id="259" r:id="rId6"/>
    <p:sldId id="263" r:id="rId7"/>
    <p:sldId id="265" r:id="rId8"/>
    <p:sldId id="266" r:id="rId9"/>
    <p:sldId id="267" r:id="rId10"/>
    <p:sldId id="269" r:id="rId11"/>
    <p:sldId id="275" r:id="rId12"/>
    <p:sldId id="271" r:id="rId13"/>
    <p:sldId id="272" r:id="rId14"/>
    <p:sldId id="274" r:id="rId15"/>
    <p:sldId id="276" r:id="rId16"/>
    <p:sldId id="277" r:id="rId17"/>
    <p:sldId id="278" r:id="rId18"/>
    <p:sldId id="279" r:id="rId19"/>
    <p:sldId id="281" r:id="rId20"/>
    <p:sldId id="280" r:id="rId21"/>
    <p:sldId id="282" r:id="rId22"/>
    <p:sldId id="283" r:id="rId23"/>
    <p:sldId id="28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115" d="100"/>
          <a:sy n="115" d="100"/>
        </p:scale>
        <p:origin x="25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353E9A-6F03-48B6-89CB-D7A29CDD8281}" type="datetimeFigureOut">
              <a:rPr lang="en-US" smtClean="0"/>
              <a:t>02-Dec-19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B38A1-33DD-4FC4-BFC1-83CF4004F466}" type="slidenum">
              <a:rPr lang="en-US" smtClean="0"/>
              <a:t>‹#›</a:t>
            </a:fld>
            <a:endParaRPr lang="en-US"/>
          </a:p>
        </p:txBody>
      </p:sp>
    </p:spTree>
    <p:extLst>
      <p:ext uri="{BB962C8B-B14F-4D97-AF65-F5344CB8AC3E}">
        <p14:creationId xmlns:p14="http://schemas.microsoft.com/office/powerpoint/2010/main" val="335124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353E9A-6F03-48B6-89CB-D7A29CDD8281}" type="datetimeFigureOut">
              <a:rPr lang="en-US" smtClean="0"/>
              <a:t>02-Dec-19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B38A1-33DD-4FC4-BFC1-83CF4004F466}" type="slidenum">
              <a:rPr lang="en-US" smtClean="0"/>
              <a:t>‹#›</a:t>
            </a:fld>
            <a:endParaRPr lang="en-US"/>
          </a:p>
        </p:txBody>
      </p:sp>
    </p:spTree>
    <p:extLst>
      <p:ext uri="{BB962C8B-B14F-4D97-AF65-F5344CB8AC3E}">
        <p14:creationId xmlns:p14="http://schemas.microsoft.com/office/powerpoint/2010/main" val="145931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353E9A-6F03-48B6-89CB-D7A29CDD8281}" type="datetimeFigureOut">
              <a:rPr lang="en-US" smtClean="0"/>
              <a:t>02-Dec-19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B38A1-33DD-4FC4-BFC1-83CF4004F466}" type="slidenum">
              <a:rPr lang="en-US" smtClean="0"/>
              <a:t>‹#›</a:t>
            </a:fld>
            <a:endParaRPr lang="en-US"/>
          </a:p>
        </p:txBody>
      </p:sp>
    </p:spTree>
    <p:extLst>
      <p:ext uri="{BB962C8B-B14F-4D97-AF65-F5344CB8AC3E}">
        <p14:creationId xmlns:p14="http://schemas.microsoft.com/office/powerpoint/2010/main" val="2967501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353E9A-6F03-48B6-89CB-D7A29CDD8281}" type="datetimeFigureOut">
              <a:rPr lang="en-US" smtClean="0"/>
              <a:t>02-Dec-19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B38A1-33DD-4FC4-BFC1-83CF4004F466}" type="slidenum">
              <a:rPr lang="en-US" smtClean="0"/>
              <a:t>‹#›</a:t>
            </a:fld>
            <a:endParaRPr lang="en-US"/>
          </a:p>
        </p:txBody>
      </p:sp>
    </p:spTree>
    <p:extLst>
      <p:ext uri="{BB962C8B-B14F-4D97-AF65-F5344CB8AC3E}">
        <p14:creationId xmlns:p14="http://schemas.microsoft.com/office/powerpoint/2010/main" val="410881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353E9A-6F03-48B6-89CB-D7A29CDD8281}" type="datetimeFigureOut">
              <a:rPr lang="en-US" smtClean="0"/>
              <a:t>02-Dec-19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B38A1-33DD-4FC4-BFC1-83CF4004F466}" type="slidenum">
              <a:rPr lang="en-US" smtClean="0"/>
              <a:t>‹#›</a:t>
            </a:fld>
            <a:endParaRPr lang="en-US"/>
          </a:p>
        </p:txBody>
      </p:sp>
    </p:spTree>
    <p:extLst>
      <p:ext uri="{BB962C8B-B14F-4D97-AF65-F5344CB8AC3E}">
        <p14:creationId xmlns:p14="http://schemas.microsoft.com/office/powerpoint/2010/main" val="3668385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353E9A-6F03-48B6-89CB-D7A29CDD8281}" type="datetimeFigureOut">
              <a:rPr lang="en-US" smtClean="0"/>
              <a:t>02-Dec-19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EB38A1-33DD-4FC4-BFC1-83CF4004F466}" type="slidenum">
              <a:rPr lang="en-US" smtClean="0"/>
              <a:t>‹#›</a:t>
            </a:fld>
            <a:endParaRPr lang="en-US"/>
          </a:p>
        </p:txBody>
      </p:sp>
    </p:spTree>
    <p:extLst>
      <p:ext uri="{BB962C8B-B14F-4D97-AF65-F5344CB8AC3E}">
        <p14:creationId xmlns:p14="http://schemas.microsoft.com/office/powerpoint/2010/main" val="1639804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353E9A-6F03-48B6-89CB-D7A29CDD8281}" type="datetimeFigureOut">
              <a:rPr lang="en-US" smtClean="0"/>
              <a:t>02-Dec-19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EB38A1-33DD-4FC4-BFC1-83CF4004F466}" type="slidenum">
              <a:rPr lang="en-US" smtClean="0"/>
              <a:t>‹#›</a:t>
            </a:fld>
            <a:endParaRPr lang="en-US"/>
          </a:p>
        </p:txBody>
      </p:sp>
    </p:spTree>
    <p:extLst>
      <p:ext uri="{BB962C8B-B14F-4D97-AF65-F5344CB8AC3E}">
        <p14:creationId xmlns:p14="http://schemas.microsoft.com/office/powerpoint/2010/main" val="3428746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353E9A-6F03-48B6-89CB-D7A29CDD8281}" type="datetimeFigureOut">
              <a:rPr lang="en-US" smtClean="0"/>
              <a:t>02-Dec-19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EB38A1-33DD-4FC4-BFC1-83CF4004F466}" type="slidenum">
              <a:rPr lang="en-US" smtClean="0"/>
              <a:t>‹#›</a:t>
            </a:fld>
            <a:endParaRPr lang="en-US"/>
          </a:p>
        </p:txBody>
      </p:sp>
    </p:spTree>
    <p:extLst>
      <p:ext uri="{BB962C8B-B14F-4D97-AF65-F5344CB8AC3E}">
        <p14:creationId xmlns:p14="http://schemas.microsoft.com/office/powerpoint/2010/main" val="531150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353E9A-6F03-48B6-89CB-D7A29CDD8281}" type="datetimeFigureOut">
              <a:rPr lang="en-US" smtClean="0"/>
              <a:t>02-Dec-19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EB38A1-33DD-4FC4-BFC1-83CF4004F466}" type="slidenum">
              <a:rPr lang="en-US" smtClean="0"/>
              <a:t>‹#›</a:t>
            </a:fld>
            <a:endParaRPr lang="en-US"/>
          </a:p>
        </p:txBody>
      </p:sp>
    </p:spTree>
    <p:extLst>
      <p:ext uri="{BB962C8B-B14F-4D97-AF65-F5344CB8AC3E}">
        <p14:creationId xmlns:p14="http://schemas.microsoft.com/office/powerpoint/2010/main" val="566362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0353E9A-6F03-48B6-89CB-D7A29CDD8281}" type="datetimeFigureOut">
              <a:rPr lang="en-US" smtClean="0"/>
              <a:t>02-Dec-19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EB38A1-33DD-4FC4-BFC1-83CF4004F466}" type="slidenum">
              <a:rPr lang="en-US" smtClean="0"/>
              <a:t>‹#›</a:t>
            </a:fld>
            <a:endParaRPr lang="en-US"/>
          </a:p>
        </p:txBody>
      </p:sp>
    </p:spTree>
    <p:extLst>
      <p:ext uri="{BB962C8B-B14F-4D97-AF65-F5344CB8AC3E}">
        <p14:creationId xmlns:p14="http://schemas.microsoft.com/office/powerpoint/2010/main" val="184210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0353E9A-6F03-48B6-89CB-D7A29CDD8281}" type="datetimeFigureOut">
              <a:rPr lang="en-US" smtClean="0"/>
              <a:t>02-Dec-19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EB38A1-33DD-4FC4-BFC1-83CF4004F466}" type="slidenum">
              <a:rPr lang="en-US" smtClean="0"/>
              <a:t>‹#›</a:t>
            </a:fld>
            <a:endParaRPr lang="en-US"/>
          </a:p>
        </p:txBody>
      </p:sp>
    </p:spTree>
    <p:extLst>
      <p:ext uri="{BB962C8B-B14F-4D97-AF65-F5344CB8AC3E}">
        <p14:creationId xmlns:p14="http://schemas.microsoft.com/office/powerpoint/2010/main" val="1300713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353E9A-6F03-48B6-89CB-D7A29CDD8281}" type="datetimeFigureOut">
              <a:rPr lang="en-US" smtClean="0"/>
              <a:t>02-Dec-19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EB38A1-33DD-4FC4-BFC1-83CF4004F466}" type="slidenum">
              <a:rPr lang="en-US" smtClean="0"/>
              <a:t>‹#›</a:t>
            </a:fld>
            <a:endParaRPr lang="en-US"/>
          </a:p>
        </p:txBody>
      </p:sp>
    </p:spTree>
    <p:extLst>
      <p:ext uri="{BB962C8B-B14F-4D97-AF65-F5344CB8AC3E}">
        <p14:creationId xmlns:p14="http://schemas.microsoft.com/office/powerpoint/2010/main" val="600742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s.huji.ac.il/dina-lab/PointNet-classification" TargetMode="External"/><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s.huji.ac.il/dina-lab/PointNet-classification/blob/master/Data%20prep/Part%201B%20-%20Downloading%20PDBs/erase_files.py" TargetMode="External"/><Relationship Id="rId2" Type="http://schemas.openxmlformats.org/officeDocument/2006/relationships/hyperlink" Target="https://github.cs.huji.ac.il/dina-lab/PointNet-classification"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s.huji.ac.il/dina-lab/PointNet-classification/tree/master/Data%20prep" TargetMode="External"/><Relationship Id="rId2" Type="http://schemas.openxmlformats.org/officeDocument/2006/relationships/hyperlink" Target="https://github.cs.huji.ac.il/dina-lab/PointNet-classification" TargetMode="External"/><Relationship Id="rId1" Type="http://schemas.openxmlformats.org/officeDocument/2006/relationships/slideLayout" Target="../slideLayouts/slideLayout6.xml"/><Relationship Id="rId4" Type="http://schemas.openxmlformats.org/officeDocument/2006/relationships/hyperlink" Target="https://github.cs.huji.ac.il/dina-lab/PointNet-classification/blob/master/Data%20prep/Part%201A%20-%20Family%20dict/dictionary_complete.py"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rive.google.com/file/d/1TSNMR15zsGoey32TB_4bJ8Y06l21ajwd/view?usp=sharing"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s.huji.ac.il/dina-lab/PointNet-classification/tree/master/Data%20prep" TargetMode="External"/><Relationship Id="rId2" Type="http://schemas.openxmlformats.org/officeDocument/2006/relationships/hyperlink" Target="https://github.cs.huji.ac.il/dina-lab/PointNet-classification" TargetMode="External"/><Relationship Id="rId1" Type="http://schemas.openxmlformats.org/officeDocument/2006/relationships/slideLayout" Target="../slideLayouts/slideLayout6.xml"/><Relationship Id="rId5" Type="http://schemas.openxmlformats.org/officeDocument/2006/relationships/hyperlink" Target="https://github.cs.huji.ac.il/dina-lab/PointNet-classification/blob/master/Data%20prep/Part%201B%20-%20Downloading%20PDBs/erase_files.py" TargetMode="External"/><Relationship Id="rId4" Type="http://schemas.openxmlformats.org/officeDocument/2006/relationships/hyperlink" Target="https://github.cs.huji.ac.il/dina-lab/PointNet-classification/blob/master/Data%20prep/Part%201B%20-%20Downloading%20PDBs/Download_chains.p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hyperlink" Target="https://github.cs.huji.ac.il/dina-lab/PointNet-classification/tree/master/Data%20prep" TargetMode="External"/><Relationship Id="rId7" Type="http://schemas.openxmlformats.org/officeDocument/2006/relationships/hyperlink" Target="https://github.cs.huji.ac.il/dina-lab/PointNet-classification" TargetMode="External"/><Relationship Id="rId1" Type="http://schemas.openxmlformats.org/officeDocument/2006/relationships/slideLayout" Target="../slideLayouts/slideLayout6.xml"/><Relationship Id="rId6" Type="http://schemas.openxmlformats.org/officeDocument/2006/relationships/image" Target="../media/image8.png"/><Relationship Id="rId9" Type="http://schemas.openxmlformats.org/officeDocument/2006/relationships/hyperlink" Target="https://github.cs.huji.ac.il/dina-lab/PointNet-classification/blob/master/Data%20prep/Part%201B%20-%20Downloading%20PDBs/erase_files.py"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PointNet 3D Molecular structures classification</a:t>
            </a:r>
            <a:endParaRPr lang="en-US" dirty="0"/>
          </a:p>
        </p:txBody>
      </p:sp>
      <p:sp>
        <p:nvSpPr>
          <p:cNvPr id="3" name="Subtitle 2"/>
          <p:cNvSpPr>
            <a:spLocks noGrp="1"/>
          </p:cNvSpPr>
          <p:nvPr>
            <p:ph type="subTitle" idx="1"/>
          </p:nvPr>
        </p:nvSpPr>
        <p:spPr/>
        <p:txBody>
          <a:bodyPr/>
          <a:lstStyle/>
          <a:p>
            <a:r>
              <a:rPr lang="en-US" dirty="0" smtClean="0"/>
              <a:t>By Oren </a:t>
            </a:r>
            <a:r>
              <a:rPr lang="en-US" dirty="0" err="1" smtClean="0"/>
              <a:t>Wintner</a:t>
            </a:r>
            <a:r>
              <a:rPr lang="en-US" dirty="0" smtClean="0"/>
              <a:t> and Shay </a:t>
            </a:r>
            <a:r>
              <a:rPr lang="en-US" dirty="0" err="1" smtClean="0"/>
              <a:t>Guterman</a:t>
            </a:r>
            <a:endParaRPr lang="en-US" dirty="0" smtClean="0"/>
          </a:p>
          <a:p>
            <a:r>
              <a:rPr lang="en-US" dirty="0" smtClean="0"/>
              <a:t>Instructed by Dina </a:t>
            </a:r>
            <a:r>
              <a:rPr lang="en-US" dirty="0" err="1" smtClean="0"/>
              <a:t>Schneidman</a:t>
            </a:r>
            <a:endParaRPr lang="en-US" dirty="0" smtClean="0"/>
          </a:p>
          <a:p>
            <a:r>
              <a:rPr lang="en-US" dirty="0" smtClean="0"/>
              <a:t>The Hebrew University of Jerusalem</a:t>
            </a:r>
            <a:endParaRPr lang="en-US" dirty="0"/>
          </a:p>
        </p:txBody>
      </p:sp>
    </p:spTree>
    <p:extLst>
      <p:ext uri="{BB962C8B-B14F-4D97-AF65-F5344CB8AC3E}">
        <p14:creationId xmlns:p14="http://schemas.microsoft.com/office/powerpoint/2010/main" val="137183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summary </a:t>
            </a:r>
            <a:endParaRPr lang="en-US" dirty="0"/>
          </a:p>
        </p:txBody>
      </p:sp>
      <p:sp>
        <p:nvSpPr>
          <p:cNvPr id="3" name="TextBox 2"/>
          <p:cNvSpPr txBox="1"/>
          <p:nvPr/>
        </p:nvSpPr>
        <p:spPr>
          <a:xfrm>
            <a:off x="838200" y="1690688"/>
            <a:ext cx="9530862" cy="1754326"/>
          </a:xfrm>
          <a:prstGeom prst="rect">
            <a:avLst/>
          </a:prstGeom>
          <a:noFill/>
        </p:spPr>
        <p:txBody>
          <a:bodyPr wrap="square" rtlCol="0">
            <a:spAutoFit/>
          </a:bodyPr>
          <a:lstStyle/>
          <a:p>
            <a:r>
              <a:rPr lang="en-US" dirty="0" smtClean="0"/>
              <a:t>We started with two text files, one that holds information about the representation of the families in the data base and another that holds information regarding protein location in every molecule of the PDB (Protein Data Bank). We finished with numpy array in size (57*400,256,3) 57 families, for each family we have 400 examples, each example holds 256 points and for each point we have 3 values (X,Y,Z) and label data of size 57*400 . </a:t>
            </a:r>
          </a:p>
          <a:p>
            <a:endParaRPr lang="en-US" dirty="0"/>
          </a:p>
        </p:txBody>
      </p:sp>
    </p:spTree>
    <p:extLst>
      <p:ext uri="{BB962C8B-B14F-4D97-AF65-F5344CB8AC3E}">
        <p14:creationId xmlns:p14="http://schemas.microsoft.com/office/powerpoint/2010/main" val="1132850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653346" cy="1325563"/>
          </a:xfrm>
        </p:spPr>
        <p:txBody>
          <a:bodyPr/>
          <a:lstStyle/>
          <a:p>
            <a:r>
              <a:rPr lang="en-US" dirty="0" smtClean="0"/>
              <a:t>Part 2 – Protein Point Cloud data Classification</a:t>
            </a:r>
            <a:endParaRPr lang="en-US" dirty="0"/>
          </a:p>
        </p:txBody>
      </p:sp>
      <p:sp>
        <p:nvSpPr>
          <p:cNvPr id="5" name="TextBox 4"/>
          <p:cNvSpPr txBox="1"/>
          <p:nvPr/>
        </p:nvSpPr>
        <p:spPr>
          <a:xfrm>
            <a:off x="838200" y="1690688"/>
            <a:ext cx="8912469" cy="2031325"/>
          </a:xfrm>
          <a:prstGeom prst="rect">
            <a:avLst/>
          </a:prstGeom>
          <a:noFill/>
        </p:spPr>
        <p:txBody>
          <a:bodyPr wrap="square" rtlCol="0">
            <a:spAutoFit/>
          </a:bodyPr>
          <a:lstStyle/>
          <a:p>
            <a:r>
              <a:rPr lang="en-US" dirty="0" smtClean="0"/>
              <a:t>Using the mined, labeled data, we can train a model that will try to classify unseen protein, based on learning from Point Cloud labeled data.</a:t>
            </a:r>
          </a:p>
          <a:p>
            <a:endParaRPr lang="en-US" dirty="0"/>
          </a:p>
          <a:p>
            <a:r>
              <a:rPr lang="en-US" dirty="0" smtClean="0"/>
              <a:t>We used Google </a:t>
            </a:r>
            <a:r>
              <a:rPr lang="en-US" dirty="0" err="1" smtClean="0"/>
              <a:t>Colab</a:t>
            </a:r>
            <a:r>
              <a:rPr lang="en-US" dirty="0" smtClean="0"/>
              <a:t> (</a:t>
            </a:r>
            <a:r>
              <a:rPr lang="en-US" dirty="0" err="1" smtClean="0"/>
              <a:t>Jupyter</a:t>
            </a:r>
            <a:r>
              <a:rPr lang="en-US" dirty="0" smtClean="0"/>
              <a:t> notebook) as run-time environment, mostly because it’s a free, easy to use and our demands, a network with ~1M parameters and ~150MB of data, are small enough. </a:t>
            </a:r>
            <a:r>
              <a:rPr lang="en-US" dirty="0" err="1" smtClean="0"/>
              <a:t>Keras</a:t>
            </a:r>
            <a:r>
              <a:rPr lang="en-US" dirty="0" smtClean="0"/>
              <a:t> was chosen as the main DL library and PointNet as our point cloud classification model.</a:t>
            </a:r>
            <a:endParaRPr lang="en-US" dirty="0"/>
          </a:p>
        </p:txBody>
      </p:sp>
    </p:spTree>
    <p:extLst>
      <p:ext uri="{BB962C8B-B14F-4D97-AF65-F5344CB8AC3E}">
        <p14:creationId xmlns:p14="http://schemas.microsoft.com/office/powerpoint/2010/main" val="2957103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2.A The model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1458" y="2706350"/>
            <a:ext cx="5020376" cy="2133898"/>
          </a:xfrm>
          <a:prstGeom prst="rect">
            <a:avLst/>
          </a:prstGeom>
        </p:spPr>
      </p:pic>
      <p:sp>
        <p:nvSpPr>
          <p:cNvPr id="5" name="TextBox 4"/>
          <p:cNvSpPr txBox="1"/>
          <p:nvPr/>
        </p:nvSpPr>
        <p:spPr>
          <a:xfrm>
            <a:off x="838200" y="1690688"/>
            <a:ext cx="4278923" cy="2031325"/>
          </a:xfrm>
          <a:prstGeom prst="rect">
            <a:avLst/>
          </a:prstGeom>
          <a:noFill/>
        </p:spPr>
        <p:txBody>
          <a:bodyPr wrap="square" rtlCol="0">
            <a:spAutoFit/>
          </a:bodyPr>
          <a:lstStyle/>
          <a:p>
            <a:r>
              <a:rPr lang="en-US" dirty="0" smtClean="0"/>
              <a:t>Tried to solve the major Computer Vision tasks, Classification and Segmentation, using Point Cloud data. The main appeal is that to represent an object need small number of X,Y,Z values instead of very large images. </a:t>
            </a:r>
          </a:p>
          <a:p>
            <a:endParaRPr lang="en-US" dirty="0"/>
          </a:p>
        </p:txBody>
      </p:sp>
      <p:sp>
        <p:nvSpPr>
          <p:cNvPr id="6" name="Rectangle 5"/>
          <p:cNvSpPr/>
          <p:nvPr/>
        </p:nvSpPr>
        <p:spPr>
          <a:xfrm>
            <a:off x="838200" y="5476883"/>
            <a:ext cx="11682047" cy="369332"/>
          </a:xfrm>
          <a:prstGeom prst="rect">
            <a:avLst/>
          </a:prstGeom>
        </p:spPr>
        <p:txBody>
          <a:bodyPr wrap="square">
            <a:spAutoFit/>
          </a:bodyPr>
          <a:lstStyle/>
          <a:p>
            <a:r>
              <a:rPr lang="en-US" b="1" dirty="0" err="1" smtClean="0">
                <a:hlinkClick r:id="rId3"/>
              </a:rPr>
              <a:t>PointNet</a:t>
            </a:r>
            <a:r>
              <a:rPr lang="en-US" b="1" dirty="0" smtClean="0">
                <a:hlinkClick r:id="rId3"/>
              </a:rPr>
              <a:t>-classification</a:t>
            </a:r>
            <a:r>
              <a:rPr lang="en-US" dirty="0"/>
              <a:t>/The model/PointNet_V3.ipynb</a:t>
            </a:r>
          </a:p>
        </p:txBody>
      </p:sp>
    </p:spTree>
    <p:extLst>
      <p:ext uri="{BB962C8B-B14F-4D97-AF65-F5344CB8AC3E}">
        <p14:creationId xmlns:p14="http://schemas.microsoft.com/office/powerpoint/2010/main" val="712662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2.A The model</a:t>
            </a:r>
            <a:endParaRPr lang="en-US" dirty="0"/>
          </a:p>
        </p:txBody>
      </p:sp>
      <p:sp>
        <p:nvSpPr>
          <p:cNvPr id="5" name="TextBox 4"/>
          <p:cNvSpPr txBox="1"/>
          <p:nvPr/>
        </p:nvSpPr>
        <p:spPr>
          <a:xfrm>
            <a:off x="838200" y="1690688"/>
            <a:ext cx="9520163" cy="369332"/>
          </a:xfrm>
          <a:prstGeom prst="rect">
            <a:avLst/>
          </a:prstGeom>
          <a:noFill/>
        </p:spPr>
        <p:txBody>
          <a:bodyPr wrap="square" rtlCol="0">
            <a:spAutoFit/>
          </a:bodyPr>
          <a:lstStyle/>
          <a:p>
            <a:r>
              <a:rPr lang="en-US" dirty="0" smtClean="0"/>
              <a:t>We will use only the Classification part, thus, not implementing the segmentation part </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511" y="2557213"/>
            <a:ext cx="9421540" cy="3572374"/>
          </a:xfrm>
          <a:prstGeom prst="rect">
            <a:avLst/>
          </a:prstGeom>
        </p:spPr>
      </p:pic>
    </p:spTree>
    <p:extLst>
      <p:ext uri="{BB962C8B-B14F-4D97-AF65-F5344CB8AC3E}">
        <p14:creationId xmlns:p14="http://schemas.microsoft.com/office/powerpoint/2010/main" val="1523053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2.B The data </a:t>
            </a:r>
            <a:endParaRPr lang="en-US" dirty="0"/>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10726" t="9872" r="7479" b="9230"/>
          <a:stretch/>
        </p:blipFill>
        <p:spPr>
          <a:xfrm>
            <a:off x="5659898" y="461839"/>
            <a:ext cx="6185488" cy="6117623"/>
          </a:xfrm>
          <a:prstGeom prst="rect">
            <a:avLst/>
          </a:prstGeom>
        </p:spPr>
      </p:pic>
      <p:sp>
        <p:nvSpPr>
          <p:cNvPr id="11" name="TextBox 10"/>
          <p:cNvSpPr txBox="1"/>
          <p:nvPr/>
        </p:nvSpPr>
        <p:spPr>
          <a:xfrm>
            <a:off x="838200" y="1690688"/>
            <a:ext cx="4666367" cy="646331"/>
          </a:xfrm>
          <a:prstGeom prst="rect">
            <a:avLst/>
          </a:prstGeom>
          <a:noFill/>
        </p:spPr>
        <p:txBody>
          <a:bodyPr wrap="square" rtlCol="0">
            <a:spAutoFit/>
          </a:bodyPr>
          <a:lstStyle/>
          <a:p>
            <a:r>
              <a:rPr lang="en-US" dirty="0" smtClean="0"/>
              <a:t>16 examples taken directly from the raw PDBs converted to cloud points</a:t>
            </a:r>
            <a:endParaRPr lang="en-US" dirty="0"/>
          </a:p>
        </p:txBody>
      </p:sp>
    </p:spTree>
    <p:extLst>
      <p:ext uri="{BB962C8B-B14F-4D97-AF65-F5344CB8AC3E}">
        <p14:creationId xmlns:p14="http://schemas.microsoft.com/office/powerpoint/2010/main" val="469220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2.B The data</a:t>
            </a:r>
            <a:br>
              <a:rPr lang="en-US" dirty="0" smtClean="0"/>
            </a:br>
            <a:r>
              <a:rPr lang="en-US" dirty="0" smtClean="0"/>
              <a:t>with augmentation </a:t>
            </a:r>
            <a:endParaRPr lang="en-US" dirty="0"/>
          </a:p>
        </p:txBody>
      </p:sp>
      <p:sp>
        <p:nvSpPr>
          <p:cNvPr id="11" name="TextBox 10"/>
          <p:cNvSpPr txBox="1"/>
          <p:nvPr/>
        </p:nvSpPr>
        <p:spPr>
          <a:xfrm>
            <a:off x="838200" y="1690688"/>
            <a:ext cx="4666367" cy="2862322"/>
          </a:xfrm>
          <a:prstGeom prst="rect">
            <a:avLst/>
          </a:prstGeom>
          <a:noFill/>
        </p:spPr>
        <p:txBody>
          <a:bodyPr wrap="square" rtlCol="0">
            <a:spAutoFit/>
          </a:bodyPr>
          <a:lstStyle/>
          <a:p>
            <a:r>
              <a:rPr lang="en-US" dirty="0" smtClean="0"/>
              <a:t>4 different proteins, with augmentation applied 5 different times to the same molecule.</a:t>
            </a:r>
          </a:p>
          <a:p>
            <a:endParaRPr lang="en-US" dirty="0" smtClean="0"/>
          </a:p>
          <a:p>
            <a:r>
              <a:rPr lang="en-US" dirty="0" smtClean="0"/>
              <a:t>The augmentation we used is to add small jitter to each point in the cloud and random rotation of the protein in the 3D space. The jitter represents small inaccuracies in the measurement and the rotation is applied to account for the different positions the protein can be arranged on the surface.</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6041" t="11282" r="9259" b="11282"/>
          <a:stretch/>
        </p:blipFill>
        <p:spPr>
          <a:xfrm>
            <a:off x="5345722" y="914400"/>
            <a:ext cx="6655777" cy="5310556"/>
          </a:xfrm>
          <a:prstGeom prst="rect">
            <a:avLst/>
          </a:prstGeom>
        </p:spPr>
      </p:pic>
    </p:spTree>
    <p:extLst>
      <p:ext uri="{BB962C8B-B14F-4D97-AF65-F5344CB8AC3E}">
        <p14:creationId xmlns:p14="http://schemas.microsoft.com/office/powerpoint/2010/main" val="2359308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822168" y="1690688"/>
            <a:ext cx="4730260" cy="923330"/>
          </a:xfrm>
          <a:prstGeom prst="rect">
            <a:avLst/>
          </a:prstGeom>
          <a:noFill/>
        </p:spPr>
        <p:txBody>
          <a:bodyPr wrap="square" rtlCol="0">
            <a:spAutoFit/>
          </a:bodyPr>
          <a:lstStyle/>
          <a:p>
            <a:r>
              <a:rPr lang="en-US" dirty="0" smtClean="0"/>
              <a:t>16 different protein with augmentations, taken from the same family. Our model need to classify all the structures to the same label.</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0214" t="11471" r="7607" b="10452"/>
          <a:stretch/>
        </p:blipFill>
        <p:spPr>
          <a:xfrm>
            <a:off x="5552428" y="365125"/>
            <a:ext cx="6468805" cy="6145870"/>
          </a:xfrm>
          <a:prstGeom prst="rect">
            <a:avLst/>
          </a:prstGeom>
        </p:spPr>
      </p:pic>
      <p:sp>
        <p:nvSpPr>
          <p:cNvPr id="6" name="Title 1"/>
          <p:cNvSpPr txBox="1">
            <a:spLocks/>
          </p:cNvSpPr>
          <p:nvPr/>
        </p:nvSpPr>
        <p:spPr>
          <a:xfrm>
            <a:off x="824346"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Part 2.B The data</a:t>
            </a:r>
            <a:br>
              <a:rPr lang="en-US" dirty="0" smtClean="0"/>
            </a:br>
            <a:r>
              <a:rPr lang="en-US" dirty="0" smtClean="0"/>
              <a:t>with augmentation </a:t>
            </a:r>
            <a:endParaRPr lang="en-US" dirty="0"/>
          </a:p>
        </p:txBody>
      </p:sp>
    </p:spTree>
    <p:extLst>
      <p:ext uri="{BB962C8B-B14F-4D97-AF65-F5344CB8AC3E}">
        <p14:creationId xmlns:p14="http://schemas.microsoft.com/office/powerpoint/2010/main" val="3110642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9874"/>
            <a:ext cx="10515600" cy="1325563"/>
          </a:xfrm>
        </p:spPr>
        <p:txBody>
          <a:bodyPr/>
          <a:lstStyle/>
          <a:p>
            <a:r>
              <a:rPr lang="en-US" dirty="0" smtClean="0"/>
              <a:t>Part 2.C Training the model</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7572" r="7187"/>
          <a:stretch/>
        </p:blipFill>
        <p:spPr>
          <a:xfrm>
            <a:off x="6096000" y="1522537"/>
            <a:ext cx="4923693" cy="1444061"/>
          </a:xfrm>
          <a:prstGeom prst="rect">
            <a:avLst/>
          </a:prstGeom>
        </p:spPr>
      </p:pic>
      <p:sp>
        <p:nvSpPr>
          <p:cNvPr id="4" name="TextBox 3"/>
          <p:cNvSpPr txBox="1"/>
          <p:nvPr/>
        </p:nvSpPr>
        <p:spPr>
          <a:xfrm>
            <a:off x="838200" y="1415437"/>
            <a:ext cx="5257800" cy="1477328"/>
          </a:xfrm>
          <a:prstGeom prst="rect">
            <a:avLst/>
          </a:prstGeom>
          <a:noFill/>
        </p:spPr>
        <p:txBody>
          <a:bodyPr wrap="square" rtlCol="0">
            <a:spAutoFit/>
          </a:bodyPr>
          <a:lstStyle/>
          <a:p>
            <a:r>
              <a:rPr lang="en-US" dirty="0" smtClean="0"/>
              <a:t>In order to make the model converge, we adjusted the dropout, pushed each protein to be centered around zero, zero padded missing values, tuned the augmentation changed some hyper parameters alongside introduction of learning rate plan. </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462" y="3780843"/>
            <a:ext cx="3846615" cy="256441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3994" y="3780843"/>
            <a:ext cx="3846616" cy="2564410"/>
          </a:xfrm>
          <a:prstGeom prst="rect">
            <a:avLst/>
          </a:prstGeom>
        </p:spPr>
      </p:pic>
      <p:sp>
        <p:nvSpPr>
          <p:cNvPr id="7" name="TextBox 6"/>
          <p:cNvSpPr txBox="1"/>
          <p:nvPr/>
        </p:nvSpPr>
        <p:spPr>
          <a:xfrm>
            <a:off x="4424509" y="3197311"/>
            <a:ext cx="3115135" cy="369332"/>
          </a:xfrm>
          <a:prstGeom prst="rect">
            <a:avLst/>
          </a:prstGeom>
          <a:noFill/>
        </p:spPr>
        <p:txBody>
          <a:bodyPr wrap="square" rtlCol="0">
            <a:spAutoFit/>
          </a:bodyPr>
          <a:lstStyle/>
          <a:p>
            <a:r>
              <a:rPr lang="en-US" dirty="0" smtClean="0"/>
              <a:t>Accuracy and loss during train  </a:t>
            </a:r>
            <a:endParaRPr lang="en-US" dirty="0"/>
          </a:p>
        </p:txBody>
      </p:sp>
    </p:spTree>
    <p:extLst>
      <p:ext uri="{BB962C8B-B14F-4D97-AF65-F5344CB8AC3E}">
        <p14:creationId xmlns:p14="http://schemas.microsoft.com/office/powerpoint/2010/main" val="1702876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67159"/>
            <a:ext cx="10515600" cy="1325563"/>
          </a:xfrm>
        </p:spPr>
        <p:txBody>
          <a:bodyPr/>
          <a:lstStyle/>
          <a:p>
            <a:r>
              <a:rPr lang="en-US" dirty="0" smtClean="0"/>
              <a:t>Part 2.D Results</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4767" y="177988"/>
            <a:ext cx="6260869" cy="6260869"/>
          </a:xfrm>
          <a:prstGeom prst="rect">
            <a:avLst/>
          </a:prstGeom>
        </p:spPr>
      </p:pic>
      <p:sp>
        <p:nvSpPr>
          <p:cNvPr id="9" name="TextBox 8"/>
          <p:cNvSpPr txBox="1"/>
          <p:nvPr/>
        </p:nvSpPr>
        <p:spPr>
          <a:xfrm>
            <a:off x="838199" y="1392722"/>
            <a:ext cx="4947459" cy="1477328"/>
          </a:xfrm>
          <a:prstGeom prst="rect">
            <a:avLst/>
          </a:prstGeom>
          <a:noFill/>
        </p:spPr>
        <p:txBody>
          <a:bodyPr wrap="square" rtlCol="0">
            <a:spAutoFit/>
          </a:bodyPr>
          <a:lstStyle/>
          <a:p>
            <a:r>
              <a:rPr lang="en-US" dirty="0" smtClean="0"/>
              <a:t>The confusion matrix of 17 families with ~64% accuracy on the first seen test set. We took a subset of the families to compensate for their spatial resemblance between close families (for example 2.30.29.30 is close to  2.30.29.60)</a:t>
            </a:r>
            <a:endParaRPr lang="en-US" dirty="0"/>
          </a:p>
        </p:txBody>
      </p:sp>
    </p:spTree>
    <p:extLst>
      <p:ext uri="{BB962C8B-B14F-4D97-AF65-F5344CB8AC3E}">
        <p14:creationId xmlns:p14="http://schemas.microsoft.com/office/powerpoint/2010/main" val="1010577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3.A –</a:t>
            </a:r>
            <a:r>
              <a:rPr lang="he-IL" dirty="0" smtClean="0"/>
              <a:t> </a:t>
            </a:r>
            <a:r>
              <a:rPr lang="en-US" dirty="0" smtClean="0"/>
              <a:t>PDB alignment</a:t>
            </a:r>
            <a:endParaRPr lang="en-US" dirty="0"/>
          </a:p>
        </p:txBody>
      </p:sp>
      <p:sp>
        <p:nvSpPr>
          <p:cNvPr id="3" name="TextBox 2"/>
          <p:cNvSpPr txBox="1"/>
          <p:nvPr/>
        </p:nvSpPr>
        <p:spPr>
          <a:xfrm>
            <a:off x="838200" y="1690688"/>
            <a:ext cx="9530862" cy="2031325"/>
          </a:xfrm>
          <a:prstGeom prst="rect">
            <a:avLst/>
          </a:prstGeom>
          <a:noFill/>
        </p:spPr>
        <p:txBody>
          <a:bodyPr wrap="square" rtlCol="0">
            <a:spAutoFit/>
          </a:bodyPr>
          <a:lstStyle/>
          <a:p>
            <a:r>
              <a:rPr lang="en-US" dirty="0" smtClean="0"/>
              <a:t>To achieve better classification accuracy we tried to align the proteins using classic alignment algorithms. The alignment was done for each family, we aligned all of the proteins according to the first protein in the folder. Having an aligned data-base we can compare it to the previous one. </a:t>
            </a:r>
          </a:p>
          <a:p>
            <a:endParaRPr lang="en-US" dirty="0"/>
          </a:p>
          <a:p>
            <a:r>
              <a:rPr lang="en-US" dirty="0" smtClean="0"/>
              <a:t>Our conjecture, is that the first part of PointNet, where the network tries to find the rotation of the point cloud isn’t sufficient. </a:t>
            </a:r>
          </a:p>
          <a:p>
            <a:endParaRPr lang="en-US" dirty="0"/>
          </a:p>
        </p:txBody>
      </p:sp>
      <p:sp>
        <p:nvSpPr>
          <p:cNvPr id="4" name="Rectangle 3"/>
          <p:cNvSpPr/>
          <p:nvPr/>
        </p:nvSpPr>
        <p:spPr>
          <a:xfrm>
            <a:off x="838200" y="5476883"/>
            <a:ext cx="11682047" cy="369332"/>
          </a:xfrm>
          <a:prstGeom prst="rect">
            <a:avLst/>
          </a:prstGeom>
        </p:spPr>
        <p:txBody>
          <a:bodyPr wrap="square">
            <a:spAutoFit/>
          </a:bodyPr>
          <a:lstStyle/>
          <a:p>
            <a:r>
              <a:rPr lang="en-US" b="1" dirty="0" smtClean="0">
                <a:hlinkClick r:id="rId2"/>
              </a:rPr>
              <a:t>PointNet-classification</a:t>
            </a:r>
            <a:r>
              <a:rPr lang="en-US" dirty="0" smtClean="0"/>
              <a:t>/</a:t>
            </a:r>
            <a:r>
              <a:rPr lang="en-US" b="1" dirty="0"/>
              <a:t>The model with </a:t>
            </a:r>
            <a:r>
              <a:rPr lang="en-US" b="1" dirty="0" smtClean="0"/>
              <a:t>alignment/</a:t>
            </a:r>
            <a:r>
              <a:rPr lang="en-US" dirty="0" smtClean="0">
                <a:hlinkClick r:id="rId3" tooltip="erase_files.py"/>
              </a:rPr>
              <a:t>align_pdbs.py</a:t>
            </a:r>
            <a:endParaRPr lang="en-US" dirty="0"/>
          </a:p>
        </p:txBody>
      </p:sp>
    </p:spTree>
    <p:extLst>
      <p:ext uri="{BB962C8B-B14F-4D97-AF65-F5344CB8AC3E}">
        <p14:creationId xmlns:p14="http://schemas.microsoft.com/office/powerpoint/2010/main" val="2310713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summary</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838200" y="1690688"/>
                <a:ext cx="9530862" cy="5380063"/>
              </a:xfrm>
              <a:prstGeom prst="rect">
                <a:avLst/>
              </a:prstGeom>
              <a:noFill/>
            </p:spPr>
            <p:txBody>
              <a:bodyPr wrap="square" rtlCol="0">
                <a:spAutoFit/>
              </a:bodyPr>
              <a:lstStyle/>
              <a:p>
                <a:r>
                  <a:rPr lang="en-US" dirty="0" smtClean="0"/>
                  <a:t>In part one we will locate a database for 3D molecular structures and a index that specifies where is every protein located inside the structure and its corresponding CATHCODE (family). Then, use the index to crop the relevant protein from the molecular structure. Having the relevant protein we sample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m:t>
                    </m:r>
                    <m:r>
                      <a:rPr lang="en-US" i="1" dirty="0" smtClean="0">
                        <a:latin typeface="Cambria Math" panose="02040503050406030204" pitchFamily="18" charset="0"/>
                      </a:rPr>
                      <m:t>𝑌</m:t>
                    </m:r>
                    <m:r>
                      <a:rPr lang="en-US" i="1" dirty="0" smtClean="0">
                        <a:latin typeface="Cambria Math" panose="02040503050406030204" pitchFamily="18" charset="0"/>
                      </a:rPr>
                      <m:t>,</m:t>
                    </m:r>
                    <m:r>
                      <a:rPr lang="en-US" i="1" dirty="0" smtClean="0">
                        <a:latin typeface="Cambria Math" panose="02040503050406030204" pitchFamily="18" charset="0"/>
                      </a:rPr>
                      <m:t>𝑍</m:t>
                    </m:r>
                    <m:r>
                      <a:rPr lang="en-US" i="1" dirty="0" smtClean="0">
                        <a:latin typeface="Cambria Math" panose="02040503050406030204" pitchFamily="18" charset="0"/>
                      </a:rPr>
                      <m:t>)</m:t>
                    </m:r>
                  </m:oMath>
                </a14:m>
                <a:r>
                  <a:rPr lang="en-US" dirty="0" smtClean="0"/>
                  <a:t> values from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𝛼</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𝛽</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𝛾</m:t>
                        </m:r>
                      </m:sub>
                    </m:sSub>
                  </m:oMath>
                </a14:m>
                <a:r>
                  <a:rPr lang="en-US" dirty="0" smtClean="0"/>
                  <a:t> and the atoms thus, remaining with A point cloud dataset from each molecule, and its label.</a:t>
                </a:r>
              </a:p>
              <a:p>
                <a:endParaRPr lang="en-US" dirty="0" smtClean="0"/>
              </a:p>
              <a:p>
                <a:endParaRPr lang="en-US" dirty="0"/>
              </a:p>
              <a:p>
                <a:endParaRPr lang="en-US" dirty="0"/>
              </a:p>
              <a:p>
                <a:r>
                  <a:rPr lang="en-US" dirty="0" smtClean="0"/>
                  <a:t>In part 2 we will use the training data of size (</a:t>
                </a:r>
                <a:r>
                  <a:rPr lang="en-US" dirty="0" err="1" smtClean="0"/>
                  <a:t>family_num</a:t>
                </a:r>
                <a:r>
                  <a:rPr lang="en-US" dirty="0" smtClean="0"/>
                  <a:t>*examples_per_family,N_points,3(X,Y,Z)) and the labels (from which protein family did it came, of size </a:t>
                </a:r>
                <a:r>
                  <a:rPr lang="en-US" dirty="0" err="1" smtClean="0"/>
                  <a:t>family_num</a:t>
                </a:r>
                <a:r>
                  <a:rPr lang="en-US" dirty="0" smtClean="0"/>
                  <a:t>*</a:t>
                </a:r>
                <a:r>
                  <a:rPr lang="en-US" dirty="0" err="1" smtClean="0"/>
                  <a:t>examples_per_family</a:t>
                </a:r>
                <a:r>
                  <a:rPr lang="en-US" dirty="0" smtClean="0"/>
                  <a:t>) and try to solve it as classification problem. Specifically, we will use PointNet architecture that is specified to handle point cloud data.</a:t>
                </a: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838200" y="1690688"/>
                <a:ext cx="9530862" cy="5380063"/>
              </a:xfrm>
              <a:prstGeom prst="rect">
                <a:avLst/>
              </a:prstGeom>
              <a:blipFill>
                <a:blip r:embed="rId2"/>
                <a:stretch>
                  <a:fillRect l="-576" t="-566" r="-896"/>
                </a:stretch>
              </a:blipFill>
            </p:spPr>
            <p:txBody>
              <a:bodyPr/>
              <a:lstStyle/>
              <a:p>
                <a:r>
                  <a:rPr lang="en-US">
                    <a:noFill/>
                  </a:rPr>
                  <a:t> </a:t>
                </a:r>
              </a:p>
            </p:txBody>
          </p:sp>
        </mc:Fallback>
      </mc:AlternateContent>
    </p:spTree>
    <p:extLst>
      <p:ext uri="{BB962C8B-B14F-4D97-AF65-F5344CB8AC3E}">
        <p14:creationId xmlns:p14="http://schemas.microsoft.com/office/powerpoint/2010/main" val="237449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5"/>
            <a:ext cx="10515600" cy="1325563"/>
          </a:xfrm>
        </p:spPr>
        <p:txBody>
          <a:bodyPr/>
          <a:lstStyle/>
          <a:p>
            <a:r>
              <a:rPr lang="en-US" dirty="0" smtClean="0"/>
              <a:t>Part 3.B –</a:t>
            </a:r>
            <a:r>
              <a:rPr lang="he-IL" dirty="0" smtClean="0"/>
              <a:t> </a:t>
            </a:r>
            <a:r>
              <a:rPr lang="en-US" dirty="0" smtClean="0"/>
              <a:t>The model with aligned PDB’s.</a:t>
            </a:r>
            <a:endParaRPr lang="en-US" dirty="0"/>
          </a:p>
        </p:txBody>
      </p:sp>
      <p:sp>
        <p:nvSpPr>
          <p:cNvPr id="6" name="TextBox 5"/>
          <p:cNvSpPr txBox="1"/>
          <p:nvPr/>
        </p:nvSpPr>
        <p:spPr>
          <a:xfrm>
            <a:off x="838199" y="1690688"/>
            <a:ext cx="9112136" cy="646331"/>
          </a:xfrm>
          <a:prstGeom prst="rect">
            <a:avLst/>
          </a:prstGeom>
          <a:noFill/>
        </p:spPr>
        <p:txBody>
          <a:bodyPr wrap="square" rtlCol="0">
            <a:spAutoFit/>
          </a:bodyPr>
          <a:lstStyle/>
          <a:p>
            <a:r>
              <a:rPr lang="en-US" dirty="0" smtClean="0"/>
              <a:t>We had two options, to feed the network the new aligned data as is, or to delete the part of the network that governs the rotation of the point cloud data. We ended up choosing the first.</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9258" y="2925345"/>
            <a:ext cx="5487650" cy="365843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092" y="2925345"/>
            <a:ext cx="5487650" cy="3658433"/>
          </a:xfrm>
          <a:prstGeom prst="rect">
            <a:avLst/>
          </a:prstGeom>
        </p:spPr>
      </p:pic>
    </p:spTree>
    <p:extLst>
      <p:ext uri="{BB962C8B-B14F-4D97-AF65-F5344CB8AC3E}">
        <p14:creationId xmlns:p14="http://schemas.microsoft.com/office/powerpoint/2010/main" val="3534839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5"/>
            <a:ext cx="10515600" cy="1325563"/>
          </a:xfrm>
        </p:spPr>
        <p:txBody>
          <a:bodyPr/>
          <a:lstStyle/>
          <a:p>
            <a:r>
              <a:rPr lang="en-US" dirty="0" smtClean="0"/>
              <a:t>Part 3.C – Results with aligned PDB’s.</a:t>
            </a:r>
            <a:endParaRPr lang="en-US" dirty="0"/>
          </a:p>
        </p:txBody>
      </p:sp>
      <p:sp>
        <p:nvSpPr>
          <p:cNvPr id="7" name="TextBox 6"/>
          <p:cNvSpPr txBox="1"/>
          <p:nvPr/>
        </p:nvSpPr>
        <p:spPr>
          <a:xfrm>
            <a:off x="838200" y="1690688"/>
            <a:ext cx="4324004" cy="1477328"/>
          </a:xfrm>
          <a:prstGeom prst="rect">
            <a:avLst/>
          </a:prstGeom>
          <a:noFill/>
        </p:spPr>
        <p:txBody>
          <a:bodyPr wrap="square" rtlCol="0">
            <a:spAutoFit/>
          </a:bodyPr>
          <a:lstStyle/>
          <a:p>
            <a:r>
              <a:rPr lang="en-US" dirty="0" smtClean="0"/>
              <a:t>The results dramatically improved using the aligned proteins. The confusion matrix is normalized that each number represents the total accurate classification of the true label.</a:t>
            </a:r>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4183" b="6666"/>
          <a:stretch/>
        </p:blipFill>
        <p:spPr>
          <a:xfrm>
            <a:off x="5378335" y="1690688"/>
            <a:ext cx="6265823" cy="4959495"/>
          </a:xfrm>
          <a:prstGeom prst="rect">
            <a:avLst/>
          </a:prstGeom>
        </p:spPr>
      </p:pic>
    </p:spTree>
    <p:extLst>
      <p:ext uri="{BB962C8B-B14F-4D97-AF65-F5344CB8AC3E}">
        <p14:creationId xmlns:p14="http://schemas.microsoft.com/office/powerpoint/2010/main" val="2401706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5"/>
            <a:ext cx="10515600" cy="1325563"/>
          </a:xfrm>
        </p:spPr>
        <p:txBody>
          <a:bodyPr/>
          <a:lstStyle/>
          <a:p>
            <a:r>
              <a:rPr lang="en-US" dirty="0" smtClean="0"/>
              <a:t>Summary and conclusion</a:t>
            </a:r>
            <a:endParaRPr lang="en-US" dirty="0"/>
          </a:p>
        </p:txBody>
      </p:sp>
      <p:sp>
        <p:nvSpPr>
          <p:cNvPr id="6" name="TextBox 5"/>
          <p:cNvSpPr txBox="1"/>
          <p:nvPr/>
        </p:nvSpPr>
        <p:spPr>
          <a:xfrm>
            <a:off x="838198" y="1690688"/>
            <a:ext cx="9344893" cy="2862322"/>
          </a:xfrm>
          <a:prstGeom prst="rect">
            <a:avLst/>
          </a:prstGeom>
          <a:noFill/>
        </p:spPr>
        <p:txBody>
          <a:bodyPr wrap="square" rtlCol="0">
            <a:spAutoFit/>
          </a:bodyPr>
          <a:lstStyle/>
          <a:p>
            <a:r>
              <a:rPr lang="en-US" dirty="0" smtClean="0"/>
              <a:t>In this project we tried to use spatial information in the form of point cloud (X,Y,Z values) in order to classify proteins to families. We mined the data from the PDB and pre-processed it, later The data was fed to a neural network that we tailored for our problem.</a:t>
            </a:r>
          </a:p>
          <a:p>
            <a:endParaRPr lang="en-US" dirty="0"/>
          </a:p>
          <a:p>
            <a:r>
              <a:rPr lang="en-US" dirty="0" smtClean="0"/>
              <a:t>Although our first attempts were far from producing state of the art results (67% true classification at best), the fact that the network was able to train and learn from the spatial information was encouraging. From the results using alignment, we learn that PointNet doesn’t find the optimal rotation for the point cloud in the beginning of the network.</a:t>
            </a:r>
          </a:p>
          <a:p>
            <a:endParaRPr lang="en-US" dirty="0"/>
          </a:p>
          <a:p>
            <a:endParaRPr lang="en-US" dirty="0" smtClean="0"/>
          </a:p>
        </p:txBody>
      </p:sp>
    </p:spTree>
    <p:extLst>
      <p:ext uri="{BB962C8B-B14F-4D97-AF65-F5344CB8AC3E}">
        <p14:creationId xmlns:p14="http://schemas.microsoft.com/office/powerpoint/2010/main" val="3173609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0598" t="11030" r="7366" b="9576"/>
          <a:stretch/>
        </p:blipFill>
        <p:spPr>
          <a:xfrm>
            <a:off x="1413165" y="585500"/>
            <a:ext cx="7090750" cy="5489883"/>
          </a:xfrm>
          <a:prstGeom prst="rect">
            <a:avLst/>
          </a:prstGeom>
        </p:spPr>
      </p:pic>
      <p:sp>
        <p:nvSpPr>
          <p:cNvPr id="7" name="Right Arrow 6"/>
          <p:cNvSpPr/>
          <p:nvPr/>
        </p:nvSpPr>
        <p:spPr>
          <a:xfrm>
            <a:off x="8416630" y="2396464"/>
            <a:ext cx="490451" cy="23275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ight Arrow 7"/>
          <p:cNvSpPr/>
          <p:nvPr/>
        </p:nvSpPr>
        <p:spPr>
          <a:xfrm>
            <a:off x="8416630" y="3754426"/>
            <a:ext cx="490451" cy="23275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Right Arrow 8"/>
          <p:cNvSpPr/>
          <p:nvPr/>
        </p:nvSpPr>
        <p:spPr>
          <a:xfrm>
            <a:off x="8395852" y="5141821"/>
            <a:ext cx="490451" cy="23275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Right Arrow 9"/>
          <p:cNvSpPr/>
          <p:nvPr/>
        </p:nvSpPr>
        <p:spPr>
          <a:xfrm>
            <a:off x="8416631" y="1032522"/>
            <a:ext cx="490451" cy="23275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TextBox 10"/>
          <p:cNvSpPr txBox="1"/>
          <p:nvPr/>
        </p:nvSpPr>
        <p:spPr>
          <a:xfrm>
            <a:off x="8886303" y="964234"/>
            <a:ext cx="1280160" cy="369332"/>
          </a:xfrm>
          <a:prstGeom prst="rect">
            <a:avLst/>
          </a:prstGeom>
          <a:noFill/>
        </p:spPr>
        <p:txBody>
          <a:bodyPr wrap="square" rtlCol="0">
            <a:spAutoFit/>
          </a:bodyPr>
          <a:lstStyle/>
          <a:p>
            <a:r>
              <a:rPr lang="en-US" dirty="0" smtClean="0"/>
              <a:t>1</a:t>
            </a:r>
            <a:endParaRPr lang="en-US" dirty="0"/>
          </a:p>
        </p:txBody>
      </p:sp>
      <p:sp>
        <p:nvSpPr>
          <p:cNvPr id="12" name="TextBox 11"/>
          <p:cNvSpPr txBox="1"/>
          <p:nvPr/>
        </p:nvSpPr>
        <p:spPr>
          <a:xfrm>
            <a:off x="8886303" y="2314138"/>
            <a:ext cx="1280160" cy="369332"/>
          </a:xfrm>
          <a:prstGeom prst="rect">
            <a:avLst/>
          </a:prstGeom>
          <a:noFill/>
        </p:spPr>
        <p:txBody>
          <a:bodyPr wrap="square" rtlCol="0">
            <a:spAutoFit/>
          </a:bodyPr>
          <a:lstStyle/>
          <a:p>
            <a:r>
              <a:rPr lang="en-US" dirty="0" smtClean="0"/>
              <a:t>2</a:t>
            </a:r>
            <a:endParaRPr lang="en-US" dirty="0"/>
          </a:p>
        </p:txBody>
      </p:sp>
      <p:sp>
        <p:nvSpPr>
          <p:cNvPr id="13" name="TextBox 12"/>
          <p:cNvSpPr txBox="1"/>
          <p:nvPr/>
        </p:nvSpPr>
        <p:spPr>
          <a:xfrm>
            <a:off x="8886303" y="3692118"/>
            <a:ext cx="1280160" cy="369332"/>
          </a:xfrm>
          <a:prstGeom prst="rect">
            <a:avLst/>
          </a:prstGeom>
          <a:noFill/>
        </p:spPr>
        <p:txBody>
          <a:bodyPr wrap="square" rtlCol="0">
            <a:spAutoFit/>
          </a:bodyPr>
          <a:lstStyle/>
          <a:p>
            <a:r>
              <a:rPr lang="en-US" dirty="0" smtClean="0"/>
              <a:t>3</a:t>
            </a:r>
            <a:endParaRPr lang="en-US" dirty="0"/>
          </a:p>
        </p:txBody>
      </p:sp>
      <p:sp>
        <p:nvSpPr>
          <p:cNvPr id="14" name="TextBox 13"/>
          <p:cNvSpPr txBox="1"/>
          <p:nvPr/>
        </p:nvSpPr>
        <p:spPr>
          <a:xfrm>
            <a:off x="8886303" y="5073533"/>
            <a:ext cx="1280160" cy="369332"/>
          </a:xfrm>
          <a:prstGeom prst="rect">
            <a:avLst/>
          </a:prstGeom>
          <a:noFill/>
        </p:spPr>
        <p:txBody>
          <a:bodyPr wrap="square" rtlCol="0">
            <a:spAutoFit/>
          </a:bodyPr>
          <a:lstStyle/>
          <a:p>
            <a:r>
              <a:rPr lang="en-US" dirty="0" smtClean="0"/>
              <a:t>4</a:t>
            </a:r>
            <a:endParaRPr lang="en-US" dirty="0"/>
          </a:p>
        </p:txBody>
      </p:sp>
      <p:sp>
        <p:nvSpPr>
          <p:cNvPr id="17" name="TextBox 16"/>
          <p:cNvSpPr txBox="1"/>
          <p:nvPr/>
        </p:nvSpPr>
        <p:spPr>
          <a:xfrm>
            <a:off x="2813852" y="220417"/>
            <a:ext cx="3699163" cy="369332"/>
          </a:xfrm>
          <a:prstGeom prst="rect">
            <a:avLst/>
          </a:prstGeom>
          <a:noFill/>
        </p:spPr>
        <p:txBody>
          <a:bodyPr wrap="square" rtlCol="0">
            <a:spAutoFit/>
          </a:bodyPr>
          <a:lstStyle/>
          <a:p>
            <a:r>
              <a:rPr lang="en-US" dirty="0" smtClean="0"/>
              <a:t>Point cloud data for Protein families</a:t>
            </a:r>
            <a:endParaRPr lang="en-US" dirty="0"/>
          </a:p>
        </p:txBody>
      </p:sp>
      <p:sp>
        <p:nvSpPr>
          <p:cNvPr id="18" name="TextBox 17"/>
          <p:cNvSpPr txBox="1"/>
          <p:nvPr/>
        </p:nvSpPr>
        <p:spPr>
          <a:xfrm>
            <a:off x="8416631" y="191119"/>
            <a:ext cx="939344" cy="646331"/>
          </a:xfrm>
          <a:prstGeom prst="rect">
            <a:avLst/>
          </a:prstGeom>
          <a:noFill/>
        </p:spPr>
        <p:txBody>
          <a:bodyPr wrap="square" rtlCol="0">
            <a:spAutoFit/>
          </a:bodyPr>
          <a:lstStyle/>
          <a:p>
            <a:r>
              <a:rPr lang="en-US" dirty="0" smtClean="0"/>
              <a:t>Label (family)</a:t>
            </a:r>
            <a:endParaRPr lang="en-US" dirty="0"/>
          </a:p>
        </p:txBody>
      </p:sp>
      <p:sp>
        <p:nvSpPr>
          <p:cNvPr id="19" name="TextBox 18"/>
          <p:cNvSpPr txBox="1"/>
          <p:nvPr/>
        </p:nvSpPr>
        <p:spPr>
          <a:xfrm>
            <a:off x="2813852" y="6189335"/>
            <a:ext cx="5935288" cy="374073"/>
          </a:xfrm>
          <a:prstGeom prst="rect">
            <a:avLst/>
          </a:prstGeom>
          <a:noFill/>
        </p:spPr>
        <p:txBody>
          <a:bodyPr wrap="square" rtlCol="0">
            <a:spAutoFit/>
          </a:bodyPr>
          <a:lstStyle/>
          <a:p>
            <a:r>
              <a:rPr lang="en-US" dirty="0" smtClean="0"/>
              <a:t>5 protein examples for 4 family types</a:t>
            </a:r>
            <a:endParaRPr lang="en-US" dirty="0"/>
          </a:p>
        </p:txBody>
      </p:sp>
    </p:spTree>
    <p:extLst>
      <p:ext uri="{BB962C8B-B14F-4D97-AF65-F5344CB8AC3E}">
        <p14:creationId xmlns:p14="http://schemas.microsoft.com/office/powerpoint/2010/main" val="3043948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Part 1.A: From raw text files to database index</a:t>
            </a:r>
            <a:endParaRPr lang="en-US" dirty="0"/>
          </a:p>
        </p:txBody>
      </p:sp>
      <p:sp>
        <p:nvSpPr>
          <p:cNvPr id="8" name="TextBox 7"/>
          <p:cNvSpPr txBox="1"/>
          <p:nvPr/>
        </p:nvSpPr>
        <p:spPr>
          <a:xfrm>
            <a:off x="838200" y="1690688"/>
            <a:ext cx="9530862" cy="2862322"/>
          </a:xfrm>
          <a:prstGeom prst="rect">
            <a:avLst/>
          </a:prstGeom>
          <a:noFill/>
        </p:spPr>
        <p:txBody>
          <a:bodyPr wrap="square" rtlCol="0">
            <a:spAutoFit/>
          </a:bodyPr>
          <a:lstStyle/>
          <a:p>
            <a:r>
              <a:rPr lang="en-US" smtClean="0"/>
              <a:t>We use two text files, one holding the quantity of different protein families and the other location of the protein in the big molecule structure to create a dictionary. Said dictionary will hold the chosen families as key, and for each key the values will hold its pdb and the location inside the pdb.   </a:t>
            </a:r>
          </a:p>
          <a:p>
            <a:endParaRPr lang="en-US" smtClean="0"/>
          </a:p>
          <a:p>
            <a:endParaRPr lang="en-US" smtClean="0"/>
          </a:p>
          <a:p>
            <a:endParaRPr lang="en-US" smtClean="0"/>
          </a:p>
          <a:p>
            <a:endParaRPr lang="en-US" smtClean="0"/>
          </a:p>
          <a:p>
            <a:endParaRPr lang="en-US" smtClean="0"/>
          </a:p>
          <a:p>
            <a:endParaRPr lang="en-US" smtClean="0"/>
          </a:p>
          <a:p>
            <a:endParaRPr lang="en-US" dirty="0"/>
          </a:p>
        </p:txBody>
      </p:sp>
      <p:sp>
        <p:nvSpPr>
          <p:cNvPr id="4" name="Rectangle 3"/>
          <p:cNvSpPr/>
          <p:nvPr/>
        </p:nvSpPr>
        <p:spPr>
          <a:xfrm>
            <a:off x="838200" y="5213811"/>
            <a:ext cx="9662453" cy="646331"/>
          </a:xfrm>
          <a:prstGeom prst="rect">
            <a:avLst/>
          </a:prstGeom>
        </p:spPr>
        <p:txBody>
          <a:bodyPr wrap="none">
            <a:spAutoFit/>
          </a:bodyPr>
          <a:lstStyle/>
          <a:p>
            <a:r>
              <a:rPr lang="en-US" dirty="0" smtClean="0"/>
              <a:t>Code can be found at </a:t>
            </a:r>
            <a:r>
              <a:rPr lang="en-US" dirty="0">
                <a:solidFill>
                  <a:srgbClr val="FF0000"/>
                </a:solidFill>
                <a:hlinkClick r:id="rId2"/>
              </a:rPr>
              <a:t>PointNet-classification</a:t>
            </a:r>
            <a:r>
              <a:rPr lang="en-US" dirty="0"/>
              <a:t>/</a:t>
            </a:r>
            <a:r>
              <a:rPr lang="en-US" dirty="0">
                <a:solidFill>
                  <a:srgbClr val="FF0000"/>
                </a:solidFill>
                <a:hlinkClick r:id="rId3"/>
              </a:rPr>
              <a:t>Data</a:t>
            </a:r>
            <a:r>
              <a:rPr lang="en-US" dirty="0">
                <a:hlinkClick r:id="rId3"/>
              </a:rPr>
              <a:t> prep</a:t>
            </a:r>
            <a:r>
              <a:rPr lang="en-US" dirty="0"/>
              <a:t>/Part 1A - Family dict/</a:t>
            </a:r>
            <a:r>
              <a:rPr lang="en-US" dirty="0">
                <a:hlinkClick r:id="rId4" tooltip="dictionary_complete.py"/>
              </a:rPr>
              <a:t>dictionary_complete.py</a:t>
            </a:r>
            <a:r>
              <a:rPr lang="en-US" dirty="0"/>
              <a:t> </a:t>
            </a:r>
            <a:endParaRPr lang="he-IL" dirty="0" smtClean="0"/>
          </a:p>
          <a:p>
            <a:r>
              <a:rPr lang="en-US" dirty="0" smtClean="0"/>
              <a:t>Some of the text files can be found there as well</a:t>
            </a:r>
            <a:endParaRPr lang="en-US" dirty="0"/>
          </a:p>
        </p:txBody>
      </p:sp>
    </p:spTree>
    <p:extLst>
      <p:ext uri="{BB962C8B-B14F-4D97-AF65-F5344CB8AC3E}">
        <p14:creationId xmlns:p14="http://schemas.microsoft.com/office/powerpoint/2010/main" val="1313966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Database - PDB – Protein Data Bank</a:t>
            </a:r>
            <a:endParaRPr lang="en-US" dirty="0"/>
          </a:p>
        </p:txBody>
      </p:sp>
      <p:sp>
        <p:nvSpPr>
          <p:cNvPr id="11" name="TextBox 10"/>
          <p:cNvSpPr txBox="1"/>
          <p:nvPr/>
        </p:nvSpPr>
        <p:spPr>
          <a:xfrm>
            <a:off x="838200" y="1690688"/>
            <a:ext cx="9530862" cy="2862322"/>
          </a:xfrm>
          <a:prstGeom prst="rect">
            <a:avLst/>
          </a:prstGeom>
          <a:noFill/>
        </p:spPr>
        <p:txBody>
          <a:bodyPr wrap="square" rtlCol="0">
            <a:spAutoFit/>
          </a:bodyPr>
          <a:lstStyle/>
          <a:p>
            <a:r>
              <a:rPr lang="en-US" dirty="0" smtClean="0"/>
              <a:t>From the PDB we used </a:t>
            </a:r>
            <a:r>
              <a:rPr lang="en-US" dirty="0" smtClean="0">
                <a:hlinkClick r:id="rId2"/>
              </a:rPr>
              <a:t>https://drive.google.com/file/d/1TSNMR15zsGoey32TB_4bJ8Y06l21ajwd/view?usp=sharing</a:t>
            </a:r>
            <a:endParaRPr lang="en-US" dirty="0" smtClean="0"/>
          </a:p>
          <a:p>
            <a:r>
              <a:rPr lang="en-US" dirty="0" smtClean="0"/>
              <a:t>To chose which families are very evident in order to aggregate big amount of data.</a:t>
            </a: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12" name="תמונה 4"/>
          <p:cNvPicPr>
            <a:picLocks noChangeAspect="1"/>
          </p:cNvPicPr>
          <p:nvPr/>
        </p:nvPicPr>
        <p:blipFill rotWithShape="1">
          <a:blip r:embed="rId3"/>
          <a:srcRect l="2669" t="14525" r="72793" b="60737"/>
          <a:stretch/>
        </p:blipFill>
        <p:spPr>
          <a:xfrm>
            <a:off x="3338836" y="3491181"/>
            <a:ext cx="3926542" cy="2474259"/>
          </a:xfrm>
          <a:prstGeom prst="rect">
            <a:avLst/>
          </a:prstGeom>
        </p:spPr>
      </p:pic>
      <p:sp>
        <p:nvSpPr>
          <p:cNvPr id="13" name="TextBox 12"/>
          <p:cNvSpPr txBox="1"/>
          <p:nvPr/>
        </p:nvSpPr>
        <p:spPr>
          <a:xfrm>
            <a:off x="4170484" y="3121849"/>
            <a:ext cx="3851031" cy="369332"/>
          </a:xfrm>
          <a:prstGeom prst="rect">
            <a:avLst/>
          </a:prstGeom>
          <a:noFill/>
        </p:spPr>
        <p:txBody>
          <a:bodyPr wrap="square" rtlCol="0">
            <a:spAutoFit/>
          </a:bodyPr>
          <a:lstStyle/>
          <a:p>
            <a:r>
              <a:rPr lang="en-US" dirty="0" smtClean="0"/>
              <a:t>CSV index example</a:t>
            </a:r>
            <a:endParaRPr lang="en-US" dirty="0"/>
          </a:p>
        </p:txBody>
      </p:sp>
      <p:cxnSp>
        <p:nvCxnSpPr>
          <p:cNvPr id="15" name="Straight Arrow Connector 14"/>
          <p:cNvCxnSpPr/>
          <p:nvPr/>
        </p:nvCxnSpPr>
        <p:spPr>
          <a:xfrm flipH="1">
            <a:off x="4941278" y="3139462"/>
            <a:ext cx="2804745" cy="5884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TextBox 18"/>
          <p:cNvSpPr txBox="1"/>
          <p:nvPr/>
        </p:nvSpPr>
        <p:spPr>
          <a:xfrm>
            <a:off x="7886700" y="3012277"/>
            <a:ext cx="1732085" cy="369332"/>
          </a:xfrm>
          <a:prstGeom prst="rect">
            <a:avLst/>
          </a:prstGeom>
          <a:noFill/>
        </p:spPr>
        <p:txBody>
          <a:bodyPr wrap="square" rtlCol="0">
            <a:spAutoFit/>
          </a:bodyPr>
          <a:lstStyle/>
          <a:p>
            <a:r>
              <a:rPr lang="en-US" dirty="0" smtClean="0"/>
              <a:t>Evident</a:t>
            </a:r>
            <a:endParaRPr lang="en-US" dirty="0"/>
          </a:p>
        </p:txBody>
      </p:sp>
      <p:cxnSp>
        <p:nvCxnSpPr>
          <p:cNvPr id="20" name="Straight Arrow Connector 19"/>
          <p:cNvCxnSpPr/>
          <p:nvPr/>
        </p:nvCxnSpPr>
        <p:spPr>
          <a:xfrm flipH="1" flipV="1">
            <a:off x="4941279" y="4342724"/>
            <a:ext cx="3811463" cy="256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8752742" y="4183678"/>
            <a:ext cx="1732085" cy="369332"/>
          </a:xfrm>
          <a:prstGeom prst="rect">
            <a:avLst/>
          </a:prstGeom>
          <a:noFill/>
        </p:spPr>
        <p:txBody>
          <a:bodyPr wrap="square" rtlCol="0">
            <a:spAutoFit/>
          </a:bodyPr>
          <a:lstStyle/>
          <a:p>
            <a:r>
              <a:rPr lang="en-US" dirty="0" smtClean="0"/>
              <a:t>Less evident</a:t>
            </a:r>
            <a:endParaRPr lang="en-US" dirty="0"/>
          </a:p>
        </p:txBody>
      </p:sp>
    </p:spTree>
    <p:extLst>
      <p:ext uri="{BB962C8B-B14F-4D97-AF65-F5344CB8AC3E}">
        <p14:creationId xmlns:p14="http://schemas.microsoft.com/office/powerpoint/2010/main" val="2880601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Families to locate PDB’s</a:t>
            </a:r>
            <a:endParaRPr lang="en-US" dirty="0"/>
          </a:p>
        </p:txBody>
      </p:sp>
      <p:pic>
        <p:nvPicPr>
          <p:cNvPr id="3" name="תמונה 4"/>
          <p:cNvPicPr>
            <a:picLocks noChangeAspect="1"/>
          </p:cNvPicPr>
          <p:nvPr/>
        </p:nvPicPr>
        <p:blipFill rotWithShape="1">
          <a:blip r:embed="rId2"/>
          <a:srcRect l="11163" t="35011" r="47794" b="25308"/>
          <a:stretch/>
        </p:blipFill>
        <p:spPr>
          <a:xfrm>
            <a:off x="5999285" y="3016251"/>
            <a:ext cx="6004974" cy="3628409"/>
          </a:xfrm>
          <a:prstGeom prst="rect">
            <a:avLst/>
          </a:prstGeom>
        </p:spPr>
      </p:pic>
      <p:sp>
        <p:nvSpPr>
          <p:cNvPr id="4" name="TextBox 3"/>
          <p:cNvSpPr txBox="1"/>
          <p:nvPr/>
        </p:nvSpPr>
        <p:spPr>
          <a:xfrm>
            <a:off x="838200" y="1690688"/>
            <a:ext cx="9530862" cy="4801314"/>
          </a:xfrm>
          <a:prstGeom prst="rect">
            <a:avLst/>
          </a:prstGeom>
          <a:noFill/>
        </p:spPr>
        <p:txBody>
          <a:bodyPr wrap="square" rtlCol="0">
            <a:spAutoFit/>
          </a:bodyPr>
          <a:lstStyle/>
          <a:p>
            <a:r>
              <a:rPr lang="en-US" dirty="0" smtClean="0"/>
              <a:t>Having the most evident protein families (CATHCODES) we can locate the relevant families, and save their DOMAIN and SRANGE. Said DOMAIN and SRANGE will be used to download and crop the relevant protein out of the larger data.</a:t>
            </a:r>
          </a:p>
          <a:p>
            <a:endParaRPr lang="en-US" dirty="0"/>
          </a:p>
          <a:p>
            <a:endParaRPr lang="en-US" dirty="0" smtClean="0"/>
          </a:p>
          <a:p>
            <a:r>
              <a:rPr lang="en-US" dirty="0" smtClean="0"/>
              <a:t>We created a dictionary where every key</a:t>
            </a:r>
          </a:p>
          <a:p>
            <a:r>
              <a:rPr lang="en-US" dirty="0" smtClean="0"/>
              <a:t>is a family (CATHCODE) (‘1.10.8.10’ for example) </a:t>
            </a:r>
          </a:p>
          <a:p>
            <a:r>
              <a:rPr lang="en-US" dirty="0" smtClean="0"/>
              <a:t>and has values of:</a:t>
            </a:r>
          </a:p>
          <a:p>
            <a:r>
              <a:rPr lang="en-US" dirty="0" smtClean="0"/>
              <a:t>[DOMAIN, SRANGE]</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Rectangle 4"/>
          <p:cNvSpPr/>
          <p:nvPr/>
        </p:nvSpPr>
        <p:spPr>
          <a:xfrm>
            <a:off x="682869" y="5145650"/>
            <a:ext cx="3900854" cy="1200329"/>
          </a:xfrm>
          <a:prstGeom prst="rect">
            <a:avLst/>
          </a:prstGeom>
        </p:spPr>
        <p:txBody>
          <a:bodyPr wrap="square">
            <a:spAutoFit/>
          </a:bodyPr>
          <a:lstStyle/>
          <a:p>
            <a:r>
              <a:rPr lang="en-US" dirty="0" smtClean="0"/>
              <a:t>Link to small chunk of the data base</a:t>
            </a:r>
          </a:p>
          <a:p>
            <a:r>
              <a:rPr lang="en-US" dirty="0"/>
              <a:t>https://drive.google.com/file/d/1mIgLtHunjf_k2Asb9KSlQcjROX-Ro6GQ/view?usp=sharing</a:t>
            </a:r>
          </a:p>
        </p:txBody>
      </p:sp>
      <p:cxnSp>
        <p:nvCxnSpPr>
          <p:cNvPr id="7" name="Straight Arrow Connector 6"/>
          <p:cNvCxnSpPr/>
          <p:nvPr/>
        </p:nvCxnSpPr>
        <p:spPr>
          <a:xfrm flipV="1">
            <a:off x="4583723" y="4768419"/>
            <a:ext cx="893885" cy="75315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7828085" y="2646919"/>
            <a:ext cx="2540977" cy="369332"/>
          </a:xfrm>
          <a:prstGeom prst="rect">
            <a:avLst/>
          </a:prstGeom>
          <a:noFill/>
        </p:spPr>
        <p:txBody>
          <a:bodyPr wrap="square" rtlCol="0">
            <a:spAutoFit/>
          </a:bodyPr>
          <a:lstStyle/>
          <a:p>
            <a:r>
              <a:rPr lang="en-US" dirty="0" smtClean="0"/>
              <a:t>One protein information </a:t>
            </a:r>
            <a:endParaRPr lang="en-US" dirty="0"/>
          </a:p>
        </p:txBody>
      </p:sp>
    </p:spTree>
    <p:extLst>
      <p:ext uri="{BB962C8B-B14F-4D97-AF65-F5344CB8AC3E}">
        <p14:creationId xmlns:p14="http://schemas.microsoft.com/office/powerpoint/2010/main" val="3734798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1.B – Use dictionary to download and crop PDB’s</a:t>
            </a:r>
            <a:endParaRPr lang="en-US" dirty="0"/>
          </a:p>
        </p:txBody>
      </p:sp>
      <p:sp>
        <p:nvSpPr>
          <p:cNvPr id="3" name="TextBox 2"/>
          <p:cNvSpPr txBox="1"/>
          <p:nvPr/>
        </p:nvSpPr>
        <p:spPr>
          <a:xfrm>
            <a:off x="838200" y="1690688"/>
            <a:ext cx="9530862" cy="2308324"/>
          </a:xfrm>
          <a:prstGeom prst="rect">
            <a:avLst/>
          </a:prstGeom>
          <a:noFill/>
        </p:spPr>
        <p:txBody>
          <a:bodyPr wrap="square" rtlCol="0">
            <a:spAutoFit/>
          </a:bodyPr>
          <a:lstStyle/>
          <a:p>
            <a:r>
              <a:rPr lang="en-US" dirty="0" smtClean="0"/>
              <a:t>In part 1.A we created a dictionary that holds the most evident protein families in the Protein Data Bank (PDB) as keys, their domain name and location inside the domain as values. In this part we use the dictionary to download all of the DOMAINs, crop them using SRANGE and delete the previously downloaded PDB’s. </a:t>
            </a:r>
          </a:p>
          <a:p>
            <a:endParaRPr lang="en-US" dirty="0" smtClean="0"/>
          </a:p>
          <a:p>
            <a:endParaRPr lang="en-US" dirty="0"/>
          </a:p>
          <a:p>
            <a:endParaRPr lang="en-US" dirty="0" smtClean="0"/>
          </a:p>
          <a:p>
            <a:endParaRPr lang="en-US" dirty="0"/>
          </a:p>
        </p:txBody>
      </p:sp>
      <p:sp>
        <p:nvSpPr>
          <p:cNvPr id="4" name="Rectangle 3"/>
          <p:cNvSpPr/>
          <p:nvPr/>
        </p:nvSpPr>
        <p:spPr>
          <a:xfrm>
            <a:off x="838200" y="5213811"/>
            <a:ext cx="10336823" cy="646331"/>
          </a:xfrm>
          <a:prstGeom prst="rect">
            <a:avLst/>
          </a:prstGeom>
        </p:spPr>
        <p:txBody>
          <a:bodyPr wrap="square">
            <a:spAutoFit/>
          </a:bodyPr>
          <a:lstStyle/>
          <a:p>
            <a:r>
              <a:rPr lang="en-US" dirty="0" smtClean="0"/>
              <a:t>Code can be found at </a:t>
            </a:r>
            <a:r>
              <a:rPr lang="en-US" b="1" dirty="0" err="1">
                <a:hlinkClick r:id="rId2"/>
              </a:rPr>
              <a:t>PointNet</a:t>
            </a:r>
            <a:r>
              <a:rPr lang="en-US" b="1" dirty="0">
                <a:hlinkClick r:id="rId2"/>
              </a:rPr>
              <a:t>-classification</a:t>
            </a:r>
            <a:r>
              <a:rPr lang="en-US" dirty="0"/>
              <a:t>/</a:t>
            </a:r>
            <a:r>
              <a:rPr lang="en-US" dirty="0">
                <a:hlinkClick r:id="rId3"/>
              </a:rPr>
              <a:t>Data prep</a:t>
            </a:r>
            <a:r>
              <a:rPr lang="en-US" dirty="0"/>
              <a:t>/</a:t>
            </a:r>
            <a:r>
              <a:rPr lang="en-US" b="1" dirty="0"/>
              <a:t>Part 1B - Downloading </a:t>
            </a:r>
            <a:r>
              <a:rPr lang="en-US" b="1" dirty="0" smtClean="0"/>
              <a:t>PDBs</a:t>
            </a:r>
            <a:r>
              <a:rPr lang="en-US" dirty="0" smtClean="0"/>
              <a:t>/</a:t>
            </a:r>
            <a:r>
              <a:rPr lang="en-US" dirty="0" smtClean="0">
                <a:hlinkClick r:id="rId4" tooltip="Download_chains.py"/>
              </a:rPr>
              <a:t>Download_chains.py</a:t>
            </a:r>
            <a:endParaRPr lang="en-US" dirty="0" smtClean="0"/>
          </a:p>
          <a:p>
            <a:r>
              <a:rPr lang="en-US" dirty="0" smtClean="0"/>
              <a:t>And 		    </a:t>
            </a:r>
            <a:r>
              <a:rPr lang="en-US" b="1" dirty="0" err="1" smtClean="0">
                <a:hlinkClick r:id="rId2"/>
              </a:rPr>
              <a:t>PointNet</a:t>
            </a:r>
            <a:r>
              <a:rPr lang="en-US" b="1" dirty="0" smtClean="0">
                <a:hlinkClick r:id="rId2"/>
              </a:rPr>
              <a:t>-classification</a:t>
            </a:r>
            <a:r>
              <a:rPr lang="en-US" dirty="0" smtClean="0"/>
              <a:t>/</a:t>
            </a:r>
            <a:r>
              <a:rPr lang="en-US" dirty="0" smtClean="0">
                <a:hlinkClick r:id="rId3"/>
              </a:rPr>
              <a:t>Data prep</a:t>
            </a:r>
            <a:r>
              <a:rPr lang="en-US" dirty="0" smtClean="0"/>
              <a:t>/</a:t>
            </a:r>
            <a:r>
              <a:rPr lang="en-US" b="1" dirty="0" smtClean="0"/>
              <a:t>Part 1B - Downloading PDBs</a:t>
            </a:r>
            <a:r>
              <a:rPr lang="en-US" dirty="0" smtClean="0"/>
              <a:t>/</a:t>
            </a:r>
            <a:r>
              <a:rPr lang="en-US" dirty="0" smtClean="0">
                <a:hlinkClick r:id="rId5" tooltip="erase_files.py"/>
              </a:rPr>
              <a:t>erase_files.py</a:t>
            </a:r>
            <a:endParaRPr lang="en-US" dirty="0" smtClean="0"/>
          </a:p>
        </p:txBody>
      </p:sp>
    </p:spTree>
    <p:extLst>
      <p:ext uri="{BB962C8B-B14F-4D97-AF65-F5344CB8AC3E}">
        <p14:creationId xmlns:p14="http://schemas.microsoft.com/office/powerpoint/2010/main" val="2343464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1.B – Use dictionary to download and crop PDB’s</a:t>
            </a:r>
            <a:endParaRPr lang="en-US" dirty="0"/>
          </a:p>
        </p:txBody>
      </p:sp>
      <p:sp>
        <p:nvSpPr>
          <p:cNvPr id="3" name="TextBox 2"/>
          <p:cNvSpPr txBox="1"/>
          <p:nvPr/>
        </p:nvSpPr>
        <p:spPr>
          <a:xfrm>
            <a:off x="838200" y="1690688"/>
            <a:ext cx="9530862" cy="2308324"/>
          </a:xfrm>
          <a:prstGeom prst="rect">
            <a:avLst/>
          </a:prstGeom>
          <a:noFill/>
        </p:spPr>
        <p:txBody>
          <a:bodyPr wrap="square" rtlCol="0">
            <a:spAutoFit/>
          </a:bodyPr>
          <a:lstStyle/>
          <a:p>
            <a:r>
              <a:rPr lang="en-US" dirty="0" smtClean="0"/>
              <a:t>We use Dina’s </a:t>
            </a:r>
            <a:r>
              <a:rPr lang="en-US" dirty="0" err="1" smtClean="0"/>
              <a:t>getpdb</a:t>
            </a:r>
            <a:r>
              <a:rPr lang="en-US" dirty="0" smtClean="0"/>
              <a:t> to download PDB files from the PDB database and </a:t>
            </a:r>
            <a:r>
              <a:rPr lang="en-US" dirty="0" err="1" smtClean="0"/>
              <a:t>getchain</a:t>
            </a:r>
            <a:r>
              <a:rPr lang="en-US" dirty="0" smtClean="0"/>
              <a:t> to crop the downloaded chains.</a:t>
            </a:r>
          </a:p>
          <a:p>
            <a:endParaRPr lang="en-US" dirty="0"/>
          </a:p>
          <a:p>
            <a:r>
              <a:rPr lang="en-US" dirty="0" smtClean="0"/>
              <a:t>The downloaded data weights few GB’s, ~60,000 of molecules taken from 57 well represented families. The data is ordered inside a parent folder, inside the parent folder, there are 57 folders, folder for each family. For every family, all of its cropped PDB’s are inside the folder.</a:t>
            </a:r>
          </a:p>
          <a:p>
            <a:endParaRPr lang="en-US" dirty="0" smtClean="0"/>
          </a:p>
          <a:p>
            <a:endParaRPr lang="en-US" dirty="0"/>
          </a:p>
        </p:txBody>
      </p:sp>
    </p:spTree>
    <p:extLst>
      <p:ext uri="{BB962C8B-B14F-4D97-AF65-F5344CB8AC3E}">
        <p14:creationId xmlns:p14="http://schemas.microsoft.com/office/powerpoint/2010/main" val="2108521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1.C – From .PDB to np array</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838200" y="1690688"/>
                <a:ext cx="9530862" cy="3718069"/>
              </a:xfrm>
              <a:prstGeom prst="rect">
                <a:avLst/>
              </a:prstGeom>
              <a:noFill/>
            </p:spPr>
            <p:txBody>
              <a:bodyPr wrap="square" rtlCol="0">
                <a:spAutoFit/>
              </a:bodyPr>
              <a:lstStyle/>
              <a:p>
                <a:r>
                  <a:rPr lang="en-US" dirty="0" smtClean="0"/>
                  <a:t>Having all of the data structured, we would like to turn it into point cloud and convert it to a format that our favorite Deep Learning library (</a:t>
                </a:r>
                <a:r>
                  <a:rPr lang="en-US" dirty="0" err="1" smtClean="0"/>
                  <a:t>Keras,tf,Pytorch</a:t>
                </a:r>
                <a:r>
                  <a:rPr lang="en-US" dirty="0" smtClean="0"/>
                  <a:t>) accepts, numpy array is the format we chose.</a:t>
                </a:r>
              </a:p>
              <a:p>
                <a:endParaRPr lang="en-US" dirty="0"/>
              </a:p>
              <a:p>
                <a:endParaRPr lang="en-US" dirty="0" smtClean="0"/>
              </a:p>
              <a:p>
                <a:endParaRPr lang="en-US" dirty="0"/>
              </a:p>
              <a:p>
                <a:r>
                  <a:rPr lang="en-US" b="1" dirty="0" smtClean="0"/>
                  <a:t>Sampling the protein: </a:t>
                </a:r>
                <a:r>
                  <a:rPr lang="en-US" dirty="0" smtClean="0"/>
                  <a:t>The PDB file holds a lot of information about the protein, information like atom’s type, electricity charge, measurement type and more. We would like to sample N spatial points out of the protein (X,Y,Z) that represents the actual spatial structure of the molecule. </a:t>
                </a:r>
              </a:p>
              <a:p>
                <a:endParaRPr lang="en-US" b="1" dirty="0" smtClean="0"/>
              </a:p>
              <a:p>
                <a:r>
                  <a:rPr lang="en-US" dirty="0" smtClean="0"/>
                  <a:t>To do so, we sample the “bones” or “skeleton” of the protein, which are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𝛼</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𝛽</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𝛾</m:t>
                        </m:r>
                      </m:sub>
                    </m:sSub>
                  </m:oMath>
                </a14:m>
                <a:r>
                  <a:rPr lang="en-US" dirty="0" smtClean="0"/>
                  <a:t>’s of the protein.</a:t>
                </a:r>
              </a:p>
              <a:p>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838200" y="1690688"/>
                <a:ext cx="9530862" cy="3718069"/>
              </a:xfrm>
              <a:prstGeom prst="rect">
                <a:avLst/>
              </a:prstGeom>
              <a:blipFill>
                <a:blip r:embed="rId6"/>
                <a:stretch>
                  <a:fillRect l="-576" t="-820"/>
                </a:stretch>
              </a:blipFill>
            </p:spPr>
            <p:txBody>
              <a:bodyPr/>
              <a:lstStyle/>
              <a:p>
                <a:r>
                  <a:rPr lang="en-US">
                    <a:noFill/>
                  </a:rPr>
                  <a:t> </a:t>
                </a:r>
              </a:p>
            </p:txBody>
          </p:sp>
        </mc:Fallback>
      </mc:AlternateContent>
      <p:sp>
        <p:nvSpPr>
          <p:cNvPr id="4" name="Rectangle 3"/>
          <p:cNvSpPr/>
          <p:nvPr/>
        </p:nvSpPr>
        <p:spPr>
          <a:xfrm>
            <a:off x="838200" y="5476883"/>
            <a:ext cx="11682047" cy="369332"/>
          </a:xfrm>
          <a:prstGeom prst="rect">
            <a:avLst/>
          </a:prstGeom>
        </p:spPr>
        <p:txBody>
          <a:bodyPr wrap="square">
            <a:spAutoFit/>
          </a:bodyPr>
          <a:lstStyle/>
          <a:p>
            <a:r>
              <a:rPr lang="en-US" b="1" dirty="0" err="1" smtClean="0">
                <a:hlinkClick r:id="rId7"/>
              </a:rPr>
              <a:t>PointNet</a:t>
            </a:r>
            <a:r>
              <a:rPr lang="en-US" b="1" dirty="0" smtClean="0">
                <a:hlinkClick r:id="rId7"/>
              </a:rPr>
              <a:t>-classification</a:t>
            </a:r>
            <a:r>
              <a:rPr lang="en-US" dirty="0" smtClean="0"/>
              <a:t>/</a:t>
            </a:r>
            <a:r>
              <a:rPr lang="en-US" dirty="0">
                <a:hlinkClick r:id="rId8"/>
              </a:rPr>
              <a:t>Data prep</a:t>
            </a:r>
            <a:r>
              <a:rPr lang="en-US" dirty="0"/>
              <a:t>/Part </a:t>
            </a:r>
            <a:r>
              <a:rPr lang="en-US" dirty="0" smtClean="0"/>
              <a:t>1C - PDB to np array </a:t>
            </a:r>
            <a:r>
              <a:rPr lang="en-US" dirty="0" err="1" smtClean="0"/>
              <a:t>Calpha</a:t>
            </a:r>
            <a:r>
              <a:rPr lang="en-US" dirty="0" smtClean="0"/>
              <a:t> </a:t>
            </a:r>
            <a:r>
              <a:rPr lang="en-US" dirty="0" err="1" smtClean="0"/>
              <a:t>Cbeta</a:t>
            </a:r>
            <a:r>
              <a:rPr lang="en-US" dirty="0" smtClean="0"/>
              <a:t> </a:t>
            </a:r>
            <a:r>
              <a:rPr lang="en-US" dirty="0" err="1" smtClean="0"/>
              <a:t>Cgamma</a:t>
            </a:r>
            <a:r>
              <a:rPr lang="en-US" dirty="0" smtClean="0"/>
              <a:t> /</a:t>
            </a:r>
            <a:r>
              <a:rPr lang="en-US" dirty="0" smtClean="0">
                <a:hlinkClick r:id="rId9" tooltip="erase_files.py"/>
              </a:rPr>
              <a:t> pdb_to_np_array_CA_CB_CG.py</a:t>
            </a:r>
            <a:endParaRPr lang="en-US" dirty="0"/>
          </a:p>
        </p:txBody>
      </p:sp>
    </p:spTree>
    <p:extLst>
      <p:ext uri="{BB962C8B-B14F-4D97-AF65-F5344CB8AC3E}">
        <p14:creationId xmlns:p14="http://schemas.microsoft.com/office/powerpoint/2010/main" val="2126257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1.C – From .PDB to np array</a:t>
            </a:r>
            <a:endParaRPr lang="en-US" dirty="0"/>
          </a:p>
        </p:txBody>
      </p:sp>
      <p:sp>
        <p:nvSpPr>
          <p:cNvPr id="3" name="TextBox 2"/>
          <p:cNvSpPr txBox="1"/>
          <p:nvPr/>
        </p:nvSpPr>
        <p:spPr>
          <a:xfrm>
            <a:off x="838200" y="1690688"/>
            <a:ext cx="9530862" cy="3693319"/>
          </a:xfrm>
          <a:prstGeom prst="rect">
            <a:avLst/>
          </a:prstGeom>
          <a:noFill/>
        </p:spPr>
        <p:txBody>
          <a:bodyPr wrap="square" rtlCol="0">
            <a:spAutoFit/>
          </a:bodyPr>
          <a:lstStyle/>
          <a:p>
            <a:r>
              <a:rPr lang="en-US" dirty="0" smtClean="0"/>
              <a:t>Extensions and other considerations</a:t>
            </a:r>
          </a:p>
          <a:p>
            <a:endParaRPr lang="en-US" dirty="0"/>
          </a:p>
          <a:p>
            <a:r>
              <a:rPr lang="en-US" dirty="0" smtClean="0"/>
              <a:t>Every family has a different number of representation (PDB files) to avoid associated biases, we chose to take 400 proteins from each family. </a:t>
            </a:r>
          </a:p>
          <a:p>
            <a:endParaRPr lang="en-US" dirty="0"/>
          </a:p>
          <a:p>
            <a:r>
              <a:rPr lang="en-US" dirty="0" smtClean="0"/>
              <a:t>Every protein have a different amount of atoms, and every family of protein has a different typical size. DL standard architectures tends to work on structure of the same size. Therefore, we would like to chose the number of points (N) we take from each protein to represent accurately the larger structures, and be small enough that we can minimize the “0” padding for the smaller molecules.</a:t>
            </a:r>
          </a:p>
          <a:p>
            <a:endParaRPr lang="en-US" dirty="0"/>
          </a:p>
          <a:p>
            <a:r>
              <a:rPr lang="en-US" dirty="0" smtClean="0"/>
              <a:t>We chose to sample 256 points from each molecule, and tracked the behavior by manually inspecting scatter plot of different families.  </a:t>
            </a:r>
          </a:p>
          <a:p>
            <a:endParaRPr lang="en-US" dirty="0"/>
          </a:p>
        </p:txBody>
      </p:sp>
    </p:spTree>
    <p:extLst>
      <p:ext uri="{BB962C8B-B14F-4D97-AF65-F5344CB8AC3E}">
        <p14:creationId xmlns:p14="http://schemas.microsoft.com/office/powerpoint/2010/main" val="2658802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8749</TotalTime>
  <Words>1526</Words>
  <Application>Microsoft Office PowerPoint</Application>
  <PresentationFormat>Widescreen</PresentationFormat>
  <Paragraphs>123</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Cambria Math</vt:lpstr>
      <vt:lpstr>Times New Roman</vt:lpstr>
      <vt:lpstr>Office Theme</vt:lpstr>
      <vt:lpstr>PointNet 3D Molecular structures classification</vt:lpstr>
      <vt:lpstr>General summary</vt:lpstr>
      <vt:lpstr>Part 1.A: From raw text files to database index</vt:lpstr>
      <vt:lpstr>Database - PDB – Protein Data Bank</vt:lpstr>
      <vt:lpstr>Using Families to locate PDB’s</vt:lpstr>
      <vt:lpstr>Part 1.B – Use dictionary to download and crop PDB’s</vt:lpstr>
      <vt:lpstr>Part 1.B – Use dictionary to download and crop PDB’s</vt:lpstr>
      <vt:lpstr>Part 1.C – From .PDB to np array</vt:lpstr>
      <vt:lpstr>Part 1.C – From .PDB to np array</vt:lpstr>
      <vt:lpstr>Part 1 summary </vt:lpstr>
      <vt:lpstr>Part 2 – Protein Point Cloud data Classification</vt:lpstr>
      <vt:lpstr>Part 2.A The model </vt:lpstr>
      <vt:lpstr>Part 2.A The model</vt:lpstr>
      <vt:lpstr>Part 2.B The data </vt:lpstr>
      <vt:lpstr>Part 2.B The data with augmentation </vt:lpstr>
      <vt:lpstr>PowerPoint Presentation</vt:lpstr>
      <vt:lpstr>Part 2.C Training the model</vt:lpstr>
      <vt:lpstr>Part 2.D Results</vt:lpstr>
      <vt:lpstr>Part 3.A – PDB alignment</vt:lpstr>
      <vt:lpstr>Part 3.B – The model with aligned PDB’s.</vt:lpstr>
      <vt:lpstr>Part 3.C – Results with aligned PDB’s.</vt:lpstr>
      <vt:lpstr>Summary and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PointNet 3D Molecular structures classification</dc:title>
  <dc:creator>owner</dc:creator>
  <cp:lastModifiedBy>owner</cp:lastModifiedBy>
  <cp:revision>64</cp:revision>
  <dcterms:created xsi:type="dcterms:W3CDTF">2019-11-26T07:31:59Z</dcterms:created>
  <dcterms:modified xsi:type="dcterms:W3CDTF">2019-12-02T11:38:48Z</dcterms:modified>
</cp:coreProperties>
</file>