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88" autoAdjust="0"/>
    <p:restoredTop sz="94671" autoAdjust="0"/>
  </p:normalViewPr>
  <p:slideViewPr>
    <p:cSldViewPr>
      <p:cViewPr varScale="1">
        <p:scale>
          <a:sx n="87" d="100"/>
          <a:sy n="87" d="100"/>
        </p:scale>
        <p:origin x="19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EFAA89-E465-4E0F-9BD7-0F6E1EEE9EBE}" type="datetimeFigureOut">
              <a:rPr lang="es-AR"/>
              <a:pPr>
                <a:defRPr/>
              </a:pPr>
              <a:t>20/11/2018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AF2840-02CD-4D04-B277-CDD02EABA24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B7E74-E2CA-4FEB-BCFD-424B379EE352}" type="datetime1">
              <a:rPr lang="en-US"/>
              <a:pPr>
                <a:defRPr/>
              </a:pPr>
              <a:t>11/20/2018</a:t>
            </a:fld>
            <a:endParaRPr lang="en-US" dirty="0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ADFB-DC0C-4DA0-AB0B-D52069501D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B32F3-8015-4696-B3A3-FD0E2FF9C4A3}" type="datetime1">
              <a:rPr lang="en-US"/>
              <a:pPr>
                <a:defRPr/>
              </a:pPr>
              <a:t>11/20/2018</a:t>
            </a:fld>
            <a:endParaRPr lang="en-U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30F9A-1BAB-4AB1-AE94-8F104B4565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E3174-D7F3-41DF-958F-3B3129A99DFB}" type="datetime1">
              <a:rPr lang="en-US"/>
              <a:pPr>
                <a:defRPr/>
              </a:pPr>
              <a:t>11/20/2018</a:t>
            </a:fld>
            <a:endParaRPr lang="en-U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8A446-0AC8-4310-9DBF-2902F93B0B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DFA0B7B-6B09-4A16-8639-7067F582DC96}" type="datetime1">
              <a:rPr lang="en-US"/>
              <a:pPr>
                <a:defRPr/>
              </a:pPr>
              <a:t>11/20/2018</a:t>
            </a:fld>
            <a:endParaRPr lang="en-US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136276E-CF6E-45C8-979F-679295FF0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2570-E664-4BBB-AAB7-089A5CA4F926}" type="datetime1">
              <a:rPr lang="en-US"/>
              <a:pPr>
                <a:defRPr/>
              </a:pPr>
              <a:t>11/20/2018</a:t>
            </a:fld>
            <a:endParaRPr lang="en-US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A9A4A-01CE-4B5D-8D3B-93A7C72BF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E3D7-C453-46E8-8DE6-C565DEDF7D20}" type="datetime1">
              <a:rPr lang="en-US"/>
              <a:pPr>
                <a:defRPr/>
              </a:pPr>
              <a:t>11/20/2018</a:t>
            </a:fld>
            <a:endParaRPr lang="en-U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F6828-786B-459C-8EF3-9F311273A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EA8D0-4611-4E84-8D51-D7A189C21051}" type="datetime1">
              <a:rPr lang="en-US"/>
              <a:pPr>
                <a:defRPr/>
              </a:pPr>
              <a:t>11/20/2018</a:t>
            </a:fld>
            <a:endParaRPr lang="en-U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E4B63-1487-41AA-AE74-5879A2317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1D2CA50-BE3F-4FD5-BA8C-D58C02B325D5}" type="datetime1">
              <a:rPr lang="en-US"/>
              <a:pPr>
                <a:defRPr/>
              </a:pPr>
              <a:t>11/20/2018</a:t>
            </a:fld>
            <a:endParaRPr lang="en-US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0DA443D-5334-424D-A61E-E9AE596B3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093B4-FE39-4786-A6AF-B31DC7F4B8B9}" type="datetime1">
              <a:rPr lang="en-US"/>
              <a:pPr>
                <a:defRPr/>
              </a:pPr>
              <a:t>11/20/2018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D4AC5-4E02-4D41-8684-8AD391241A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6B8A3A7-B5E7-414C-93EC-574327B0C734}" type="datetime1">
              <a:rPr lang="en-US"/>
              <a:pPr>
                <a:defRPr/>
              </a:pPr>
              <a:t>11/20/2018</a:t>
            </a:fld>
            <a:endParaRPr lang="en-US" dirty="0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2FA178-1D78-49A8-94D4-C53813ACF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B19509E-7BB0-477E-86E7-33576A67D14A}" type="datetime1">
              <a:rPr lang="en-US"/>
              <a:pPr>
                <a:defRPr/>
              </a:pPr>
              <a:t>11/20/2018</a:t>
            </a:fld>
            <a:endParaRPr lang="en-US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AF9512-BFA4-4C1A-A286-C316375B8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4580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4C20A69-E41D-4482-A874-A6E18D0496EC}" type="datetime1">
              <a:rPr lang="en-US"/>
              <a:pPr>
                <a:defRPr/>
              </a:pPr>
              <a:t>11/20/2018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89BA3D3-FA17-48BE-881F-0BEA25C613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3" r:id="rId4"/>
    <p:sldLayoutId id="2147483682" r:id="rId5"/>
    <p:sldLayoutId id="2147483687" r:id="rId6"/>
    <p:sldLayoutId id="2147483681" r:id="rId7"/>
    <p:sldLayoutId id="2147483688" r:id="rId8"/>
    <p:sldLayoutId id="2147483689" r:id="rId9"/>
    <p:sldLayoutId id="2147483680" r:id="rId10"/>
    <p:sldLayoutId id="214748367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AR" i="1" cap="none"/>
              <a:t>ECUACIONES DIFERENCIALES ORDINARIAS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s-AR" i="1"/>
              <a:t>PROBLEMA DE VALORES INICIALES</a:t>
            </a:r>
          </a:p>
        </p:txBody>
      </p:sp>
      <p:sp>
        <p:nvSpPr>
          <p:cNvPr id="14339" name="3 Marcador de fecha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982035-4822-43D5-888F-4158B24F9CBA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1434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E3C6C3-DAEB-436D-89EE-BA575F19AA7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AA3888-6EB4-4809-AF46-5B5B2E9D1B7E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1082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68CC9F-2EA6-4D34-9B3C-0CDF2A4AB2C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250825" y="188913"/>
                <a:ext cx="8569325" cy="31936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sz="2400" b="1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El método de Euler consiste en aproximar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s-AR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s-AR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800" b="1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sz="2400" b="1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Por lo tanto encontramos la ecuación de diferencias asociada al método de Euler: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AR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𝒉𝒇</m:t>
                              </m:r>
                              <m:d>
                                <m:dPr>
                                  <m:ctrlP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s-MX" sz="24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s-MX" sz="24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MX" sz="24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s-MX" sz="24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s-MX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88913"/>
                <a:ext cx="8569325" cy="3193695"/>
              </a:xfrm>
              <a:prstGeom prst="rect">
                <a:avLst/>
              </a:prstGeom>
              <a:blipFill>
                <a:blip r:embed="rId3"/>
                <a:stretch>
                  <a:fillRect l="-1067" t="-1527"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9" name="Object 55"/>
          <p:cNvGraphicFramePr>
            <a:graphicFrameLocks noChangeAspect="1"/>
          </p:cNvGraphicFramePr>
          <p:nvPr/>
        </p:nvGraphicFramePr>
        <p:xfrm>
          <a:off x="4508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cuación" r:id="rId4" imgW="126890" imgH="241091" progId="Equation.3">
                  <p:embed/>
                </p:oleObj>
              </mc:Choice>
              <mc:Fallback>
                <p:oleObj name="Ecuación" r:id="rId4" imgW="126890" imgH="241091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0835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CE2AF6-8F1A-46B3-BA4C-2DB2D9A23527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25602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8B9AA8-C910-4F3B-8259-ED54F26C206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116632"/>
            <a:ext cx="8607872" cy="6432530"/>
          </a:xfrm>
          <a:prstGeom prst="rect">
            <a:avLst/>
          </a:prstGeom>
          <a:blipFill>
            <a:blip r:embed="rId2"/>
            <a:stretch>
              <a:fillRect l="-1415" t="-948" b="-56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noFill/>
                <a:latin typeface="+mn-lt"/>
              </a:rPr>
              <a:t> </a:t>
            </a:r>
          </a:p>
        </p:txBody>
      </p:sp>
      <p:sp>
        <p:nvSpPr>
          <p:cNvPr id="2" name="CuadroTexto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9690" y="3697682"/>
            <a:ext cx="7364580" cy="21477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noFill/>
                <a:latin typeface="+mn-lt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8FA65DE-A982-4D4D-AB69-35C6BEFAC96D}"/>
                  </a:ext>
                </a:extLst>
              </p:cNvPr>
              <p:cNvSpPr txBox="1"/>
              <p:nvPr/>
            </p:nvSpPr>
            <p:spPr>
              <a:xfrm>
                <a:off x="539552" y="1331765"/>
                <a:ext cx="6984776" cy="107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+1,          0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        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AR" sz="2400" dirty="0">
                  <a:solidFill>
                    <a:srgbClr val="0070C0"/>
                  </a:solidFill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8FA65DE-A982-4D4D-AB69-35C6BEFAC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31765"/>
                <a:ext cx="6984776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3581F1B-71D2-4273-9388-6C6E51A592DE}"/>
                  </a:ext>
                </a:extLst>
              </p:cNvPr>
              <p:cNvSpPr txBox="1"/>
              <p:nvPr/>
            </p:nvSpPr>
            <p:spPr>
              <a:xfrm>
                <a:off x="1979712" y="2402314"/>
                <a:ext cx="24129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AR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3581F1B-71D2-4273-9388-6C6E51A59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402314"/>
                <a:ext cx="24129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F4A3AF9-9E06-4A77-B69B-90EDDC051D14}"/>
                  </a:ext>
                </a:extLst>
              </p:cNvPr>
              <p:cNvSpPr txBox="1"/>
              <p:nvPr/>
            </p:nvSpPr>
            <p:spPr>
              <a:xfrm>
                <a:off x="1691680" y="2874496"/>
                <a:ext cx="5112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F4A3AF9-9E06-4A77-B69B-90EDDC051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874496"/>
                <a:ext cx="5112568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2310FE-7254-4736-8873-C61AC034BADD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26626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F85A33-A715-4DE0-8D7B-79314799E30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8136" y="132933"/>
            <a:ext cx="7920880" cy="1815882"/>
          </a:xfrm>
          <a:prstGeom prst="rect">
            <a:avLst/>
          </a:prstGeom>
          <a:blipFill>
            <a:blip r:embed="rId2"/>
            <a:stretch>
              <a:fillRect l="-1538" t="-3691" b="-838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>
                <a:noFill/>
                <a:latin typeface="+mn-lt"/>
              </a:rPr>
              <a:t> 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 rotWithShape="1">
          <a:blip r:embed="rId3"/>
          <a:srcRect t="3590" r="3425"/>
          <a:stretch/>
        </p:blipFill>
        <p:spPr bwMode="auto">
          <a:xfrm>
            <a:off x="414338" y="2708275"/>
            <a:ext cx="7714678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7E79A5-78E2-41C5-A5DF-1DA3906EDC00}"/>
                  </a:ext>
                </a:extLst>
              </p:cNvPr>
              <p:cNvSpPr txBox="1"/>
              <p:nvPr/>
            </p:nvSpPr>
            <p:spPr>
              <a:xfrm>
                <a:off x="1523570" y="1948815"/>
                <a:ext cx="520867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SX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7E79A5-78E2-41C5-A5DF-1DA3906ED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70" y="1948815"/>
                <a:ext cx="520867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C5DD94-39FB-45AA-AF3A-168D62DFB9AB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27650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13F6EA-A785-4F4A-A183-BD3ED79F019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60350"/>
            <a:ext cx="3671888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60350"/>
            <a:ext cx="3951288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0" y="3573463"/>
                <a:ext cx="8523288" cy="309873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sz="2400" b="1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Se ilustra el método de Euler con h=0.5 del problema bien planteado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+1,          0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        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AR" sz="2400" dirty="0">
                  <a:solidFill>
                    <a:srgbClr val="0070C0"/>
                  </a:solidFill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sz="2400" b="1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Cuya solución real es: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73463"/>
                <a:ext cx="8523288" cy="3098733"/>
              </a:xfrm>
              <a:prstGeom prst="rect">
                <a:avLst/>
              </a:prstGeom>
              <a:blipFill>
                <a:blip r:embed="rId4"/>
                <a:stretch>
                  <a:fillRect l="-1073" t="-1572" r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EBECA4-0DA3-477A-BFE9-C54570BC239B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28674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0444E0-3A08-4C4C-B981-7B9ECEBF0EF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179388" y="404813"/>
                <a:ext cx="8785224" cy="6428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2400" b="1" i="1" dirty="0">
                    <a:solidFill>
                      <a:srgbClr val="3668C4"/>
                    </a:solidFill>
                    <a:latin typeface="Century Schoolbook"/>
                  </a:rPr>
                  <a:t>Si achicamos el paso, h=0.2 0btenemos: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AR" sz="2400" b="1" i="1" smtClean="0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2400" b="1" i="1" smtClean="0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AR" sz="2400" b="1" i="1" smtClean="0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400" b="1" i="1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400" b="1" i="1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400" b="1" i="1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1" i="1" smtClean="0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𝟎𝟒</m:t>
                          </m:r>
                          <m:sSup>
                            <m:sSupPr>
                              <m:ctrlPr>
                                <a:rPr lang="es-AR" sz="2400" b="1" i="1" smtClean="0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1" i="1" smtClean="0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es-AR" sz="2400" b="1" i="1" smtClean="0">
                                  <a:solidFill>
                                    <a:srgbClr val="3668C4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AR" sz="2400" b="1" i="1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1" i="1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𝟎𝟎𝟖</m:t>
                      </m:r>
                      <m:sSup>
                        <m:sSupPr>
                          <m:ctrlPr>
                            <a:rPr lang="es-AR" sz="2400" b="1" i="1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s-AR" sz="2400" b="1" i="1">
                              <a:solidFill>
                                <a:srgbClr val="3668C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2400" b="1" i="1" smtClean="0">
                          <a:solidFill>
                            <a:srgbClr val="3668C4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pPr/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r>
                  <a:rPr lang="es-AR" sz="2400" b="1" i="1" dirty="0">
                    <a:solidFill>
                      <a:srgbClr val="3668C4"/>
                    </a:solidFill>
                    <a:latin typeface="Century Schoolbook"/>
                  </a:rPr>
                  <a:t>						</a:t>
                </a: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endParaRPr lang="es-AR" sz="2400" b="1" i="1" dirty="0">
                  <a:solidFill>
                    <a:srgbClr val="3668C4"/>
                  </a:solidFill>
                  <a:latin typeface="Century Schoolbook"/>
                </a:endParaRPr>
              </a:p>
              <a:p>
                <a:r>
                  <a:rPr lang="es-AR" sz="2400" b="1" i="1" dirty="0">
                    <a:solidFill>
                      <a:srgbClr val="3668C4"/>
                    </a:solidFill>
                    <a:latin typeface="Century Schoolbook"/>
                  </a:rPr>
                  <a:t>Observamos que el error no decrece sino que aumenta con el número de iteraciones</a:t>
                </a:r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8" y="404813"/>
                <a:ext cx="8785224" cy="6428298"/>
              </a:xfrm>
              <a:prstGeom prst="rect">
                <a:avLst/>
              </a:prstGeom>
              <a:blipFill>
                <a:blip r:embed="rId2"/>
                <a:stretch>
                  <a:fillRect l="-1040" t="-758" b="-1232"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336CAA-88DC-4B59-9B48-0E95ED52F675}"/>
                  </a:ext>
                </a:extLst>
              </p:cNvPr>
              <p:cNvSpPr txBox="1"/>
              <p:nvPr/>
            </p:nvSpPr>
            <p:spPr>
              <a:xfrm>
                <a:off x="6399291" y="2214888"/>
                <a:ext cx="25011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Siendo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+mn-lt"/>
                          </a:rPr>
                          <m:t>𝑤</m:t>
                        </m:r>
                      </m:e>
                      <m:sub>
                        <m:r>
                          <a:rPr lang="es-MX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400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 la solución real</a:t>
                </a:r>
                <a:endParaRPr lang="en-SX" sz="2400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336CAA-88DC-4B59-9B48-0E95ED52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291" y="2214888"/>
                <a:ext cx="2501158" cy="830997"/>
              </a:xfrm>
              <a:prstGeom prst="rect">
                <a:avLst/>
              </a:prstGeom>
              <a:blipFill>
                <a:blip r:embed="rId3"/>
                <a:stretch>
                  <a:fillRect l="-3902" t="-5839" b="-15328"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F273D00-C11A-46D8-AF38-BBA9526426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902068"/>
                  </p:ext>
                </p:extLst>
              </p:nvPr>
            </p:nvGraphicFramePr>
            <p:xfrm>
              <a:off x="404812" y="1628800"/>
              <a:ext cx="5328593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556">
                      <a:extLst>
                        <a:ext uri="{9D8B030D-6E8A-4147-A177-3AD203B41FA5}">
                          <a16:colId xmlns:a16="http://schemas.microsoft.com/office/drawing/2014/main" val="1272199443"/>
                        </a:ext>
                      </a:extLst>
                    </a:gridCol>
                    <a:gridCol w="1378367">
                      <a:extLst>
                        <a:ext uri="{9D8B030D-6E8A-4147-A177-3AD203B41FA5}">
                          <a16:colId xmlns:a16="http://schemas.microsoft.com/office/drawing/2014/main" val="4123211604"/>
                        </a:ext>
                      </a:extLst>
                    </a:gridCol>
                    <a:gridCol w="1373866">
                      <a:extLst>
                        <a:ext uri="{9D8B030D-6E8A-4147-A177-3AD203B41FA5}">
                          <a16:colId xmlns:a16="http://schemas.microsoft.com/office/drawing/2014/main" val="3309596260"/>
                        </a:ext>
                      </a:extLst>
                    </a:gridCol>
                    <a:gridCol w="1445804">
                      <a:extLst>
                        <a:ext uri="{9D8B030D-6E8A-4147-A177-3AD203B41FA5}">
                          <a16:colId xmlns:a16="http://schemas.microsoft.com/office/drawing/2014/main" val="713453911"/>
                        </a:ext>
                      </a:extLst>
                    </a:gridCol>
                  </a:tblGrid>
                  <a:tr h="34487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S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620191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417556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0.8292986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0.0292986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34499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1.152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1.2140877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0.0620877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616479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1.5504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1.6489406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0.0985406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890561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1.998848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2.1272295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0.1387495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5308540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2.458176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2.6408591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0.1826831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538095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2.9498112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3.1799415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0.2301303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397849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3.4517734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3.7324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0.2806266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183668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3.9501281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4.2834838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0.3333557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177497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4.4281538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4.8151763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0.3870225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6436042"/>
                      </a:ext>
                    </a:extLst>
                  </a:tr>
                  <a:tr h="344876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4.8657845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5.305472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0.4396874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76656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F273D00-C11A-46D8-AF38-BBA9526426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902068"/>
                  </p:ext>
                </p:extLst>
              </p:nvPr>
            </p:nvGraphicFramePr>
            <p:xfrm>
              <a:off x="404812" y="1628800"/>
              <a:ext cx="5328593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556">
                      <a:extLst>
                        <a:ext uri="{9D8B030D-6E8A-4147-A177-3AD203B41FA5}">
                          <a16:colId xmlns:a16="http://schemas.microsoft.com/office/drawing/2014/main" val="1272199443"/>
                        </a:ext>
                      </a:extLst>
                    </a:gridCol>
                    <a:gridCol w="1378367">
                      <a:extLst>
                        <a:ext uri="{9D8B030D-6E8A-4147-A177-3AD203B41FA5}">
                          <a16:colId xmlns:a16="http://schemas.microsoft.com/office/drawing/2014/main" val="4123211604"/>
                        </a:ext>
                      </a:extLst>
                    </a:gridCol>
                    <a:gridCol w="1373866">
                      <a:extLst>
                        <a:ext uri="{9D8B030D-6E8A-4147-A177-3AD203B41FA5}">
                          <a16:colId xmlns:a16="http://schemas.microsoft.com/office/drawing/2014/main" val="3309596260"/>
                        </a:ext>
                      </a:extLst>
                    </a:gridCol>
                    <a:gridCol w="1445804">
                      <a:extLst>
                        <a:ext uri="{9D8B030D-6E8A-4147-A177-3AD203B41FA5}">
                          <a16:colId xmlns:a16="http://schemas.microsoft.com/office/drawing/2014/main" val="7134539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SX"/>
                        </a:p>
                      </a:txBody>
                      <a:tcPr>
                        <a:blipFill>
                          <a:blip r:embed="rId4"/>
                          <a:stretch>
                            <a:fillRect l="-538" t="-1667" r="-372581" b="-1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X"/>
                        </a:p>
                      </a:txBody>
                      <a:tcPr>
                        <a:blipFill>
                          <a:blip r:embed="rId4"/>
                          <a:stretch>
                            <a:fillRect l="-82743" t="-1667" r="-206637" b="-1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X"/>
                        </a:p>
                      </a:txBody>
                      <a:tcPr>
                        <a:blipFill>
                          <a:blip r:embed="rId4"/>
                          <a:stretch>
                            <a:fillRect l="-182743" t="-1667" r="-106637" b="-1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X"/>
                        </a:p>
                      </a:txBody>
                      <a:tcPr>
                        <a:blipFill>
                          <a:blip r:embed="rId4"/>
                          <a:stretch>
                            <a:fillRect l="-269620" t="-1667" r="-1688" b="-1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6201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24175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0.8292986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0.0292986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344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1.152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1.2140877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0.0620877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6164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1.5504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1.6489406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0.0985406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8905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1.998848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2.1272295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0.1387495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53085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2.458176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2.6408591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0.1826831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5380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2.9498112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3.1799415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0.2301303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397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3.4517734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3.7324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0.2806266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1836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3.9501281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4.2834838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0.3333557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1774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4.4281538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4.8151763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0.3870225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64360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4.8657845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5.305472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0.4396874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766563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B9E065-B056-4568-967E-84AA2B930011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29698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BB10A3-5C2C-4438-AE4C-B3983D12E15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116632"/>
            <a:ext cx="8712968" cy="4320480"/>
          </a:xfrm>
          <a:prstGeom prst="rect">
            <a:avLst/>
          </a:prstGeom>
          <a:blipFill>
            <a:blip r:embed="rId2"/>
            <a:stretch>
              <a:fillRect l="-1048" t="-1130" r="3305" b="-3982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noFill/>
                <a:latin typeface="+mn-lt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878B0C-CB4B-47C9-9884-EEDCD8AF7DDE}"/>
                  </a:ext>
                </a:extLst>
              </p:cNvPr>
              <p:cNvSpPr txBox="1"/>
              <p:nvPr/>
            </p:nvSpPr>
            <p:spPr>
              <a:xfrm>
                <a:off x="179512" y="4653136"/>
                <a:ext cx="8496944" cy="155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Entonces la sucesión de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400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 generada por el método de Euler produce la acotación: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SX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X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SX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h𝑀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SX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X" sz="24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s-MX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4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s-MX" sz="24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r>
                            <a:rPr lang="es-MX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SX" sz="2400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878B0C-CB4B-47C9-9884-EEDCD8AF7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653136"/>
                <a:ext cx="8496944" cy="1554336"/>
              </a:xfrm>
              <a:prstGeom prst="rect">
                <a:avLst/>
              </a:prstGeom>
              <a:blipFill>
                <a:blip r:embed="rId3"/>
                <a:stretch>
                  <a:fillRect l="-1076" t="-3137"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D21F7E-2800-4391-BB46-A849599EFB93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30722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89A0A6-0994-4FAC-8762-E5B2E6DD165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0"/>
            <a:ext cx="8712968" cy="6199711"/>
          </a:xfrm>
          <a:prstGeom prst="rect">
            <a:avLst/>
          </a:prstGeom>
          <a:blipFill>
            <a:blip r:embed="rId2"/>
            <a:stretch>
              <a:fillRect l="-1399" t="-983" b="-186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>
                <a:noFill/>
                <a:latin typeface="+mn-lt"/>
              </a:rPr>
              <a:t> 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9CA903-1D5D-47A2-9A3B-2BD3A30B7B2C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15362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8F3FFB-9D7E-4D76-97F3-F1ECE5416C8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9405" y="77563"/>
            <a:ext cx="8640960" cy="5949834"/>
          </a:xfrm>
          <a:prstGeom prst="rect">
            <a:avLst/>
          </a:prstGeom>
          <a:blipFill>
            <a:blip r:embed="rId3"/>
            <a:stretch>
              <a:fillRect l="-1410" t="-820" r="-1834" b="-20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noFill/>
                <a:latin typeface="+mn-lt"/>
              </a:rPr>
              <a:t> 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9388" y="5445125"/>
            <a:ext cx="5329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16435"/>
              </p:ext>
            </p:extLst>
          </p:nvPr>
        </p:nvGraphicFramePr>
        <p:xfrm>
          <a:off x="467544" y="5389562"/>
          <a:ext cx="48958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cuación" r:id="rId4" imgW="1803240" imgH="253800" progId="Equation.3">
                  <p:embed/>
                </p:oleObj>
              </mc:Choice>
              <mc:Fallback>
                <p:oleObj name="Ecuación" r:id="rId4" imgW="180324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389562"/>
                        <a:ext cx="48958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817930-55FA-4FF6-B1CF-35C953E752DA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16386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E926CF-8938-44E6-BAB2-8ADFADEB036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7642"/>
                <a:ext cx="8928992" cy="3046988"/>
              </a:xfrm>
              <a:prstGeom prst="rect">
                <a:avLst/>
              </a:prstGeom>
              <a:blipFill>
                <a:blip r:embed="rId2"/>
                <a:stretch>
                  <a:fillRect l="-1093" t="-1600"/>
                </a:stretch>
              </a:blipFill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dirty="0">
                    <a:noFill/>
                    <a:latin typeface="+mn-lt"/>
                  </a:rPr>
                  <a:t> </a:t>
                </a:r>
                <a14:m>
                  <m:oMath xmlns:m="http://schemas.openxmlformats.org/officeDocument/2006/math">
                    <a:fld id="{84383B54-88AA-4824-9517-FDECBE874F4E}" type="mathplaceholder">
                      <a:rPr lang="es-AR" i="1">
                        <a:noFill/>
                        <a:latin typeface="Cambria Math" panose="02040503050406030204" pitchFamily="18" charset="0"/>
                      </a:rPr>
                      <a:t>Escriba aquí la ecuación.</a:t>
                    </a:fld>
                  </m:oMath>
                </a14:m>
                <a:endParaRPr lang="es-AR" dirty="0">
                  <a:noFill/>
                  <a:latin typeface="+mn-lt"/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7642"/>
                <a:ext cx="8928992" cy="3046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915" y="3320255"/>
            <a:ext cx="8208962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3ED6678-1194-400D-B86E-009C1D013084}"/>
                  </a:ext>
                </a:extLst>
              </p:cNvPr>
              <p:cNvSpPr txBox="1"/>
              <p:nvPr/>
            </p:nvSpPr>
            <p:spPr>
              <a:xfrm>
                <a:off x="107504" y="2735263"/>
                <a:ext cx="4968552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s-A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3ED6678-1194-400D-B86E-009C1D013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35263"/>
                <a:ext cx="4968552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7547DC-B07D-4920-9B05-8CD3B21DA9DE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17410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5D0451-843F-4913-85AA-D17BBBB2924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81" y="116632"/>
            <a:ext cx="8748464" cy="6823406"/>
          </a:xfrm>
          <a:prstGeom prst="rect">
            <a:avLst/>
          </a:prstGeom>
          <a:blipFill>
            <a:blip r:embed="rId2"/>
            <a:stretch>
              <a:fillRect l="-1115" t="-715" r="-1185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noFill/>
                <a:latin typeface="+mn-lt"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25BF2E7-7EBF-490E-A46A-79876EA43F71}"/>
                  </a:ext>
                </a:extLst>
              </p:cNvPr>
              <p:cNvSpPr txBox="1"/>
              <p:nvPr/>
            </p:nvSpPr>
            <p:spPr>
              <a:xfrm>
                <a:off x="179512" y="5300598"/>
                <a:ext cx="4945767" cy="86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A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s-A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A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</m:t>
                                  </m:r>
                                </m:e>
                              </m:eqAr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25BF2E7-7EBF-490E-A46A-79876EA43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00598"/>
                <a:ext cx="4945767" cy="866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008CA3-017B-4ABB-94CC-AE9069C0C280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18434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E16D4E-A08D-49B4-8C02-87917DE9A3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C4A4A5B-B44B-4366-B72D-B32CA2AA6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7" b="12623"/>
          <a:stretch/>
        </p:blipFill>
        <p:spPr>
          <a:xfrm>
            <a:off x="109341" y="57620"/>
            <a:ext cx="8797904" cy="5891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D3320E7-0CBD-4ED7-A836-AE226A546ACE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7416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𝑡𝑠𝑒𝑛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,             0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      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D3320E7-0CBD-4ED7-A836-AE226A54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741682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7892C24-1C34-433F-989D-7138318B1809}"/>
                  </a:ext>
                </a:extLst>
              </p:cNvPr>
              <p:cNvSpPr txBox="1"/>
              <p:nvPr/>
            </p:nvSpPr>
            <p:spPr>
              <a:xfrm>
                <a:off x="109341" y="2778275"/>
                <a:ext cx="5974827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7892C24-1C34-433F-989D-7138318B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1" y="2778275"/>
                <a:ext cx="5974827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C85483E-A939-4F1A-BE1B-482E5358A1F7}"/>
                  </a:ext>
                </a:extLst>
              </p:cNvPr>
              <p:cNvSpPr txBox="1"/>
              <p:nvPr/>
            </p:nvSpPr>
            <p:spPr>
              <a:xfrm>
                <a:off x="395536" y="6021288"/>
                <a:ext cx="7734052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000" i="1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s-AR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(1)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C85483E-A939-4F1A-BE1B-482E5358A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021288"/>
                <a:ext cx="7734052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933319-988D-4740-A450-1C65DC105A1B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19458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19B98-8A96-42B4-8130-48D20243CD1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1089695"/>
            <a:ext cx="8496944" cy="4893647"/>
          </a:xfrm>
          <a:prstGeom prst="rect">
            <a:avLst/>
          </a:prstGeom>
          <a:blipFill>
            <a:blip r:embed="rId2"/>
            <a:stretch>
              <a:fillRect l="-1076" t="-996" r="-1937" b="-186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>
                <a:noFill/>
                <a:latin typeface="+mn-lt"/>
              </a:rPr>
              <a:t> 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BC6021-9537-4EB7-831D-E0AC4C06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93" y="4581128"/>
            <a:ext cx="5974598" cy="6767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9C896D-FBE0-42D0-BF65-17F40EB3C2B0}"/>
                  </a:ext>
                </a:extLst>
              </p:cNvPr>
              <p:cNvSpPr txBox="1"/>
              <p:nvPr/>
            </p:nvSpPr>
            <p:spPr>
              <a:xfrm>
                <a:off x="755576" y="309659"/>
                <a:ext cx="6087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SX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S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∀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SX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9C896D-FBE0-42D0-BF65-17F40EB3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9659"/>
                <a:ext cx="6087022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A23612-B2B2-4917-AA84-721C2535A98E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20482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347E17-92CE-49CB-8F24-2C4A4C81EB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323528" y="405547"/>
                <a:ext cx="7704138" cy="374820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sz="2400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Ejemplo: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sz="2400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Mostrar que el problema de valores iniciales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sz="2400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s-A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        </m:t>
                      </m:r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AR" sz="2400" dirty="0">
                  <a:solidFill>
                    <a:srgbClr val="0070C0"/>
                  </a:solidFill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sz="2400" i="1" dirty="0">
                  <a:solidFill>
                    <a:srgbClr val="0070C0"/>
                  </a:solidFill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sz="2400" i="1" dirty="0">
                    <a:solidFill>
                      <a:schemeClr val="accent2">
                        <a:lumMod val="75000"/>
                      </a:schemeClr>
                    </a:solidFill>
                    <a:latin typeface="+mn-lt"/>
                  </a:rPr>
                  <a:t>Está bien planteado en el dominio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sz="2400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AR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≤2, </m:t>
                          </m:r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A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AR" sz="2400" i="1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 sz="2400" dirty="0">
                  <a:solidFill>
                    <a:schemeClr val="accent2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5547"/>
                <a:ext cx="7704138" cy="3748206"/>
              </a:xfrm>
              <a:prstGeom prst="rect">
                <a:avLst/>
              </a:prstGeom>
              <a:blipFill>
                <a:blip r:embed="rId2"/>
                <a:stretch>
                  <a:fillRect l="-1187" t="-130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AE1C9C-BB35-4EC0-9D16-63E46A1E9A6B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21506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07275B-FCC8-48B2-86C8-333146DC08C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332656"/>
            <a:ext cx="8784976" cy="5710346"/>
          </a:xfrm>
          <a:prstGeom prst="rect">
            <a:avLst/>
          </a:prstGeom>
          <a:blipFill>
            <a:blip r:embed="rId2"/>
            <a:stretch>
              <a:fillRect l="-1457" t="-1175" b="-160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>
                <a:noFill/>
                <a:latin typeface="+mn-lt"/>
              </a:rPr>
              <a:t> 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3 Marcador de fecha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9867F6-8E0D-4CF4-8206-BA69B7847C4F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11/20/2018</a:t>
            </a:fld>
            <a:endParaRPr lang="en-US"/>
          </a:p>
        </p:txBody>
      </p:sp>
      <p:sp>
        <p:nvSpPr>
          <p:cNvPr id="22530" name="4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3356C8-E6D7-467F-B6F2-2140035A3D8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6" name="5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260648"/>
            <a:ext cx="8496944" cy="6399444"/>
          </a:xfrm>
          <a:prstGeom prst="rect">
            <a:avLst/>
          </a:prstGeom>
          <a:blipFill>
            <a:blip r:embed="rId2"/>
            <a:stretch>
              <a:fillRect l="-1076" t="-762" r="-861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>
                <a:noFill/>
                <a:latin typeface="+mn-lt"/>
              </a:rPr>
              <a:t> </a:t>
            </a:r>
          </a:p>
        </p:txBody>
      </p:sp>
    </p:spTree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2070</TotalTime>
  <Words>355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Wingdings</vt:lpstr>
      <vt:lpstr>Wingdings 2</vt:lpstr>
      <vt:lpstr>Oriel</vt:lpstr>
      <vt:lpstr>Ecuación</vt:lpstr>
      <vt:lpstr>ECUACIONES DIFERENCIALES ORDINARIAS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DIFERENCIALES ORDINARIAS</dc:title>
  <dc:creator>Miryam</dc:creator>
  <cp:lastModifiedBy>MIRYAM SASSANO</cp:lastModifiedBy>
  <cp:revision>79</cp:revision>
  <dcterms:created xsi:type="dcterms:W3CDTF">2013-11-04T19:53:03Z</dcterms:created>
  <dcterms:modified xsi:type="dcterms:W3CDTF">2018-11-20T22:49:08Z</dcterms:modified>
</cp:coreProperties>
</file>