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71" autoAdjust="0"/>
  </p:normalViewPr>
  <p:slideViewPr>
    <p:cSldViewPr>
      <p:cViewPr varScale="1">
        <p:scale>
          <a:sx n="87" d="100"/>
          <a:sy n="87" d="100"/>
        </p:scale>
        <p:origin x="19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75334-7057-4ED4-B13B-97005DD7EEA6}" type="datetimeFigureOut">
              <a:rPr lang="es-AR" smtClean="0"/>
              <a:pPr/>
              <a:t>27/11/2018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1D81E-660F-4220-A61B-C5B9525A7B52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158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6A2B1D8D-22CB-49F8-9051-2314848126F6}" type="datetime1">
              <a:rPr lang="en-US" smtClean="0"/>
              <a:pPr eaLnBrk="1" latinLnBrk="0" hangingPunct="1"/>
              <a:t>11/27/2018</a:t>
            </a:fld>
            <a:endParaRPr lang="en-U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AEE0C1B-4D7D-4BB4-9428-08E40236BB6C}" type="datetime1">
              <a:rPr lang="en-US" smtClean="0"/>
              <a:pPr eaLnBrk="1" latinLnBrk="0" hangingPunct="1"/>
              <a:t>11/27/2018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768D198-E484-4BDB-996E-94102BBC374E}" type="datetime1">
              <a:rPr lang="en-US" smtClean="0"/>
              <a:pPr eaLnBrk="1" latinLnBrk="0" hangingPunct="1"/>
              <a:t>11/27/2018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06033B42-3A70-4B70-807B-5802577B4DAA}" type="datetime1">
              <a:rPr lang="en-US" smtClean="0"/>
              <a:pPr algn="r" eaLnBrk="1" latinLnBrk="0" hangingPunct="1"/>
              <a:t>11/27/2018</a:t>
            </a:fld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945DD98A-FDB8-4BA5-8038-E93316DF462C}" type="datetime1">
              <a:rPr lang="en-US" smtClean="0"/>
              <a:pPr eaLnBrk="1" latinLnBrk="0" hangingPunct="1"/>
              <a:t>11/27/2018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B2AE3B7-179D-476D-AFF3-EAFE8E13CB43}" type="datetime1">
              <a:rPr lang="en-US" smtClean="0"/>
              <a:pPr eaLnBrk="1" latinLnBrk="0" hangingPunct="1"/>
              <a:t>11/27/2018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438F36F-5BB5-49FD-9CF6-31AF1B99420D}" type="datetime1">
              <a:rPr lang="en-US" smtClean="0"/>
              <a:pPr eaLnBrk="1" latinLnBrk="0" hangingPunct="1"/>
              <a:t>11/27/2018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FC0988F9-F034-4E6F-8377-AA58D742EB61}" type="datetime1">
              <a:rPr lang="en-US" smtClean="0"/>
              <a:pPr algn="r" eaLnBrk="1" latinLnBrk="0" hangingPunct="1"/>
              <a:t>11/27/2018</a:t>
            </a:fld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82B1E15-0E20-4AB9-937D-6BAD76B07648}" type="datetime1">
              <a:rPr lang="en-US" smtClean="0"/>
              <a:pPr eaLnBrk="1" latinLnBrk="0" hangingPunct="1"/>
              <a:t>11/27/2018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0C0F6883-FE1C-42FB-A4A9-0E73B418F8AA}" type="datetime1">
              <a:rPr lang="en-US" smtClean="0"/>
              <a:pPr algn="r" eaLnBrk="1" latinLnBrk="0" hangingPunct="1"/>
              <a:t>11/27/2018</a:t>
            </a:fld>
            <a:endParaRPr lang="en-US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1A1D656E-23BA-427B-A32D-F1540EE2DECB}" type="datetime1">
              <a:rPr lang="en-US" smtClean="0"/>
              <a:pPr algn="r" eaLnBrk="1" latinLnBrk="0" hangingPunct="1"/>
              <a:t>11/27/2018</a:t>
            </a:fld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D2251375-B56B-4218-B984-04079DDE353C}" type="datetime1">
              <a:rPr lang="en-US" smtClean="0"/>
              <a:pPr algn="r" eaLnBrk="1" latinLnBrk="0" hangingPunct="1"/>
              <a:t>11/27/2018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i="1" dirty="0"/>
              <a:t>ECUACIONES DIFERENCIALES ORDINARIAS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i="1" dirty="0"/>
              <a:t>MÉTODOS RUNGE KUTTA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CFF3A1E-44D6-41F9-A391-C42C622B22EE}" type="datetime1">
              <a:rPr lang="en-US" smtClean="0"/>
              <a:pPr eaLnBrk="1" latinLnBrk="0" hangingPunct="1"/>
              <a:t>11/27/2018</a:t>
            </a:fld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0196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06033B42-3A70-4B70-807B-5802577B4DAA}" type="datetime1">
              <a:rPr lang="en-US" smtClean="0"/>
              <a:pPr algn="r" eaLnBrk="1" latinLnBrk="0" hangingPunct="1"/>
              <a:t>11/27/2018</a:t>
            </a:fld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10</a:t>
            </a:fld>
            <a:endParaRPr kumimoji="0" lang="en-US"/>
          </a:p>
        </p:txBody>
      </p:sp>
      <p:sp>
        <p:nvSpPr>
          <p:cNvPr id="2" name="1 CuadroTexto"/>
          <p:cNvSpPr txBox="1"/>
          <p:nvPr/>
        </p:nvSpPr>
        <p:spPr>
          <a:xfrm>
            <a:off x="323528" y="332656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i="1" dirty="0">
                <a:solidFill>
                  <a:srgbClr val="0070C0"/>
                </a:solidFill>
              </a:rPr>
              <a:t>Para el caso h=0.2 tenemos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2D249-163C-402F-9D6D-53BE9F2B5215}"/>
              </a:ext>
            </a:extLst>
          </p:cNvPr>
          <p:cNvSpPr txBox="1"/>
          <p:nvPr/>
        </p:nvSpPr>
        <p:spPr>
          <a:xfrm>
            <a:off x="294516" y="5861100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i="1" dirty="0"/>
              <a:t>FIN</a:t>
            </a:r>
            <a:endParaRPr lang="en-SX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E378667-D035-4EA3-AD9A-72F29F145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000612"/>
                  </p:ext>
                </p:extLst>
              </p:nvPr>
            </p:nvGraphicFramePr>
            <p:xfrm>
              <a:off x="107504" y="858942"/>
              <a:ext cx="4464495" cy="4226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8165">
                      <a:extLst>
                        <a:ext uri="{9D8B030D-6E8A-4147-A177-3AD203B41FA5}">
                          <a16:colId xmlns:a16="http://schemas.microsoft.com/office/drawing/2014/main" val="1717006622"/>
                        </a:ext>
                      </a:extLst>
                    </a:gridCol>
                    <a:gridCol w="1488165">
                      <a:extLst>
                        <a:ext uri="{9D8B030D-6E8A-4147-A177-3AD203B41FA5}">
                          <a16:colId xmlns:a16="http://schemas.microsoft.com/office/drawing/2014/main" val="206817547"/>
                        </a:ext>
                      </a:extLst>
                    </a:gridCol>
                    <a:gridCol w="1488165">
                      <a:extLst>
                        <a:ext uri="{9D8B030D-6E8A-4147-A177-3AD203B41FA5}">
                          <a16:colId xmlns:a16="http://schemas.microsoft.com/office/drawing/2014/main" val="37765795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S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MX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s-MX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MX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s-MX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sz="1400" dirty="0"/>
                            <a:t>RK PUNTO MEDIO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MX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1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s-MX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SX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0225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0.0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0.5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0.5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753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0.8292986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0.8280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5026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0.4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1.2140877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1.211360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613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0.8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1.6489406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1.6446592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1481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1.0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2.6408591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2.6331668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6049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1.2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3.1799415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3.1704634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9819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1.4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3.73240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3.7211654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3196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1.6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4.2834838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4.2706218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71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1.8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4.8151763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4.8009586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85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2.0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5.3054720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5.2903695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2047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9E378667-D035-4EA3-AD9A-72F29F1453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000612"/>
                  </p:ext>
                </p:extLst>
              </p:nvPr>
            </p:nvGraphicFramePr>
            <p:xfrm>
              <a:off x="107504" y="858942"/>
              <a:ext cx="4464495" cy="4226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8165">
                      <a:extLst>
                        <a:ext uri="{9D8B030D-6E8A-4147-A177-3AD203B41FA5}">
                          <a16:colId xmlns:a16="http://schemas.microsoft.com/office/drawing/2014/main" val="1717006622"/>
                        </a:ext>
                      </a:extLst>
                    </a:gridCol>
                    <a:gridCol w="1488165">
                      <a:extLst>
                        <a:ext uri="{9D8B030D-6E8A-4147-A177-3AD203B41FA5}">
                          <a16:colId xmlns:a16="http://schemas.microsoft.com/office/drawing/2014/main" val="206817547"/>
                        </a:ext>
                      </a:extLst>
                    </a:gridCol>
                    <a:gridCol w="1488165">
                      <a:extLst>
                        <a:ext uri="{9D8B030D-6E8A-4147-A177-3AD203B41FA5}">
                          <a16:colId xmlns:a16="http://schemas.microsoft.com/office/drawing/2014/main" val="377657957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X"/>
                        </a:p>
                      </a:txBody>
                      <a:tcPr>
                        <a:blipFill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X"/>
                        </a:p>
                      </a:txBody>
                      <a:tcPr>
                        <a:blipFill>
                          <a:blip/>
                          <a:stretch>
                            <a:fillRect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X"/>
                        </a:p>
                      </a:txBody>
                      <a:tcPr>
                        <a:blipFill>
                          <a:blip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225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0.0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0.5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0.5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2753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0.8292986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0.8280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5026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0.4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1.2140877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1.211360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613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0.8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1.6489406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1.6446592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1481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1.0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2.6408591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2.6331668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6049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1.2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3.1799415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3.1704634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9819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1.4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3.73240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3.7211654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3196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1.6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4.2834838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4.2706218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2713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1.8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4.8151763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4.8009586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85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2.0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5.3054720</a:t>
                          </a:r>
                          <a:endParaRPr lang="en-S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5.2903695</a:t>
                          </a:r>
                          <a:endParaRPr lang="en-S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2047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FA6F50-03E7-4197-A36D-06D10B0733A1}"/>
                  </a:ext>
                </a:extLst>
              </p:cNvPr>
              <p:cNvSpPr txBox="1"/>
              <p:nvPr/>
            </p:nvSpPr>
            <p:spPr>
              <a:xfrm>
                <a:off x="4788024" y="620688"/>
                <a:ext cx="3615312" cy="1782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A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AR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s-A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A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s-AR" sz="2000" b="1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s-AR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s-A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s-A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AR" sz="2000" b="1" i="1" dirty="0">
                  <a:solidFill>
                    <a:srgbClr val="FF0000"/>
                  </a:solidFill>
                </a:endParaRPr>
              </a:p>
              <a:p>
                <a:endParaRPr lang="es-AR" sz="2000" b="1" i="1" dirty="0">
                  <a:solidFill>
                    <a:srgbClr val="FF0000"/>
                  </a:solidFill>
                </a:endParaRPr>
              </a:p>
              <a:p>
                <a:r>
                  <a:rPr lang="es-AR" sz="2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s-A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s-AR" sz="20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A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s-AR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s-AR" sz="2000" b="1" i="1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s-A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sSub>
                          <m:sSubPr>
                            <m:ctrlP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s-A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s-AR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A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s-A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num>
                          <m:den>
                            <m: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s-A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A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s-A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FA6F50-03E7-4197-A36D-06D10B07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620688"/>
                <a:ext cx="3615312" cy="17822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09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06033B42-3A70-4B70-807B-5802577B4DAA}" type="datetime1">
              <a:rPr lang="en-US" smtClean="0"/>
              <a:pPr algn="r" eaLnBrk="1" latinLnBrk="0" hangingPunct="1"/>
              <a:t>11/27/2018</a:t>
            </a:fld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2</a:t>
            </a:fld>
            <a:endParaRPr kumimoji="0"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0" y="0"/>
                <a:ext cx="9144000" cy="6686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b="1" i="1" dirty="0">
                    <a:solidFill>
                      <a:srgbClr val="FF0000"/>
                    </a:solidFill>
                  </a:rPr>
                  <a:t>Métodos RUNGE-KUTTA</a:t>
                </a:r>
              </a:p>
              <a:p>
                <a:r>
                  <a:rPr lang="es-AR" sz="2400" i="1" dirty="0">
                    <a:solidFill>
                      <a:schemeClr val="tx1"/>
                    </a:solidFill>
                  </a:rPr>
                  <a:t>La idea es escribir el PVI: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A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A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s-AR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≤</m:t>
                            </m:r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≤</m:t>
                            </m:r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𝑏</m:t>
                            </m:r>
                          </m:e>
                          <m:e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s-A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A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s-AR" sz="2400" i="1" dirty="0">
                  <a:solidFill>
                    <a:schemeClr val="tx1"/>
                  </a:solidFill>
                </a:endParaRPr>
              </a:p>
              <a:p>
                <a:r>
                  <a:rPr lang="es-AR" sz="2400" i="1" dirty="0">
                    <a:solidFill>
                      <a:schemeClr val="tx1"/>
                    </a:solidFill>
                  </a:rPr>
                  <a:t>De la siguiente manera: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𝜑</m:t>
                      </m:r>
                      <m:d>
                        <m:dPr>
                          <m:ctrlP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s-A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h</m:t>
                          </m:r>
                        </m:e>
                      </m:d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.</m:t>
                      </m:r>
                      <m:r>
                        <a:rPr lang="es-A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h</m:t>
                      </m:r>
                    </m:oMath>
                  </m:oMathPara>
                </a14:m>
                <a:endParaRPr lang="es-AR" sz="2400" i="1" dirty="0">
                  <a:solidFill>
                    <a:schemeClr val="tx1"/>
                  </a:solidFill>
                </a:endParaRPr>
              </a:p>
              <a:p>
                <a:r>
                  <a:rPr lang="es-AR" sz="2400" i="1" dirty="0">
                    <a:solidFill>
                      <a:schemeClr val="tx1"/>
                    </a:solidFill>
                  </a:rPr>
                  <a:t>La función </a:t>
                </a:r>
                <a14:m>
                  <m:oMath xmlns:m="http://schemas.openxmlformats.org/officeDocument/2006/math">
                    <m:r>
                      <a:rPr lang="es-A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𝜑</m:t>
                    </m:r>
                  </m:oMath>
                </a14:m>
                <a:r>
                  <a:rPr lang="es-AR" sz="2400" i="1" dirty="0">
                    <a:solidFill>
                      <a:schemeClr val="tx1"/>
                    </a:solidFill>
                  </a:rPr>
                  <a:t> es la función incremento o pendiente en el intervalo. Si </a:t>
                </a:r>
                <a14:m>
                  <m:oMath xmlns:m="http://schemas.openxmlformats.org/officeDocument/2006/math">
                    <m:r>
                      <a:rPr lang="es-A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h</m:t>
                        </m:r>
                      </m:e>
                    </m:d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𝑓</m:t>
                    </m:r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s-A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sz="2400" i="1" dirty="0">
                    <a:solidFill>
                      <a:schemeClr val="tx1"/>
                    </a:solidFill>
                  </a:rPr>
                  <a:t>) entonces tenemos el método de Euler. </a:t>
                </a:r>
              </a:p>
              <a:p>
                <a:r>
                  <a:rPr lang="es-AR" sz="2400" b="1" i="1" dirty="0">
                    <a:solidFill>
                      <a:schemeClr val="tx1"/>
                    </a:solidFill>
                  </a:rPr>
                  <a:t>Definimos:</a:t>
                </a:r>
                <a14:m>
                  <m:oMath xmlns:m="http://schemas.openxmlformats.org/officeDocument/2006/math">
                    <m:r>
                      <a:rPr lang="es-A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   </m:t>
                    </m:r>
                    <m:r>
                      <a:rPr lang="es-A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𝝋</m:t>
                    </m:r>
                    <m:d>
                      <m:d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h</m:t>
                        </m:r>
                      </m:e>
                    </m:d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+…+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   </m:t>
                    </m:r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𝑑𝑜𝑛𝑑𝑒</m:t>
                    </m:r>
                  </m:oMath>
                </a14:m>
                <a:endParaRPr lang="es-AR" sz="2400" b="0" i="1" dirty="0">
                  <a:solidFill>
                    <a:schemeClr val="tx1"/>
                  </a:solidFill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𝑠𝑜𝑛</m:t>
                    </m:r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𝑐𝑜𝑛𝑠𝑡𝑎𝑛𝑡𝑒𝑠</m:t>
                    </m:r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𝑦</m:t>
                    </m:r>
                    <m:r>
                      <a:rPr lang="es-A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sz="2400" b="1" i="1" dirty="0">
                    <a:solidFill>
                      <a:schemeClr val="tx1"/>
                    </a:solidFill>
                  </a:rPr>
                  <a:t> se definen como: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s-A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A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s-A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s-A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s-A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sz="2400" b="1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</m:t>
                        </m:r>
                        <m:r>
                          <a:rPr lang="es-A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s-A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A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sz="2400" b="1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AR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s-A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A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A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s-A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  <m:r>
                          <a:rPr lang="es-A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A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A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endParaRPr lang="es-AR" sz="2400" b="1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</m:t>
                        </m:r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s-A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s-AR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sz="2400" b="1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AR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s-A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endParaRPr lang="es-AR" sz="2400" b="1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s-AR" sz="2400" b="1" i="1" dirty="0">
                  <a:solidFill>
                    <a:schemeClr val="tx1"/>
                  </a:solidFill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s-A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s-AR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sz="2400" b="1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AR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s-A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endParaRPr lang="es-AR" sz="2400" b="1" i="1" dirty="0">
                  <a:solidFill>
                    <a:schemeClr val="tx1"/>
                  </a:solidFill>
                </a:endParaRPr>
              </a:p>
              <a:p>
                <a:endParaRPr lang="es-AR" sz="2400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686574"/>
              </a:xfrm>
              <a:prstGeom prst="rect">
                <a:avLst/>
              </a:prstGeom>
              <a:blipFill>
                <a:blip r:embed="rId2"/>
                <a:stretch>
                  <a:fillRect l="-1000" t="-7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17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06033B42-3A70-4B70-807B-5802577B4DAA}" type="datetime1">
              <a:rPr lang="en-US" smtClean="0"/>
              <a:pPr algn="r" eaLnBrk="1" latinLnBrk="0" hangingPunct="1"/>
              <a:t>11/27/2018</a:t>
            </a:fld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3</a:t>
            </a:fld>
            <a:endParaRPr kumimoji="0"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0" y="101172"/>
                <a:ext cx="9143999" cy="6775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b="1" i="1" dirty="0">
                    <a:solidFill>
                      <a:srgbClr val="FF0000"/>
                    </a:solidFill>
                  </a:rPr>
                  <a:t>Observaciones:</a:t>
                </a:r>
              </a:p>
              <a:p>
                <a:pPr marL="457200" indent="-457200">
                  <a:buAutoNum type="arabicParenR"/>
                </a:pPr>
                <a:r>
                  <a:rPr lang="es-AR" sz="2400" b="1" i="1" dirty="0">
                    <a:solidFill>
                      <a:srgbClr val="FF0000"/>
                    </a:solidFill>
                  </a:rPr>
                  <a:t>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s-A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s-A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𝒚</m:t>
                    </m:r>
                    <m:r>
                      <a:rPr lang="es-A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s-A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𝒍𝒐𝒔</m:t>
                    </m:r>
                    <m:r>
                      <a:rPr lang="es-A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s-AR" sz="2400" b="1" i="1" dirty="0">
                    <a:solidFill>
                      <a:srgbClr val="FF0000"/>
                    </a:solidFill>
                  </a:rPr>
                  <a:t> son constantes a determinar.</a:t>
                </a:r>
              </a:p>
              <a:p>
                <a:pPr marL="457200" indent="-457200">
                  <a:buAutoNum type="arabicParenR"/>
                </a:pPr>
                <a:r>
                  <a:rPr lang="es-AR" sz="2400" b="1" i="1" dirty="0">
                    <a:solidFill>
                      <a:srgbClr val="FF0000"/>
                    </a:solidFill>
                  </a:rPr>
                  <a:t>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AR" sz="2400" b="1" i="1" dirty="0">
                    <a:solidFill>
                      <a:srgbClr val="FF0000"/>
                    </a:solidFill>
                  </a:rPr>
                  <a:t>son recurrentes</a:t>
                </a:r>
              </a:p>
              <a:p>
                <a:endParaRPr lang="es-AR" sz="2400" b="1" i="1" dirty="0">
                  <a:solidFill>
                    <a:srgbClr val="FF0000"/>
                  </a:solidFill>
                </a:endParaRPr>
              </a:p>
              <a:p>
                <a:r>
                  <a:rPr lang="es-AR" sz="2400" b="1" i="1" u="sng" dirty="0">
                    <a:solidFill>
                      <a:schemeClr val="accent5">
                        <a:lumMod val="50000"/>
                      </a:schemeClr>
                    </a:solidFill>
                  </a:rPr>
                  <a:t>Método de Runge-Kutta de orden 1</a:t>
                </a:r>
              </a:p>
              <a:p>
                <a:r>
                  <a:rPr lang="es-AR" sz="24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Para este caso </a:t>
                </a:r>
                <a14:m>
                  <m:oMath xmlns:m="http://schemas.openxmlformats.org/officeDocument/2006/math">
                    <m:r>
                      <a:rPr lang="es-AR" sz="24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𝝋</m:t>
                    </m:r>
                    <m:d>
                      <m:dPr>
                        <m:ctrlP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  <m:r>
                      <a:rPr lang="es-A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s-AR" sz="2400" b="1" i="1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s-AR" sz="24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Con lo cual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s-A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A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s-A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  <m:r>
                      <a:rPr lang="es-A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es-A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s-AR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A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s-AR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es-A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r>
                  <a:rPr lang="es-AR" sz="2400" dirty="0">
                    <a:solidFill>
                      <a:schemeClr val="accent2">
                        <a:lumMod val="50000"/>
                      </a:schemeClr>
                    </a:solidFill>
                  </a:rPr>
                  <a:t>=</a:t>
                </a:r>
              </a:p>
              <a:p>
                <a:r>
                  <a:rPr lang="es-AR" sz="2400" dirty="0">
                    <a:solidFill>
                      <a:schemeClr val="accent2">
                        <a:lumMod val="50000"/>
                      </a:schemeClr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A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s-AR" sz="24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s-AR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s-A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es-A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endParaRPr lang="es-AR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endParaRPr lang="es-AR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s-AR" sz="2400" b="1" i="1" dirty="0">
                    <a:solidFill>
                      <a:schemeClr val="accent2">
                        <a:lumMod val="50000"/>
                      </a:schemeClr>
                    </a:solidFill>
                  </a:rPr>
                  <a:t>Si</a:t>
                </a:r>
                <a:r>
                  <a:rPr lang="es-AR" sz="24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sz="2400" dirty="0">
                    <a:solidFill>
                      <a:schemeClr val="accent2">
                        <a:lumMod val="50000"/>
                      </a:schemeClr>
                    </a:solidFill>
                  </a:rPr>
                  <a:t>=1 </a:t>
                </a:r>
                <a:r>
                  <a:rPr lang="es-AR" sz="2400" b="1" i="1" dirty="0">
                    <a:solidFill>
                      <a:schemeClr val="accent2">
                        <a:lumMod val="50000"/>
                      </a:schemeClr>
                    </a:solidFill>
                  </a:rPr>
                  <a:t>Entonces tenemos el método de Euler</a:t>
                </a:r>
              </a:p>
              <a:p>
                <a:endParaRPr lang="es-AR" sz="2400" b="1" i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r>
                  <a:rPr lang="es-AR" sz="2400" b="1" i="1" u="sng" dirty="0">
                    <a:solidFill>
                      <a:schemeClr val="accent5">
                        <a:lumMod val="50000"/>
                      </a:schemeClr>
                    </a:solidFill>
                  </a:rPr>
                  <a:t>Método de Runge-Kutta de orden 2</a:t>
                </a:r>
              </a:p>
              <a:p>
                <a:r>
                  <a:rPr lang="es-AR" sz="2400" b="1" i="1" dirty="0">
                    <a:solidFill>
                      <a:schemeClr val="accent5">
                        <a:lumMod val="50000"/>
                      </a:schemeClr>
                    </a:solidFill>
                    <a:ea typeface="Cambria Math"/>
                  </a:rPr>
                  <a:t>Para este caso </a:t>
                </a:r>
                <a14:m>
                  <m:oMath xmlns:m="http://schemas.openxmlformats.org/officeDocument/2006/math">
                    <m:r>
                      <a:rPr lang="es-AR" sz="24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𝝋</m:t>
                    </m:r>
                    <m:d>
                      <m:dPr>
                        <m:ctrlP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  <m:r>
                      <a:rPr lang="es-A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s-A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s-AR" sz="2400" b="1" i="1" u="sng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s-AR" sz="2400" b="1" i="1" dirty="0">
                    <a:solidFill>
                      <a:schemeClr val="accent5">
                        <a:lumMod val="50000"/>
                      </a:schemeClr>
                    </a:solidFill>
                  </a:rPr>
                  <a:t>Con lo cual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s-A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A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s-A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h</m:t>
                        </m:r>
                      </m:e>
                    </m:d>
                    <m:r>
                      <a:rPr lang="es-A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es-A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s-A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A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s-AR" sz="24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AR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s-AR" sz="2400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A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es-AR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s-AR" sz="24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  </m:t>
                    </m:r>
                    <m:d>
                      <m:dPr>
                        <m:ctrlPr>
                          <a:rPr lang="es-AR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AR" sz="2400" b="0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A</m:t>
                        </m:r>
                      </m:e>
                    </m:d>
                  </m:oMath>
                </a14:m>
                <a:endParaRPr lang="es-AR" sz="2400" b="0" i="0" dirty="0">
                  <a:solidFill>
                    <a:schemeClr val="accent2">
                      <a:lumMod val="50000"/>
                    </a:schemeClr>
                  </a:solidFill>
                  <a:latin typeface="Cambria Math"/>
                  <a:ea typeface="Cambria Math"/>
                </a:endParaRPr>
              </a:p>
              <a:p>
                <a:r>
                  <a:rPr lang="es-AR" sz="2400" b="1" i="1" dirty="0">
                    <a:solidFill>
                      <a:schemeClr val="accent2">
                        <a:lumMod val="50000"/>
                      </a:schemeClr>
                    </a:solidFill>
                    <a:ea typeface="Cambria Math"/>
                  </a:rPr>
                  <a:t>Con </a:t>
                </a:r>
                <a14:m>
                  <m:oMath xmlns:m="http://schemas.openxmlformats.org/officeDocument/2006/math">
                    <m:r>
                      <a:rPr lang="es-AR" sz="24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s-AR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sz="2400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                                     </m:t>
                        </m:r>
                        <m:r>
                          <a:rPr lang="es-AR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s-AR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s-AR" sz="24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s-AR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AR" sz="24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s-AR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s-AR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𝒉</m:t>
                        </m:r>
                        <m:r>
                          <a:rPr lang="es-AR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;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𝒒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𝟏𝟏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s-AR" sz="24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𝒉</m:t>
                        </m:r>
                      </m:e>
                    </m:d>
                  </m:oMath>
                </a14:m>
                <a:endParaRPr lang="es-AR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s-AR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172"/>
                <a:ext cx="9143999" cy="6775316"/>
              </a:xfrm>
              <a:prstGeom prst="rect">
                <a:avLst/>
              </a:prstGeom>
              <a:blipFill>
                <a:blip r:embed="rId2"/>
                <a:stretch>
                  <a:fillRect l="-1000" t="-72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9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06033B42-3A70-4B70-807B-5802577B4DAA}" type="datetime1">
              <a:rPr lang="en-US" smtClean="0"/>
              <a:pPr algn="r" eaLnBrk="1" latinLnBrk="0" hangingPunct="1"/>
              <a:t>11/27/2018</a:t>
            </a:fld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4</a:t>
            </a:fld>
            <a:endParaRPr kumimoji="0"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0" y="260648"/>
                <a:ext cx="8748464" cy="5838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b="1" i="1" dirty="0">
                    <a:solidFill>
                      <a:schemeClr val="accent2">
                        <a:lumMod val="75000"/>
                      </a:schemeClr>
                    </a:solidFill>
                  </a:rPr>
                  <a:t>Por un lado tenemos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𝒉</m:t>
                          </m:r>
                        </m:e>
                      </m:d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𝒉</m:t>
                      </m:r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𝒉</m:t>
                      </m:r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.</m:t>
                      </m:r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      (</m:t>
                      </m:r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𝟏</m:t>
                      </m:r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AR" sz="2400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s-AR" sz="2400" b="1" i="1" dirty="0">
                    <a:solidFill>
                      <a:schemeClr val="accent2">
                        <a:lumMod val="75000"/>
                      </a:schemeClr>
                    </a:solidFill>
                  </a:rPr>
                  <a:t> Por otro lado: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s-AR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den>
                      </m:f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AR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s-AR" sz="2400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den>
                      </m:f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s-AR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</m:d>
                        </m:num>
                        <m:den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den>
                      </m:f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</m:d>
                        </m:num>
                        <m:den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den>
                      </m:f>
                      <m:f>
                        <m:fPr>
                          <m:ctrlP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𝒅𝒚</m:t>
                          </m:r>
                        </m:num>
                        <m:den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𝒅𝒕</m:t>
                          </m:r>
                        </m:den>
                      </m:f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</m:d>
                        </m:num>
                        <m:den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den>
                      </m:f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e>
                          </m:d>
                        </m:num>
                        <m:den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den>
                      </m:f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         </m:t>
                      </m:r>
                      <m:d>
                        <m:dPr>
                          <m:ctrlP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s-AR" sz="2400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s-AR" sz="2400" b="1" i="1" dirty="0">
                    <a:solidFill>
                      <a:schemeClr val="accent2">
                        <a:lumMod val="75000"/>
                      </a:schemeClr>
                    </a:solidFill>
                  </a:rPr>
                  <a:t>Reemplazando (2) en (1) obtenemos:</a:t>
                </a:r>
              </a:p>
              <a:p>
                <a:endParaRPr lang="es-AR" sz="2400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𝒚</m:t>
                      </m:r>
                      <m:d>
                        <m:d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𝒉</m:t>
                      </m:r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.</m:t>
                      </m:r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sup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AR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𝝏</m:t>
                              </m:r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  <m: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𝒚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𝝏</m:t>
                              </m:r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𝒕</m:t>
                              </m:r>
                            </m:den>
                          </m:f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𝝏</m:t>
                              </m:r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𝒕</m:t>
                                  </m:r>
                                  <m: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𝒚</m:t>
                                  </m:r>
                                </m:e>
                              </m:d>
                            </m:num>
                            <m:den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𝝏</m:t>
                              </m:r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den>
                          </m:f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 (</m:t>
                      </m:r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𝟑</m:t>
                      </m:r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s-AR" sz="2400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s-AR" sz="2400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0648"/>
                <a:ext cx="8748464" cy="5838137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045" t="-8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32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06033B42-3A70-4B70-807B-5802577B4DAA}" type="datetime1">
              <a:rPr lang="en-US" smtClean="0"/>
              <a:pPr algn="r" eaLnBrk="1" latinLnBrk="0" hangingPunct="1"/>
              <a:t>11/27/2018</a:t>
            </a:fld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5</a:t>
            </a:fld>
            <a:endParaRPr kumimoji="0"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0" y="188640"/>
                <a:ext cx="9036496" cy="613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b="1" i="1" dirty="0">
                    <a:solidFill>
                      <a:schemeClr val="accent2">
                        <a:lumMod val="75000"/>
                      </a:schemeClr>
                    </a:solidFill>
                  </a:rPr>
                  <a:t>Ahora desarrollamos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s-AR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s-AR" sz="2400" b="1" i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AR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s-AR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s-AR" sz="20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sz="2000" b="1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AR" sz="20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s-AR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s-AR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AR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s-AR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  <m:r>
                          <a:rPr lang="es-AR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s-AR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  <m:r>
                          <a:rPr lang="es-AR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AR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s-AR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es-AR" sz="2000" b="1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s-AR" sz="20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s-AR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s-AR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s-AR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AR" sz="2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s-AR" sz="2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AR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s-AR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s-AR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s-AR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s-AR" sz="2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𝝏</m:t>
                        </m:r>
                        <m:r>
                          <a:rPr lang="es-AR" sz="2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𝒕</m:t>
                        </m:r>
                      </m:den>
                    </m:f>
                    <m:r>
                      <a:rPr lang="es-AR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s-AR" sz="2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s-AR" sz="2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AR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 panose="02040503050406030204" pitchFamily="18" charset="0"/>
                      </a:rPr>
                      <m:t>.</m:t>
                    </m:r>
                    <m:r>
                      <a:rPr lang="es-AR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 panose="02040503050406030204" pitchFamily="18" charset="0"/>
                      </a:rPr>
                      <m:t>𝒉</m:t>
                    </m:r>
                    <m:r>
                      <a:rPr lang="es-AR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AR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s-AR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AR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s-AR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s-AR" sz="20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s-AR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s-AR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s-AR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𝝏</m:t>
                        </m:r>
                        <m:r>
                          <a:rPr lang="es-AR" sz="2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</m:den>
                    </m:f>
                    <m:r>
                      <a:rPr lang="es-AR" sz="20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s-AR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s-AR" sz="2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s-AR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AR" sz="20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s-AR" sz="2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s-AR" sz="2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s-AR" sz="20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 panose="02040503050406030204" pitchFamily="18" charset="0"/>
                      </a:rPr>
                      <m:t>𝒉</m:t>
                    </m:r>
                    <m:r>
                      <a:rPr lang="es-AR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 panose="02040503050406030204" pitchFamily="18" charset="0"/>
                      </a:rPr>
                      <m:t>     </m:t>
                    </m:r>
                  </m:oMath>
                </a14:m>
                <a:endParaRPr lang="es-AR" sz="2000" b="1" i="1" dirty="0">
                  <a:solidFill>
                    <a:schemeClr val="accent2">
                      <a:lumMod val="75000"/>
                    </a:schemeClr>
                  </a:solidFill>
                  <a:latin typeface="Cambria Math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es-AR" sz="2000" b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den>
                      </m:f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𝒉</m:t>
                      </m:r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s-AR" sz="24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𝒚</m:t>
                          </m:r>
                        </m:den>
                      </m:f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s-AR" sz="24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𝒉</m:t>
                      </m:r>
                      <m:r>
                        <a:rPr lang="es-AR" sz="24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s-AR" sz="2400" b="1" i="1" dirty="0">
                  <a:solidFill>
                    <a:schemeClr val="accent2">
                      <a:lumMod val="75000"/>
                    </a:schemeClr>
                  </a:solidFill>
                  <a:latin typeface="Cambria Math"/>
                  <a:ea typeface="Cambria Math" panose="02040503050406030204" pitchFamily="18" charset="0"/>
                </a:endParaRPr>
              </a:p>
              <a:p>
                <a:endParaRPr lang="es-AR" sz="2400" b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endParaRPr lang="es-AR" sz="2400" b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r>
                  <a:rPr lang="es-AR" sz="2400" b="1" i="1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/>
                  </a:rPr>
                  <a:t>Dado que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    </m:t>
                        </m:r>
                        <m:r>
                          <a:rPr lang="es-AR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AR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s-AR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s-AR" sz="28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AR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s-AR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AR" sz="28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s-AR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s-AR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AR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s-AR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s-AR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es-AR" sz="28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h</m:t>
                    </m:r>
                    <m:r>
                      <a:rPr lang="es-AR" sz="28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s-AR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s-AR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AR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AR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s-AR" sz="28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s-AR" sz="28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.</m:t>
                    </m:r>
                    <m:r>
                      <a:rPr lang="es-AR" sz="28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h</m:t>
                    </m:r>
                  </m:oMath>
                </a14:m>
                <a:endParaRPr lang="es-AR" sz="2800" i="1" dirty="0">
                  <a:solidFill>
                    <a:schemeClr val="accent2">
                      <a:lumMod val="50000"/>
                    </a:schemeClr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es-AR" sz="2800" dirty="0">
                  <a:solidFill>
                    <a:schemeClr val="accent2">
                      <a:lumMod val="50000"/>
                    </a:schemeClr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s-AR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AR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s-AR" sz="28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AR" sz="28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s-AR" sz="28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s-AR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s-AR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s-AR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s-AR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s-AR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s-AR" sz="2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s-AR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s-AR" sz="2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s-AR" sz="2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s-AR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8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s-AR" sz="28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AR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AR" sz="28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AR" sz="28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s-AR" sz="2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AR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s-AR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s-AR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s-AR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s-AR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den>
                          </m:f>
                          <m:sSub>
                            <m:sSubPr>
                              <m:ctrlPr>
                                <a:rPr lang="es-AR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AR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AR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sz="2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  <m:r>
                            <a:rPr lang="es-AR" sz="2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s-AR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s-AR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s-AR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s-AR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s-AR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  <m:sSub>
                            <m:sSubPr>
                              <m:ctrlPr>
                                <a:rPr lang="es-AR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AR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s-AR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s-AR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sz="28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s-AR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sz="2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s-AR" sz="2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s-AR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s-AR" sz="2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s-AR" sz="2800" b="1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es-AR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s-AR" sz="2400" dirty="0">
                  <a:solidFill>
                    <a:schemeClr val="accent2">
                      <a:lumMod val="50000"/>
                    </a:schemeClr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es-AR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s-AR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8640"/>
                <a:ext cx="9036496" cy="6134693"/>
              </a:xfrm>
              <a:prstGeom prst="rect">
                <a:avLst/>
              </a:prstGeom>
              <a:blipFill rotWithShape="1">
                <a:blip r:embed="rId2"/>
                <a:stretch>
                  <a:fillRect l="-1012" t="-79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0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06033B42-3A70-4B70-807B-5802577B4DAA}" type="datetime1">
              <a:rPr lang="en-US" smtClean="0"/>
              <a:pPr algn="r" eaLnBrk="1" latinLnBrk="0" hangingPunct="1"/>
              <a:t>11/27/2018</a:t>
            </a:fld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6</a:t>
            </a:fld>
            <a:endParaRPr kumimoji="0"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251519" y="0"/>
                <a:ext cx="8496944" cy="691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b="1" i="1" dirty="0">
                    <a:solidFill>
                      <a:schemeClr val="accent2">
                        <a:lumMod val="50000"/>
                      </a:schemeClr>
                    </a:solidFill>
                  </a:rPr>
                  <a:t>Por lo tanto: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s-AR" sz="28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s-AR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AR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s-AR" sz="28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AR" sz="28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s-AR" sz="28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s-AR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s-AR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s-AR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s-AR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s-AR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s-AR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s-AR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s-AR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s-AR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AR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AR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s-AR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AR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s-AR" sz="2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  <m:sSub>
                        <m:sSubPr>
                          <m:ctrlP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s-AR" sz="28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28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s-AR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AR" sz="28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AR" sz="28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sSub>
                        <m:sSubPr>
                          <m:ctrlP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s-AR" sz="28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+2</m:t>
                      </m:r>
                      <m:sSub>
                        <m:sSubPr>
                          <m:ctrlP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s-AR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s-AR" sz="28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sSub>
                        <m:sSubPr>
                          <m:ctrlP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  <m:sub>
                          <m:r>
                            <a:rPr lang="es-AR" sz="28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11</m:t>
                          </m:r>
                        </m:sub>
                      </m:sSub>
                      <m:r>
                        <a:rPr lang="es-AR" sz="28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s-AR" sz="28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s-AR" sz="2800" b="1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s-AR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s-AR" sz="28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s-AR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s-AR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s-AR" sz="2800" b="0" i="1" dirty="0">
                  <a:solidFill>
                    <a:schemeClr val="accent2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es-AR" sz="2400" b="1" i="1" dirty="0">
                    <a:solidFill>
                      <a:schemeClr val="accent2">
                        <a:lumMod val="50000"/>
                      </a:schemeClr>
                    </a:solidFill>
                  </a:rPr>
                  <a:t>Dado que (A)=(3) Resulta:</a:t>
                </a:r>
                <a:endParaRPr lang="es-AR" sz="2800" b="1" i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AR" sz="28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AR" sz="2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AR" sz="28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s-AR" sz="28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AR" sz="28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AR" sz="28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s-AR" sz="28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s-AR" sz="28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s-AR" sz="28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s-AR" sz="2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s-AR" sz="28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s-AR" sz="28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sz="2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s-AR" sz="2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AR" sz="2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s-AR" sz="28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s-AR" sz="28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  <m:sSub>
                                <m:sSubPr>
                                  <m:ctrlPr>
                                    <a:rPr lang="es-AR" sz="28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s-AR" sz="28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sz="28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s-AR" sz="2800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s-AR" sz="28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AR" sz="28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s-AR" sz="28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AR" sz="2800" b="1" i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arenR"/>
                </a:pPr>
                <a:r>
                  <a:rPr lang="es-AR" sz="2400" b="1" i="1" dirty="0">
                    <a:solidFill>
                      <a:srgbClr val="FF0000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s-A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s-AR" sz="2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s-AR" sz="2400" b="1" i="1">
                        <a:solidFill>
                          <a:srgbClr val="FF000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s-AR" sz="2400" b="1" i="1" dirty="0">
                    <a:solidFill>
                      <a:srgbClr val="FF0000"/>
                    </a:solidFill>
                  </a:rPr>
                  <a:t> Tenemos el método de Runge-Kutta del punto medio: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s-A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s-A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s-AR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A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s-AR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s-AR" sz="2400" b="1" i="1" dirty="0">
                  <a:solidFill>
                    <a:srgbClr val="FF0000"/>
                  </a:solidFill>
                </a:endParaRPr>
              </a:p>
              <a:p>
                <a:r>
                  <a:rPr lang="es-AR" sz="2400" b="1" i="1" dirty="0">
                    <a:solidFill>
                      <a:srgbClr val="FF0000"/>
                    </a:solidFill>
                  </a:rPr>
                  <a:t>			</a:t>
                </a:r>
                <a:r>
                  <a:rPr lang="es-AR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s-A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s-AR" sz="2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s-AR" sz="2400" b="1" i="1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s-A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s-A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𝒉</m:t>
                            </m:r>
                          </m:num>
                          <m:den>
                            <m:r>
                              <a:rPr lang="es-AR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s-A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s-A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sSub>
                              <m:sSubPr>
                                <m:ctrlPr>
                                  <a:rPr lang="es-A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4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s-AR" sz="24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r>
                              <a:rPr lang="es-A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s-AR" sz="2400" b="1" i="1" dirty="0">
                  <a:solidFill>
                    <a:srgbClr val="FF0000"/>
                  </a:solidFill>
                </a:endParaRPr>
              </a:p>
              <a:p>
                <a:endParaRPr lang="es-AR" sz="2400" b="1" i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A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AR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A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s-A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s-A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s-A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A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A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s-A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s-A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s-A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e>
                              <m:r>
                                <a:rPr lang="es-A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𝒚</m:t>
                              </m:r>
                              <m:d>
                                <m:dPr>
                                  <m:ctrlPr>
                                    <a:rPr lang="es-A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s-A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A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s-A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s-AR" sz="24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9" y="0"/>
                <a:ext cx="8496944" cy="6914906"/>
              </a:xfrm>
              <a:prstGeom prst="rect">
                <a:avLst/>
              </a:prstGeom>
              <a:blipFill>
                <a:blip r:embed="rId2"/>
                <a:stretch>
                  <a:fillRect l="-1076" t="-70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243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06033B42-3A70-4B70-807B-5802577B4DAA}" type="datetime1">
              <a:rPr lang="en-US" smtClean="0"/>
              <a:pPr algn="r" eaLnBrk="1" latinLnBrk="0" hangingPunct="1"/>
              <a:t>11/27/2018</a:t>
            </a:fld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7</a:t>
            </a:fld>
            <a:endParaRPr kumimoji="0"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0" y="-1"/>
                <a:ext cx="9144000" cy="6556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b="1" i="1" dirty="0">
                    <a:solidFill>
                      <a:srgbClr val="FF0000"/>
                    </a:solidFill>
                    <a:latin typeface="+mj-lt"/>
                  </a:rPr>
                  <a:t>2)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s-A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s-AR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r>
                  <a:rPr lang="es-AR" sz="2400" b="1" i="1" dirty="0">
                    <a:solidFill>
                      <a:srgbClr val="FF0000"/>
                    </a:solidFill>
                    <a:latin typeface="+mj-lt"/>
                  </a:rPr>
                  <a:t>  tenemos el Método de Ralston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  <m:sub>
                          <m:r>
                            <a:rPr lang="es-AR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s-AR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s-AR" sz="2400" b="1" i="1">
                          <a:solidFill>
                            <a:srgbClr val="FF0000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s-A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s-AR" sz="24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s-A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sz="2400" b="1" i="1" dirty="0">
                  <a:solidFill>
                    <a:srgbClr val="FF0000"/>
                  </a:solidFill>
                </a:endParaRPr>
              </a:p>
              <a:p>
                <a:r>
                  <a:rPr lang="es-AR" sz="2400" b="1" i="1" dirty="0">
                    <a:solidFill>
                      <a:srgbClr val="FF0000"/>
                    </a:solidFill>
                  </a:rPr>
                  <a:t>			</a:t>
                </a:r>
                <a:r>
                  <a:rPr lang="es-AR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s-A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s-A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s-AR" sz="24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s-AR" sz="2400" b="1" i="1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s-A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s-A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</m:t>
                            </m:r>
                            <m:r>
                              <a:rPr lang="es-AR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𝒉</m:t>
                            </m:r>
                          </m:num>
                          <m:den>
                            <m:r>
                              <a:rPr lang="es-AR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𝟒</m:t>
                            </m:r>
                          </m:den>
                        </m:f>
                        <m:r>
                          <a:rPr lang="es-A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s-A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s-A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s-AR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𝟒</m:t>
                            </m:r>
                          </m:den>
                        </m:f>
                        <m:r>
                          <a:rPr lang="es-AR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𝒉</m:t>
                        </m:r>
                        <m:sSub>
                          <m:sSubPr>
                            <m:ctrlPr>
                              <a:rPr lang="es-A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s-AR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s-AR" sz="2400" b="1" i="1" dirty="0">
                  <a:solidFill>
                    <a:srgbClr val="FF0000"/>
                  </a:solidFill>
                </a:endParaRPr>
              </a:p>
              <a:p>
                <a:endParaRPr lang="es-AR" sz="2400" b="1" i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A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A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A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s-A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s-A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s-A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A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  <m:r>
                                <a:rPr lang="es-A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s-A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s-A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𝒉</m:t>
                              </m:r>
                            </m:e>
                            <m:e>
                              <m:r>
                                <a:rPr lang="es-A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𝒚</m:t>
                              </m:r>
                              <m:d>
                                <m:dPr>
                                  <m:ctrlP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es-A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s-AR" sz="24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s-AR" sz="2400" b="1" i="1" dirty="0">
                  <a:solidFill>
                    <a:srgbClr val="FF0000"/>
                  </a:solidFill>
                </a:endParaRPr>
              </a:p>
              <a:p>
                <a:r>
                  <a:rPr lang="es-AR" sz="2400" b="1" i="1" u="sng" dirty="0">
                    <a:solidFill>
                      <a:srgbClr val="0070C0"/>
                    </a:solidFill>
                  </a:rPr>
                  <a:t>Método Runge-Kutta de orden 3</a:t>
                </a:r>
              </a:p>
              <a:p>
                <a:endParaRPr lang="es-AR" sz="2400" b="1" i="1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s-AR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s-AR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s-AR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s-AR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A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s-AR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s-AR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s-AR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s-A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s-AR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s-AR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es-AR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s-AR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s-AR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s-AR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s-AR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s-AR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s-AR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s-AR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  <m:r>
                            <a:rPr lang="es-AR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.</m:t>
                          </m:r>
                          <m:sSub>
                            <m:sSubPr>
                              <m:ctrlPr>
                                <a:rPr lang="es-AR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s-AR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sz="2400" b="1" i="1" dirty="0">
                  <a:solidFill>
                    <a:srgbClr val="0070C0"/>
                  </a:solidFill>
                  <a:latin typeface="+mj-lt"/>
                </a:endParaRPr>
              </a:p>
              <a:p>
                <a:r>
                  <a:rPr lang="es-AR" sz="2400" b="1" i="1" dirty="0">
                    <a:solidFill>
                      <a:srgbClr val="0070C0"/>
                    </a:solidFill>
                    <a:latin typeface="+mj-lt"/>
                  </a:rPr>
                  <a:t>Se desarrolla igual que para el segundo orden y se generan 6 ecuaciones con ocho incógnitas. La versión mas común es: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A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</m:num>
                              <m:den>
                                <m:r>
                                  <a:rPr lang="es-A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s-AR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s-A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s-A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  <m:sSub>
                                  <m:sSubPr>
                                    <m:ctrlP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s-A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AR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𝒉</m:t>
                                    </m:r>
                                  </m:num>
                                  <m:den>
                                    <m:r>
                                      <a:rPr lang="es-AR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s-AR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  <m:sSub>
                                  <m:sSubPr>
                                    <m:ctrlP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s-A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s-AR" sz="20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s-A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  <m: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A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s-AR" sz="20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  <m:sSub>
                                  <m:sSubPr>
                                    <m:ctrlP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AR" sz="20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s-A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s-A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s-AR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AR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s-AR" sz="20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s-AR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9144000" cy="655660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62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06033B42-3A70-4B70-807B-5802577B4DAA}" type="datetime1">
              <a:rPr lang="en-US" smtClean="0"/>
              <a:pPr algn="r" eaLnBrk="1" latinLnBrk="0" hangingPunct="1"/>
              <a:t>11/27/2018</a:t>
            </a:fld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8</a:t>
            </a:fld>
            <a:endParaRPr kumimoji="0"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107504" y="332656"/>
                <a:ext cx="8784976" cy="5252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b="1" i="1" u="sng" dirty="0">
                    <a:solidFill>
                      <a:srgbClr val="0070C0"/>
                    </a:solidFill>
                  </a:rPr>
                  <a:t>Método Runge-Kutta de orden 4</a:t>
                </a:r>
              </a:p>
              <a:p>
                <a:r>
                  <a:rPr lang="es-AR" sz="2400" b="1" i="1" dirty="0">
                    <a:solidFill>
                      <a:srgbClr val="0070C0"/>
                    </a:solidFill>
                  </a:rPr>
                  <a:t>Método clásico:</a:t>
                </a:r>
              </a:p>
              <a:p>
                <a:r>
                  <a:rPr lang="es-AR" sz="2800" b="1" i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AR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AR" sz="3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s-AR" sz="3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s-AR" sz="3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</m:num>
                              <m:den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s-AR" sz="36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3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s-AR" sz="36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AR" sz="3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3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AR" sz="3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s-AR" sz="3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s-AR" sz="3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s-AR" sz="3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s-AR" sz="3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𝒉</m:t>
                                    </m:r>
                                  </m:num>
                                  <m:den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  <m:sSub>
                                  <m:sSubPr>
                                    <m:ctrlP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s-AR" sz="3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s-AR" sz="3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s-AR" sz="3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3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𝒉</m:t>
                                    </m:r>
                                  </m:num>
                                  <m:den>
                                    <m:r>
                                      <a:rPr lang="es-AR" sz="3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s-AR" sz="3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AR" sz="3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s-AR" sz="3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s-AR" sz="36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s-AR" sz="3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s-AR" sz="36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s-AR" sz="36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3600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s-AR" sz="3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s-AR" sz="3600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𝒉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 lang="es-AR" sz="3600" b="1" i="1" dirty="0">
                                <a:solidFill>
                                  <a:srgbClr val="0070C0"/>
                                </a:solidFill>
                              </a:rPr>
                              <m:t>  </m:t>
                            </m:r>
                          </m:e>
                        </m:eqArr>
                      </m:e>
                    </m:d>
                  </m:oMath>
                </a14:m>
                <a:endParaRPr lang="es-AR" sz="2400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32656"/>
                <a:ext cx="8784976" cy="525207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110" t="-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3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 eaLnBrk="1" latinLnBrk="0" hangingPunct="1"/>
            <a:fld id="{06033B42-3A70-4B70-807B-5802577B4DAA}" type="datetime1">
              <a:rPr lang="en-US" smtClean="0"/>
              <a:pPr algn="r" eaLnBrk="1" latinLnBrk="0" hangingPunct="1"/>
              <a:t>11/27/2018</a:t>
            </a:fld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9</a:t>
            </a:fld>
            <a:endParaRPr kumimoji="0"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457696" y="317579"/>
                <a:ext cx="8280920" cy="5721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400" b="1" i="1" dirty="0">
                    <a:solidFill>
                      <a:srgbClr val="0070C0"/>
                    </a:solidFill>
                  </a:rPr>
                  <a:t>Error en los métodos Runge Kutta</a:t>
                </a:r>
              </a:p>
              <a:p>
                <a:endParaRPr lang="es-AR" sz="2400" b="1" i="1" dirty="0">
                  <a:solidFill>
                    <a:srgbClr val="0070C0"/>
                  </a:solidFill>
                </a:endParaRPr>
              </a:p>
              <a:p>
                <a:endParaRPr lang="es-AR" sz="2400" b="1" i="1" dirty="0">
                  <a:solidFill>
                    <a:srgbClr val="0070C0"/>
                  </a:solidFill>
                </a:endParaRPr>
              </a:p>
              <a:p>
                <a:endParaRPr lang="es-AR" sz="2400" b="1" i="1" dirty="0">
                  <a:solidFill>
                    <a:srgbClr val="0070C0"/>
                  </a:solidFill>
                </a:endParaRPr>
              </a:p>
              <a:p>
                <a:endParaRPr lang="es-AR" sz="2400" b="1" i="1" dirty="0">
                  <a:solidFill>
                    <a:srgbClr val="0070C0"/>
                  </a:solidFill>
                </a:endParaRPr>
              </a:p>
              <a:p>
                <a:endParaRPr lang="es-AR" sz="2400" b="1" i="1" dirty="0">
                  <a:solidFill>
                    <a:srgbClr val="0070C0"/>
                  </a:solidFill>
                </a:endParaRPr>
              </a:p>
              <a:p>
                <a:endParaRPr lang="es-AR" sz="2400" b="1" i="1" dirty="0">
                  <a:solidFill>
                    <a:srgbClr val="0070C0"/>
                  </a:solidFill>
                </a:endParaRPr>
              </a:p>
              <a:p>
                <a:endParaRPr lang="es-AR" sz="2400" b="1" i="1" dirty="0">
                  <a:solidFill>
                    <a:srgbClr val="0070C0"/>
                  </a:solidFill>
                </a:endParaRPr>
              </a:p>
              <a:p>
                <a:endParaRPr lang="es-AR" sz="2400" b="1" i="1" dirty="0">
                  <a:solidFill>
                    <a:srgbClr val="0070C0"/>
                  </a:solidFill>
                </a:endParaRPr>
              </a:p>
              <a:p>
                <a:r>
                  <a:rPr lang="es-AR" sz="2400" b="1" i="1" dirty="0">
                    <a:solidFill>
                      <a:srgbClr val="0070C0"/>
                    </a:solidFill>
                  </a:rPr>
                  <a:t>Ejemplo</a:t>
                </a:r>
              </a:p>
              <a:p>
                <a:r>
                  <a:rPr lang="es-AR" sz="2400" b="1" i="1" dirty="0">
                    <a:solidFill>
                      <a:srgbClr val="0070C0"/>
                    </a:solidFill>
                  </a:rPr>
                  <a:t>Usar el método de Runge-Kutta del punto medio para hallar una aproximación de y(1) del siguiente problema de valores iniciales. Considere h=0.5; h=0.2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s-A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A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A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A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s-A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A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A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      </m:t>
                      </m:r>
                      <m:r>
                        <a:rPr lang="es-A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A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s-A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s-A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</m:t>
                      </m:r>
                      <m:r>
                        <a:rPr lang="es-A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s-A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s-A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s-A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A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s-AR" sz="2400" b="1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6" y="317579"/>
                <a:ext cx="8280920" cy="5721503"/>
              </a:xfrm>
              <a:prstGeom prst="rect">
                <a:avLst/>
              </a:prstGeom>
              <a:blipFill>
                <a:blip r:embed="rId2"/>
                <a:stretch>
                  <a:fillRect l="-1104" t="-852" r="-154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3F13ACA9-8222-4909-BE1A-4087E3259E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6702980"/>
                  </p:ext>
                </p:extLst>
              </p:nvPr>
            </p:nvGraphicFramePr>
            <p:xfrm>
              <a:off x="408928" y="1397000"/>
              <a:ext cx="7211072" cy="1925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2768">
                      <a:extLst>
                        <a:ext uri="{9D8B030D-6E8A-4147-A177-3AD203B41FA5}">
                          <a16:colId xmlns:a16="http://schemas.microsoft.com/office/drawing/2014/main" val="2957212970"/>
                        </a:ext>
                      </a:extLst>
                    </a:gridCol>
                    <a:gridCol w="1802768">
                      <a:extLst>
                        <a:ext uri="{9D8B030D-6E8A-4147-A177-3AD203B41FA5}">
                          <a16:colId xmlns:a16="http://schemas.microsoft.com/office/drawing/2014/main" val="1232564339"/>
                        </a:ext>
                      </a:extLst>
                    </a:gridCol>
                    <a:gridCol w="1802768">
                      <a:extLst>
                        <a:ext uri="{9D8B030D-6E8A-4147-A177-3AD203B41FA5}">
                          <a16:colId xmlns:a16="http://schemas.microsoft.com/office/drawing/2014/main" val="2619097215"/>
                        </a:ext>
                      </a:extLst>
                    </a:gridCol>
                    <a:gridCol w="1802768">
                      <a:extLst>
                        <a:ext uri="{9D8B030D-6E8A-4147-A177-3AD203B41FA5}">
                          <a16:colId xmlns:a16="http://schemas.microsoft.com/office/drawing/2014/main" val="12218062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676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i="1" dirty="0"/>
                            <a:t>Evaluaciones por paso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24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5749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AR" i="1" dirty="0"/>
                            <a:t>Error de truncamiento local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A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A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2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s-A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32799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3F13ACA9-8222-4909-BE1A-4087E3259E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6702980"/>
                  </p:ext>
                </p:extLst>
              </p:nvPr>
            </p:nvGraphicFramePr>
            <p:xfrm>
              <a:off x="408928" y="1397000"/>
              <a:ext cx="7211072" cy="1925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2768">
                      <a:extLst>
                        <a:ext uri="{9D8B030D-6E8A-4147-A177-3AD203B41FA5}">
                          <a16:colId xmlns:a16="http://schemas.microsoft.com/office/drawing/2014/main" val="2957212970"/>
                        </a:ext>
                      </a:extLst>
                    </a:gridCol>
                    <a:gridCol w="1802768">
                      <a:extLst>
                        <a:ext uri="{9D8B030D-6E8A-4147-A177-3AD203B41FA5}">
                          <a16:colId xmlns:a16="http://schemas.microsoft.com/office/drawing/2014/main" val="1232564339"/>
                        </a:ext>
                      </a:extLst>
                    </a:gridCol>
                    <a:gridCol w="1802768">
                      <a:extLst>
                        <a:ext uri="{9D8B030D-6E8A-4147-A177-3AD203B41FA5}">
                          <a16:colId xmlns:a16="http://schemas.microsoft.com/office/drawing/2014/main" val="2619097215"/>
                        </a:ext>
                      </a:extLst>
                    </a:gridCol>
                    <a:gridCol w="1802768">
                      <a:extLst>
                        <a:ext uri="{9D8B030D-6E8A-4147-A177-3AD203B41FA5}">
                          <a16:colId xmlns:a16="http://schemas.microsoft.com/office/drawing/2014/main" val="12218062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66761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s-AR" i="1" dirty="0"/>
                            <a:t>Evaluaciones por paso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24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574951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s-AR" i="1" dirty="0"/>
                            <a:t>Error de truncamiento local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100338" t="-111333" r="-201351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201017" t="-111333" r="-102034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11333" r="-1689" b="-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32799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871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1479</TotalTime>
  <Words>620</Words>
  <Application>Microsoft Office PowerPoint</Application>
  <PresentationFormat>On-screen Show (4:3)</PresentationFormat>
  <Paragraphs>149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Century Schoolbook</vt:lpstr>
      <vt:lpstr>Wingdings</vt:lpstr>
      <vt:lpstr>Wingdings 2</vt:lpstr>
      <vt:lpstr>Oriel</vt:lpstr>
      <vt:lpstr>ECUACIONES DIFERENCIALES ORDINARIAS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ECUACIONES DIFERENCIALES ORDINARIAS</dc:title>
  <dc:creator>Miryam</dc:creator>
  <cp:lastModifiedBy>MIRYAM SASSANO</cp:lastModifiedBy>
  <cp:revision>54</cp:revision>
  <dcterms:created xsi:type="dcterms:W3CDTF">2013-11-04T19:53:03Z</dcterms:created>
  <dcterms:modified xsi:type="dcterms:W3CDTF">2018-11-27T21:52:47Z</dcterms:modified>
</cp:coreProperties>
</file>