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76" r:id="rId5"/>
    <p:sldId id="269" r:id="rId6"/>
    <p:sldId id="280" r:id="rId7"/>
    <p:sldId id="258" r:id="rId8"/>
    <p:sldId id="273" r:id="rId9"/>
    <p:sldId id="257" r:id="rId10"/>
    <p:sldId id="274" r:id="rId11"/>
    <p:sldId id="285" r:id="rId12"/>
    <p:sldId id="281" r:id="rId13"/>
    <p:sldId id="284" r:id="rId14"/>
    <p:sldId id="282" r:id="rId15"/>
    <p:sldId id="283" r:id="rId16"/>
    <p:sldId id="286" r:id="rId17"/>
    <p:sldId id="260" r:id="rId18"/>
    <p:sldId id="261" r:id="rId19"/>
    <p:sldId id="262" r:id="rId20"/>
    <p:sldId id="263" r:id="rId21"/>
    <p:sldId id="265" r:id="rId22"/>
    <p:sldId id="271" r:id="rId23"/>
    <p:sldId id="272" r:id="rId24"/>
    <p:sldId id="275" r:id="rId25"/>
    <p:sldId id="277" r:id="rId26"/>
    <p:sldId id="278" r:id="rId27"/>
    <p:sldId id="27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7676CCB-C9DD-4705-8F1A-43797EF98962}">
          <p14:sldIdLst>
            <p14:sldId id="256"/>
            <p14:sldId id="267"/>
            <p14:sldId id="268"/>
            <p14:sldId id="276"/>
            <p14:sldId id="269"/>
            <p14:sldId id="280"/>
            <p14:sldId id="258"/>
            <p14:sldId id="273"/>
            <p14:sldId id="257"/>
            <p14:sldId id="274"/>
            <p14:sldId id="285"/>
            <p14:sldId id="281"/>
            <p14:sldId id="284"/>
            <p14:sldId id="282"/>
            <p14:sldId id="283"/>
            <p14:sldId id="286"/>
            <p14:sldId id="260"/>
            <p14:sldId id="261"/>
            <p14:sldId id="262"/>
            <p14:sldId id="263"/>
            <p14:sldId id="265"/>
            <p14:sldId id="271"/>
            <p14:sldId id="272"/>
            <p14:sldId id="275"/>
            <p14:sldId id="277"/>
            <p14:sldId id="278"/>
            <p14:sldId id="279"/>
          </p14:sldIdLst>
        </p14:section>
        <p14:section name="Untitled Section" id="{2942388F-F3E8-4E9D-B2D1-76B220D045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0EAD"/>
    <a:srgbClr val="CC00CC"/>
    <a:srgbClr val="FCF7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36" autoAdjust="0"/>
    <p:restoredTop sz="95167" autoAdjust="0"/>
  </p:normalViewPr>
  <p:slideViewPr>
    <p:cSldViewPr snapToGrid="0">
      <p:cViewPr varScale="1">
        <p:scale>
          <a:sx n="111" d="100"/>
          <a:sy n="111" d="100"/>
        </p:scale>
        <p:origin x="87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069264-B41D-47E2-A27C-3991173BCF20}"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C3B37-F73B-4933-BBC6-B3A379F4E26F}" type="slidenum">
              <a:rPr lang="en-US" smtClean="0"/>
              <a:t>‹#›</a:t>
            </a:fld>
            <a:endParaRPr lang="en-US"/>
          </a:p>
        </p:txBody>
      </p:sp>
    </p:spTree>
    <p:extLst>
      <p:ext uri="{BB962C8B-B14F-4D97-AF65-F5344CB8AC3E}">
        <p14:creationId xmlns:p14="http://schemas.microsoft.com/office/powerpoint/2010/main" val="3181981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069264-B41D-47E2-A27C-3991173BCF20}"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C3B37-F73B-4933-BBC6-B3A379F4E26F}" type="slidenum">
              <a:rPr lang="en-US" smtClean="0"/>
              <a:t>‹#›</a:t>
            </a:fld>
            <a:endParaRPr lang="en-US"/>
          </a:p>
        </p:txBody>
      </p:sp>
    </p:spTree>
    <p:extLst>
      <p:ext uri="{BB962C8B-B14F-4D97-AF65-F5344CB8AC3E}">
        <p14:creationId xmlns:p14="http://schemas.microsoft.com/office/powerpoint/2010/main" val="1935067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069264-B41D-47E2-A27C-3991173BCF20}"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C3B37-F73B-4933-BBC6-B3A379F4E26F}" type="slidenum">
              <a:rPr lang="en-US" smtClean="0"/>
              <a:t>‹#›</a:t>
            </a:fld>
            <a:endParaRPr lang="en-US"/>
          </a:p>
        </p:txBody>
      </p:sp>
    </p:spTree>
    <p:extLst>
      <p:ext uri="{BB962C8B-B14F-4D97-AF65-F5344CB8AC3E}">
        <p14:creationId xmlns:p14="http://schemas.microsoft.com/office/powerpoint/2010/main" val="321061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069264-B41D-47E2-A27C-3991173BCF20}"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C3B37-F73B-4933-BBC6-B3A379F4E26F}" type="slidenum">
              <a:rPr lang="en-US" smtClean="0"/>
              <a:t>‹#›</a:t>
            </a:fld>
            <a:endParaRPr lang="en-US"/>
          </a:p>
        </p:txBody>
      </p:sp>
    </p:spTree>
    <p:extLst>
      <p:ext uri="{BB962C8B-B14F-4D97-AF65-F5344CB8AC3E}">
        <p14:creationId xmlns:p14="http://schemas.microsoft.com/office/powerpoint/2010/main" val="4200577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069264-B41D-47E2-A27C-3991173BCF20}"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C3B37-F73B-4933-BBC6-B3A379F4E26F}" type="slidenum">
              <a:rPr lang="en-US" smtClean="0"/>
              <a:t>‹#›</a:t>
            </a:fld>
            <a:endParaRPr lang="en-US"/>
          </a:p>
        </p:txBody>
      </p:sp>
    </p:spTree>
    <p:extLst>
      <p:ext uri="{BB962C8B-B14F-4D97-AF65-F5344CB8AC3E}">
        <p14:creationId xmlns:p14="http://schemas.microsoft.com/office/powerpoint/2010/main" val="163794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069264-B41D-47E2-A27C-3991173BCF20}" type="datetimeFigureOut">
              <a:rPr lang="en-US" smtClean="0"/>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DC3B37-F73B-4933-BBC6-B3A379F4E26F}" type="slidenum">
              <a:rPr lang="en-US" smtClean="0"/>
              <a:t>‹#›</a:t>
            </a:fld>
            <a:endParaRPr lang="en-US"/>
          </a:p>
        </p:txBody>
      </p:sp>
    </p:spTree>
    <p:extLst>
      <p:ext uri="{BB962C8B-B14F-4D97-AF65-F5344CB8AC3E}">
        <p14:creationId xmlns:p14="http://schemas.microsoft.com/office/powerpoint/2010/main" val="489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069264-B41D-47E2-A27C-3991173BCF20}" type="datetimeFigureOut">
              <a:rPr lang="en-US" smtClean="0"/>
              <a:t>3/18/2019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DC3B37-F73B-4933-BBC6-B3A379F4E26F}" type="slidenum">
              <a:rPr lang="en-US" smtClean="0"/>
              <a:t>‹#›</a:t>
            </a:fld>
            <a:endParaRPr lang="en-US"/>
          </a:p>
        </p:txBody>
      </p:sp>
    </p:spTree>
    <p:extLst>
      <p:ext uri="{BB962C8B-B14F-4D97-AF65-F5344CB8AC3E}">
        <p14:creationId xmlns:p14="http://schemas.microsoft.com/office/powerpoint/2010/main" val="2581987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069264-B41D-47E2-A27C-3991173BCF20}" type="datetimeFigureOut">
              <a:rPr lang="en-US" smtClean="0"/>
              <a:t>3/18/2019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DC3B37-F73B-4933-BBC6-B3A379F4E26F}" type="slidenum">
              <a:rPr lang="en-US" smtClean="0"/>
              <a:t>‹#›</a:t>
            </a:fld>
            <a:endParaRPr lang="en-US"/>
          </a:p>
        </p:txBody>
      </p:sp>
    </p:spTree>
    <p:extLst>
      <p:ext uri="{BB962C8B-B14F-4D97-AF65-F5344CB8AC3E}">
        <p14:creationId xmlns:p14="http://schemas.microsoft.com/office/powerpoint/2010/main" val="82781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069264-B41D-47E2-A27C-3991173BCF20}" type="datetimeFigureOut">
              <a:rPr lang="en-US" smtClean="0"/>
              <a:t>3/18/2019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DC3B37-F73B-4933-BBC6-B3A379F4E26F}" type="slidenum">
              <a:rPr lang="en-US" smtClean="0"/>
              <a:t>‹#›</a:t>
            </a:fld>
            <a:endParaRPr lang="en-US"/>
          </a:p>
        </p:txBody>
      </p:sp>
    </p:spTree>
    <p:extLst>
      <p:ext uri="{BB962C8B-B14F-4D97-AF65-F5344CB8AC3E}">
        <p14:creationId xmlns:p14="http://schemas.microsoft.com/office/powerpoint/2010/main" val="157142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069264-B41D-47E2-A27C-3991173BCF20}" type="datetimeFigureOut">
              <a:rPr lang="en-US" smtClean="0"/>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DC3B37-F73B-4933-BBC6-B3A379F4E26F}" type="slidenum">
              <a:rPr lang="en-US" smtClean="0"/>
              <a:t>‹#›</a:t>
            </a:fld>
            <a:endParaRPr lang="en-US"/>
          </a:p>
        </p:txBody>
      </p:sp>
    </p:spTree>
    <p:extLst>
      <p:ext uri="{BB962C8B-B14F-4D97-AF65-F5344CB8AC3E}">
        <p14:creationId xmlns:p14="http://schemas.microsoft.com/office/powerpoint/2010/main" val="2153367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069264-B41D-47E2-A27C-3991173BCF20}" type="datetimeFigureOut">
              <a:rPr lang="en-US" smtClean="0"/>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DC3B37-F73B-4933-BBC6-B3A379F4E26F}" type="slidenum">
              <a:rPr lang="en-US" smtClean="0"/>
              <a:t>‹#›</a:t>
            </a:fld>
            <a:endParaRPr lang="en-US"/>
          </a:p>
        </p:txBody>
      </p:sp>
    </p:spTree>
    <p:extLst>
      <p:ext uri="{BB962C8B-B14F-4D97-AF65-F5344CB8AC3E}">
        <p14:creationId xmlns:p14="http://schemas.microsoft.com/office/powerpoint/2010/main" val="57064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069264-B41D-47E2-A27C-3991173BCF20}" type="datetimeFigureOut">
              <a:rPr lang="en-US" smtClean="0"/>
              <a:t>3/18/2019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C3B37-F73B-4933-BBC6-B3A379F4E26F}" type="slidenum">
              <a:rPr lang="en-US" smtClean="0"/>
              <a:t>‹#›</a:t>
            </a:fld>
            <a:endParaRPr lang="en-US"/>
          </a:p>
        </p:txBody>
      </p:sp>
    </p:spTree>
    <p:extLst>
      <p:ext uri="{BB962C8B-B14F-4D97-AF65-F5344CB8AC3E}">
        <p14:creationId xmlns:p14="http://schemas.microsoft.com/office/powerpoint/2010/main" val="33901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524000" y="181233"/>
            <a:ext cx="9144000" cy="930875"/>
          </a:xfrm>
        </p:spPr>
        <p:txBody>
          <a:bodyPr/>
          <a:lstStyle/>
          <a:p>
            <a:r>
              <a:rPr lang="en-US" b="1" u="sng" dirty="0" smtClean="0">
                <a:solidFill>
                  <a:srgbClr val="FFC000"/>
                </a:solidFill>
              </a:rPr>
              <a:t>AGILE METHODOLOGY</a:t>
            </a:r>
            <a:endParaRPr lang="en-US" b="1" u="sng" dirty="0">
              <a:solidFill>
                <a:srgbClr val="FFC000"/>
              </a:solidFill>
            </a:endParaRPr>
          </a:p>
        </p:txBody>
      </p:sp>
      <p:sp>
        <p:nvSpPr>
          <p:cNvPr id="3" name="Subtitle 2"/>
          <p:cNvSpPr>
            <a:spLocks noGrp="1"/>
          </p:cNvSpPr>
          <p:nvPr>
            <p:ph type="subTitle" idx="1"/>
          </p:nvPr>
        </p:nvSpPr>
        <p:spPr>
          <a:xfrm>
            <a:off x="1524000" y="4085968"/>
            <a:ext cx="9144000" cy="2693773"/>
          </a:xfrm>
        </p:spPr>
        <p:txBody>
          <a:bodyPr>
            <a:normAutofit fontScale="92500" lnSpcReduction="20000"/>
          </a:bodyPr>
          <a:lstStyle/>
          <a:p>
            <a:r>
              <a:rPr lang="en-US" dirty="0" smtClean="0">
                <a:solidFill>
                  <a:srgbClr val="92D050"/>
                </a:solidFill>
              </a:rPr>
              <a:t>                                                                                                             BY:-</a:t>
            </a:r>
          </a:p>
          <a:p>
            <a:r>
              <a:rPr lang="en-US" dirty="0" smtClean="0">
                <a:solidFill>
                  <a:srgbClr val="92D050"/>
                </a:solidFill>
                <a:latin typeface="Engravers MT" panose="02090707080505020304" pitchFamily="18" charset="0"/>
              </a:rPr>
              <a:t>				 SHRADHA ROY</a:t>
            </a:r>
          </a:p>
          <a:p>
            <a:r>
              <a:rPr lang="en-US" dirty="0" smtClean="0">
                <a:solidFill>
                  <a:srgbClr val="92D050"/>
                </a:solidFill>
                <a:latin typeface="Engravers MT" panose="02090707080505020304" pitchFamily="18" charset="0"/>
              </a:rPr>
              <a:t>				SAYAN DATTA</a:t>
            </a:r>
          </a:p>
          <a:p>
            <a:r>
              <a:rPr lang="en-US" dirty="0" smtClean="0">
                <a:solidFill>
                  <a:srgbClr val="92D050"/>
                </a:solidFill>
                <a:latin typeface="Engravers MT" panose="02090707080505020304" pitchFamily="18" charset="0"/>
              </a:rPr>
              <a:t>   				ARNAB PRATIHAR</a:t>
            </a:r>
          </a:p>
          <a:p>
            <a:r>
              <a:rPr lang="en-US" dirty="0" smtClean="0">
                <a:solidFill>
                  <a:srgbClr val="92D050"/>
                </a:solidFill>
                <a:latin typeface="Engravers MT" panose="02090707080505020304" pitchFamily="18" charset="0"/>
              </a:rPr>
              <a:t>		   		DEBOJYOTI BASU</a:t>
            </a:r>
          </a:p>
          <a:p>
            <a:r>
              <a:rPr lang="en-US" dirty="0" smtClean="0">
                <a:solidFill>
                  <a:srgbClr val="92D050"/>
                </a:solidFill>
                <a:latin typeface="Engravers MT" panose="02090707080505020304" pitchFamily="18" charset="0"/>
              </a:rPr>
              <a:t>				ROCHITA BAGCHI</a:t>
            </a:r>
          </a:p>
          <a:p>
            <a:r>
              <a:rPr lang="en-US" dirty="0" smtClean="0">
                <a:solidFill>
                  <a:srgbClr val="92D050"/>
                </a:solidFill>
                <a:latin typeface="Engravers MT" panose="02090707080505020304" pitchFamily="18" charset="0"/>
              </a:rPr>
              <a:t>	</a:t>
            </a:r>
          </a:p>
          <a:p>
            <a:endParaRPr lang="en-US" dirty="0">
              <a:solidFill>
                <a:srgbClr val="92D050"/>
              </a:solidFill>
              <a:latin typeface="Engravers MT" panose="02090707080505020304" pitchFamily="18" charset="0"/>
            </a:endParaRPr>
          </a:p>
        </p:txBody>
      </p:sp>
    </p:spTree>
    <p:extLst>
      <p:ext uri="{BB962C8B-B14F-4D97-AF65-F5344CB8AC3E}">
        <p14:creationId xmlns:p14="http://schemas.microsoft.com/office/powerpoint/2010/main" val="31212659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01368" y="564184"/>
            <a:ext cx="6964823" cy="5150233"/>
          </a:xfrm>
          <a:prstGeom prst="rect">
            <a:avLst/>
          </a:prstGeom>
        </p:spPr>
      </p:pic>
    </p:spTree>
    <p:extLst>
      <p:ext uri="{BB962C8B-B14F-4D97-AF65-F5344CB8AC3E}">
        <p14:creationId xmlns:p14="http://schemas.microsoft.com/office/powerpoint/2010/main" val="25648396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540" y="293297"/>
            <a:ext cx="11706045" cy="6167888"/>
          </a:xfrm>
        </p:spPr>
      </p:pic>
      <p:sp>
        <p:nvSpPr>
          <p:cNvPr id="5" name="TextBox 4"/>
          <p:cNvSpPr txBox="1"/>
          <p:nvPr/>
        </p:nvSpPr>
        <p:spPr>
          <a:xfrm>
            <a:off x="241540" y="293297"/>
            <a:ext cx="4597879" cy="646331"/>
          </a:xfrm>
          <a:prstGeom prst="rect">
            <a:avLst/>
          </a:prstGeom>
          <a:noFill/>
        </p:spPr>
        <p:txBody>
          <a:bodyPr wrap="square" rtlCol="0">
            <a:spAutoFit/>
          </a:bodyPr>
          <a:lstStyle/>
          <a:p>
            <a:r>
              <a:rPr lang="en-US" sz="3600" b="1" dirty="0" smtClean="0">
                <a:solidFill>
                  <a:srgbClr val="FFC000"/>
                </a:solidFill>
                <a:effectLst>
                  <a:outerShdw blurRad="38100" dist="38100" dir="2700000" algn="tl">
                    <a:srgbClr val="000000">
                      <a:alpha val="43137"/>
                    </a:srgbClr>
                  </a:outerShdw>
                </a:effectLst>
              </a:rPr>
              <a:t>SCRUM FRAMEWORK</a:t>
            </a:r>
            <a:endParaRPr lang="en-US" sz="3600" b="1" dirty="0">
              <a:solidFill>
                <a:srgbClr val="FFC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64563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9083" y="85184"/>
            <a:ext cx="6143446" cy="2071419"/>
          </a:xfrm>
          <a:prstGeom prst="rect">
            <a:avLst/>
          </a:prstGeom>
        </p:spPr>
      </p:pic>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Broadway" panose="04040905080B02020502" pitchFamily="82" charset="0"/>
              </a:rPr>
              <a:t>SCRUM BOARD</a:t>
            </a:r>
            <a:endParaRPr lang="en-US" dirty="0">
              <a:effectLst>
                <a:outerShdw blurRad="38100" dist="38100" dir="2700000" algn="tl">
                  <a:srgbClr val="000000">
                    <a:alpha val="43137"/>
                  </a:srgbClr>
                </a:outerShdw>
              </a:effectLst>
              <a:latin typeface="Broadway" panose="04040905080B02020502" pitchFamily="82" charset="0"/>
            </a:endParaRPr>
          </a:p>
        </p:txBody>
      </p:sp>
      <p:sp>
        <p:nvSpPr>
          <p:cNvPr id="3" name="Content Placeholder 2"/>
          <p:cNvSpPr>
            <a:spLocks noGrp="1"/>
          </p:cNvSpPr>
          <p:nvPr>
            <p:ph idx="1"/>
          </p:nvPr>
        </p:nvSpPr>
        <p:spPr>
          <a:xfrm>
            <a:off x="570781" y="1877384"/>
            <a:ext cx="10515600" cy="4351338"/>
          </a:xfrm>
        </p:spPr>
        <p:txBody>
          <a:bodyPr>
            <a:normAutofit lnSpcReduction="10000"/>
          </a:bodyPr>
          <a:lstStyle/>
          <a:p>
            <a:pPr marL="0" indent="0">
              <a:buNone/>
            </a:pPr>
            <a:r>
              <a:rPr lang="en-US" dirty="0"/>
              <a:t>A Scrum Board is a tool that helps Teams make Sprint Backlog items visible. </a:t>
            </a:r>
            <a:endParaRPr lang="en-US" dirty="0" smtClean="0"/>
          </a:p>
          <a:p>
            <a:pPr marL="0" indent="0">
              <a:buNone/>
            </a:pPr>
            <a:endParaRPr lang="en-US" dirty="0" smtClean="0"/>
          </a:p>
          <a:p>
            <a:pPr marL="0" indent="0">
              <a:buNone/>
            </a:pPr>
            <a:endParaRPr lang="en-US" dirty="0"/>
          </a:p>
          <a:p>
            <a:pPr marL="0" indent="0">
              <a:buNone/>
            </a:pPr>
            <a:r>
              <a:rPr lang="en-US" dirty="0" smtClean="0"/>
              <a:t>The </a:t>
            </a:r>
            <a:r>
              <a:rPr lang="en-US" dirty="0"/>
              <a:t>board can take many physical and virtual forms but it performs the same function regardless of how it looks. </a:t>
            </a:r>
            <a:endParaRPr lang="en-US" dirty="0" smtClean="0"/>
          </a:p>
          <a:p>
            <a:pPr marL="0" indent="0">
              <a:buNone/>
            </a:pPr>
            <a:endParaRPr lang="en-US" dirty="0"/>
          </a:p>
          <a:p>
            <a:pPr marL="0" indent="0">
              <a:buNone/>
            </a:pPr>
            <a:endParaRPr lang="en-US" dirty="0" smtClean="0"/>
          </a:p>
          <a:p>
            <a:pPr marL="0" indent="0">
              <a:buNone/>
            </a:pPr>
            <a:r>
              <a:rPr lang="en-US" dirty="0" smtClean="0"/>
              <a:t>The </a:t>
            </a:r>
            <a:r>
              <a:rPr lang="en-US" dirty="0"/>
              <a:t>board is updated by the Team and shows all items that need to be completed for the current Sprint.</a:t>
            </a:r>
          </a:p>
        </p:txBody>
      </p:sp>
    </p:spTree>
    <p:extLst>
      <p:ext uri="{BB962C8B-B14F-4D97-AF65-F5344CB8AC3E}">
        <p14:creationId xmlns:p14="http://schemas.microsoft.com/office/powerpoint/2010/main" val="2810831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596" y="207034"/>
            <a:ext cx="10877909" cy="6323162"/>
          </a:xfrm>
        </p:spPr>
      </p:pic>
    </p:spTree>
    <p:extLst>
      <p:ext uri="{BB962C8B-B14F-4D97-AF65-F5344CB8AC3E}">
        <p14:creationId xmlns:p14="http://schemas.microsoft.com/office/powerpoint/2010/main" val="3194554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04581" y="0"/>
            <a:ext cx="7887419" cy="6858000"/>
          </a:xfrm>
        </p:spPr>
      </p:pic>
      <p:sp>
        <p:nvSpPr>
          <p:cNvPr id="2" name="Title 1"/>
          <p:cNvSpPr>
            <a:spLocks noGrp="1"/>
          </p:cNvSpPr>
          <p:nvPr>
            <p:ph type="title"/>
          </p:nvPr>
        </p:nvSpPr>
        <p:spPr>
          <a:xfrm>
            <a:off x="165339" y="149465"/>
            <a:ext cx="10515600" cy="1325563"/>
          </a:xfrm>
        </p:spPr>
        <p:txBody>
          <a:bodyPr/>
          <a:lstStyle/>
          <a:p>
            <a:r>
              <a:rPr lang="en-US" dirty="0" smtClean="0">
                <a:effectLst>
                  <a:outerShdw blurRad="38100" dist="38100" dir="2700000" algn="tl">
                    <a:srgbClr val="000000">
                      <a:alpha val="43137"/>
                    </a:srgbClr>
                  </a:outerShdw>
                </a:effectLst>
                <a:latin typeface="Algerian" panose="04020705040A02060702" pitchFamily="82" charset="0"/>
              </a:rPr>
              <a:t>RETROSPECTION</a:t>
            </a:r>
            <a:endParaRPr lang="en-US" dirty="0">
              <a:effectLst>
                <a:outerShdw blurRad="38100" dist="38100" dir="2700000" algn="tl">
                  <a:srgbClr val="000000">
                    <a:alpha val="43137"/>
                  </a:srgbClr>
                </a:outerShdw>
              </a:effectLst>
              <a:latin typeface="Algerian" panose="04020705040A02060702" pitchFamily="82" charset="0"/>
            </a:endParaRPr>
          </a:p>
        </p:txBody>
      </p:sp>
      <p:sp>
        <p:nvSpPr>
          <p:cNvPr id="6" name="TextBox 5"/>
          <p:cNvSpPr txBox="1"/>
          <p:nvPr/>
        </p:nvSpPr>
        <p:spPr>
          <a:xfrm>
            <a:off x="165339" y="1624493"/>
            <a:ext cx="5287993" cy="4524315"/>
          </a:xfrm>
          <a:prstGeom prst="rect">
            <a:avLst/>
          </a:prstGeom>
          <a:noFill/>
        </p:spPr>
        <p:txBody>
          <a:bodyPr wrap="square" rtlCol="0">
            <a:spAutoFit/>
          </a:bodyPr>
          <a:lstStyle/>
          <a:p>
            <a:r>
              <a:rPr lang="en-US" sz="2400" b="1" dirty="0">
                <a:solidFill>
                  <a:srgbClr val="002060"/>
                </a:solidFill>
                <a:effectLst>
                  <a:outerShdw blurRad="38100" dist="38100" dir="2700000" algn="tl">
                    <a:srgbClr val="000000">
                      <a:alpha val="43137"/>
                    </a:srgbClr>
                  </a:outerShdw>
                </a:effectLst>
              </a:rPr>
              <a:t>An Agile retrospective is a meeting that's held at the end of an iteration in </a:t>
            </a:r>
            <a:r>
              <a:rPr lang="en-US" sz="2400" b="1" dirty="0" smtClean="0">
                <a:solidFill>
                  <a:srgbClr val="002060"/>
                </a:solidFill>
                <a:effectLst>
                  <a:outerShdw blurRad="38100" dist="38100" dir="2700000" algn="tl">
                    <a:srgbClr val="000000">
                      <a:alpha val="43137"/>
                    </a:srgbClr>
                  </a:outerShdw>
                </a:effectLst>
              </a:rPr>
              <a:t>Agile software development. </a:t>
            </a:r>
          </a:p>
          <a:p>
            <a:endParaRPr lang="en-US" sz="2400" b="1" dirty="0">
              <a:solidFill>
                <a:srgbClr val="002060"/>
              </a:solidFill>
              <a:effectLst>
                <a:outerShdw blurRad="38100" dist="38100" dir="2700000" algn="tl">
                  <a:srgbClr val="000000">
                    <a:alpha val="43137"/>
                  </a:srgbClr>
                </a:outerShdw>
              </a:effectLst>
            </a:endParaRPr>
          </a:p>
          <a:p>
            <a:endParaRPr lang="en-US" sz="2400" b="1" dirty="0" smtClean="0">
              <a:solidFill>
                <a:srgbClr val="002060"/>
              </a:solidFill>
              <a:effectLst>
                <a:outerShdw blurRad="38100" dist="38100" dir="2700000" algn="tl">
                  <a:srgbClr val="000000">
                    <a:alpha val="43137"/>
                  </a:srgbClr>
                </a:outerShdw>
              </a:effectLst>
            </a:endParaRPr>
          </a:p>
          <a:p>
            <a:endParaRPr lang="en-US" sz="2400" b="1" dirty="0">
              <a:solidFill>
                <a:srgbClr val="002060"/>
              </a:solidFill>
              <a:effectLst>
                <a:outerShdw blurRad="38100" dist="38100" dir="2700000" algn="tl">
                  <a:srgbClr val="000000">
                    <a:alpha val="43137"/>
                  </a:srgbClr>
                </a:outerShdw>
              </a:effectLst>
            </a:endParaRPr>
          </a:p>
          <a:p>
            <a:endParaRPr lang="en-US" sz="2400" b="1" dirty="0" smtClean="0">
              <a:solidFill>
                <a:srgbClr val="002060"/>
              </a:solidFill>
              <a:effectLst>
                <a:outerShdw blurRad="38100" dist="38100" dir="2700000" algn="tl">
                  <a:srgbClr val="000000">
                    <a:alpha val="43137"/>
                  </a:srgbClr>
                </a:outerShdw>
              </a:effectLst>
            </a:endParaRPr>
          </a:p>
          <a:p>
            <a:endParaRPr lang="en-US" sz="2400" b="1" dirty="0" smtClean="0">
              <a:solidFill>
                <a:srgbClr val="002060"/>
              </a:solidFill>
              <a:effectLst>
                <a:outerShdw blurRad="38100" dist="38100" dir="2700000" algn="tl">
                  <a:srgbClr val="000000">
                    <a:alpha val="43137"/>
                  </a:srgbClr>
                </a:outerShdw>
              </a:effectLst>
            </a:endParaRPr>
          </a:p>
          <a:p>
            <a:r>
              <a:rPr lang="en-US" sz="2400" b="1" dirty="0" smtClean="0">
                <a:solidFill>
                  <a:srgbClr val="002060"/>
                </a:solidFill>
                <a:effectLst>
                  <a:outerShdw blurRad="38100" dist="38100" dir="2700000" algn="tl">
                    <a:srgbClr val="000000">
                      <a:alpha val="43137"/>
                    </a:srgbClr>
                  </a:outerShdw>
                </a:effectLst>
              </a:rPr>
              <a:t>During </a:t>
            </a:r>
            <a:r>
              <a:rPr lang="en-US" sz="2400" b="1" dirty="0">
                <a:solidFill>
                  <a:srgbClr val="002060"/>
                </a:solidFill>
                <a:effectLst>
                  <a:outerShdw blurRad="38100" dist="38100" dir="2700000" algn="tl">
                    <a:srgbClr val="000000">
                      <a:alpha val="43137"/>
                    </a:srgbClr>
                  </a:outerShdw>
                </a:effectLst>
              </a:rPr>
              <a:t>the retrospective, the team reflects on what happened in the iteration and identifies actions for improvement going forward.</a:t>
            </a:r>
          </a:p>
        </p:txBody>
      </p:sp>
    </p:spTree>
    <p:extLst>
      <p:ext uri="{BB962C8B-B14F-4D97-AF65-F5344CB8AC3E}">
        <p14:creationId xmlns:p14="http://schemas.microsoft.com/office/powerpoint/2010/main" val="878505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5079" y="232914"/>
            <a:ext cx="7136921" cy="6625086"/>
          </a:xfrm>
          <a:prstGeom prst="rect">
            <a:avLst/>
          </a:prstGeom>
        </p:spPr>
      </p:pic>
      <p:sp>
        <p:nvSpPr>
          <p:cNvPr id="2" name="Title 1"/>
          <p:cNvSpPr>
            <a:spLocks noGrp="1"/>
          </p:cNvSpPr>
          <p:nvPr>
            <p:ph type="title"/>
          </p:nvPr>
        </p:nvSpPr>
        <p:spPr>
          <a:xfrm>
            <a:off x="173967" y="0"/>
            <a:ext cx="10515600" cy="1325563"/>
          </a:xfrm>
        </p:spPr>
        <p:txBody>
          <a:bodyPr/>
          <a:lstStyle/>
          <a:p>
            <a:r>
              <a:rPr lang="en-US" b="1" i="1" dirty="0" smtClean="0">
                <a:solidFill>
                  <a:srgbClr val="FFC000"/>
                </a:solidFill>
                <a:effectLst>
                  <a:outerShdw blurRad="38100" dist="38100" dir="2700000" algn="tl">
                    <a:srgbClr val="000000">
                      <a:alpha val="43137"/>
                    </a:srgbClr>
                  </a:outerShdw>
                </a:effectLst>
                <a:latin typeface="Narkisim" panose="020E0502050101010101" pitchFamily="34" charset="-79"/>
                <a:cs typeface="Narkisim" panose="020E0502050101010101" pitchFamily="34" charset="-79"/>
              </a:rPr>
              <a:t>KANBAN OR JEERA TOOLS</a:t>
            </a:r>
            <a:endParaRPr lang="en-US" b="1" i="1" dirty="0">
              <a:solidFill>
                <a:srgbClr val="FFC000"/>
              </a:solidFill>
              <a:effectLst>
                <a:outerShdw blurRad="38100" dist="38100" dir="2700000" algn="tl">
                  <a:srgbClr val="000000">
                    <a:alpha val="43137"/>
                  </a:srgbClr>
                </a:outerShdw>
              </a:effectLst>
              <a:latin typeface="Narkisim" panose="020E0502050101010101" pitchFamily="34" charset="-79"/>
              <a:cs typeface="Narkisim" panose="020E0502050101010101" pitchFamily="34" charset="-79"/>
            </a:endParaRPr>
          </a:p>
        </p:txBody>
      </p:sp>
      <p:sp>
        <p:nvSpPr>
          <p:cNvPr id="3" name="Content Placeholder 2"/>
          <p:cNvSpPr>
            <a:spLocks noGrp="1"/>
          </p:cNvSpPr>
          <p:nvPr>
            <p:ph idx="1"/>
          </p:nvPr>
        </p:nvSpPr>
        <p:spPr>
          <a:xfrm>
            <a:off x="173967" y="1871843"/>
            <a:ext cx="5881776" cy="4351338"/>
          </a:xfrm>
        </p:spPr>
        <p:txBody>
          <a:bodyPr/>
          <a:lstStyle/>
          <a:p>
            <a:pPr marL="0" indent="0">
              <a:buNone/>
            </a:pPr>
            <a:r>
              <a:rPr lang="en-US" dirty="0" smtClean="0">
                <a:solidFill>
                  <a:srgbClr val="C20EAD"/>
                </a:solidFill>
              </a:rPr>
              <a:t>Kanban</a:t>
            </a:r>
            <a:r>
              <a:rPr lang="en-US" dirty="0">
                <a:solidFill>
                  <a:srgbClr val="C20EAD"/>
                </a:solidFill>
              </a:rPr>
              <a:t> is a method for managing the creation of products with an emphasis on continual delivery while not overburdening the development team. </a:t>
            </a:r>
            <a:endParaRPr lang="en-US" dirty="0" smtClean="0">
              <a:solidFill>
                <a:srgbClr val="C20EAD"/>
              </a:solidFill>
            </a:endParaRPr>
          </a:p>
          <a:p>
            <a:pPr marL="0" indent="0">
              <a:buNone/>
            </a:pPr>
            <a:endParaRPr lang="en-US" dirty="0">
              <a:solidFill>
                <a:srgbClr val="C20EAD"/>
              </a:solidFill>
            </a:endParaRPr>
          </a:p>
          <a:p>
            <a:pPr marL="0" indent="0">
              <a:buNone/>
            </a:pPr>
            <a:r>
              <a:rPr lang="en-US" dirty="0" smtClean="0">
                <a:solidFill>
                  <a:srgbClr val="C20EAD"/>
                </a:solidFill>
              </a:rPr>
              <a:t>Like </a:t>
            </a:r>
            <a:r>
              <a:rPr lang="en-US" dirty="0">
                <a:solidFill>
                  <a:srgbClr val="C20EAD"/>
                </a:solidFill>
              </a:rPr>
              <a:t>Scrum, Kanban is a process designed to help teams work together more effectively.</a:t>
            </a:r>
          </a:p>
        </p:txBody>
      </p:sp>
    </p:spTree>
    <p:extLst>
      <p:ext uri="{BB962C8B-B14F-4D97-AF65-F5344CB8AC3E}">
        <p14:creationId xmlns:p14="http://schemas.microsoft.com/office/powerpoint/2010/main" val="1486107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51200"/>
          </a:xfrm>
        </p:spPr>
        <p:txBody>
          <a:bodyPr/>
          <a:lstStyle/>
          <a:p>
            <a:pPr algn="ctr"/>
            <a:r>
              <a:rPr lang="en-US" b="1" u="sng" dirty="0" smtClean="0">
                <a:solidFill>
                  <a:schemeClr val="accent1">
                    <a:lumMod val="50000"/>
                  </a:schemeClr>
                </a:solidFill>
              </a:rPr>
              <a:t>Scrum VS Kanban</a:t>
            </a:r>
            <a:endParaRPr lang="en-US" b="1" u="sng" dirty="0">
              <a:solidFill>
                <a:schemeClr val="accent1">
                  <a:lumMod val="5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3193" y="1216326"/>
            <a:ext cx="9558068" cy="5082311"/>
          </a:xfrm>
        </p:spPr>
      </p:pic>
    </p:spTree>
    <p:extLst>
      <p:ext uri="{BB962C8B-B14F-4D97-AF65-F5344CB8AC3E}">
        <p14:creationId xmlns:p14="http://schemas.microsoft.com/office/powerpoint/2010/main" val="3356480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1"/>
          </a:xfrm>
        </p:spPr>
      </p:pic>
      <p:sp>
        <p:nvSpPr>
          <p:cNvPr id="7" name="Title 6"/>
          <p:cNvSpPr>
            <a:spLocks noGrp="1"/>
          </p:cNvSpPr>
          <p:nvPr>
            <p:ph type="title"/>
          </p:nvPr>
        </p:nvSpPr>
        <p:spPr>
          <a:xfrm>
            <a:off x="1093921" y="473613"/>
            <a:ext cx="10515600" cy="1325563"/>
          </a:xfrm>
        </p:spPr>
        <p:txBody>
          <a:bodyPr>
            <a:normAutofit/>
          </a:bodyPr>
          <a:lstStyle/>
          <a:p>
            <a:r>
              <a:rPr lang="en-US" cap="all" dirty="0" smtClean="0"/>
              <a:t>		</a:t>
            </a:r>
            <a:r>
              <a:rPr lang="en-US" b="1" cap="all" dirty="0" smtClean="0">
                <a:effectLst>
                  <a:outerShdw blurRad="38100" dist="38100" dir="2700000" algn="tl">
                    <a:srgbClr val="000000">
                      <a:alpha val="43137"/>
                    </a:srgbClr>
                  </a:outerShdw>
                </a:effectLst>
              </a:rPr>
              <a:t>WHAT </a:t>
            </a:r>
            <a:r>
              <a:rPr lang="en-US" b="1" cap="all" dirty="0">
                <a:effectLst>
                  <a:outerShdw blurRad="38100" dist="38100" dir="2700000" algn="tl">
                    <a:srgbClr val="000000">
                      <a:alpha val="43137"/>
                    </a:srgbClr>
                  </a:outerShdw>
                </a:effectLst>
              </a:rPr>
              <a:t>IS SPRINT PLANNING?</a:t>
            </a:r>
            <a:br>
              <a:rPr lang="en-US" b="1" cap="all"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p:txBody>
      </p:sp>
      <p:sp>
        <p:nvSpPr>
          <p:cNvPr id="8" name="TextBox 7"/>
          <p:cNvSpPr txBox="1"/>
          <p:nvPr/>
        </p:nvSpPr>
        <p:spPr>
          <a:xfrm>
            <a:off x="201479" y="1337511"/>
            <a:ext cx="4672738" cy="1200329"/>
          </a:xfrm>
          <a:prstGeom prst="rect">
            <a:avLst/>
          </a:prstGeom>
          <a:noFill/>
        </p:spPr>
        <p:txBody>
          <a:bodyPr wrap="square" rtlCol="0">
            <a:spAutoFit/>
          </a:bodyPr>
          <a:lstStyle/>
          <a:p>
            <a:r>
              <a:rPr lang="en-US" sz="2400" b="1" dirty="0" smtClean="0">
                <a:solidFill>
                  <a:srgbClr val="002060"/>
                </a:solidFill>
              </a:rPr>
              <a:t>Sprint planning is a time-boxed working session that lasts roughly 1 hour for every week of a sprint. </a:t>
            </a:r>
            <a:r>
              <a:rPr lang="en-US" dirty="0" smtClean="0"/>
              <a:t> </a:t>
            </a:r>
            <a:endParaRPr lang="en-US" dirty="0"/>
          </a:p>
        </p:txBody>
      </p:sp>
      <p:sp>
        <p:nvSpPr>
          <p:cNvPr id="10" name="TextBox 9"/>
          <p:cNvSpPr txBox="1"/>
          <p:nvPr/>
        </p:nvSpPr>
        <p:spPr>
          <a:xfrm>
            <a:off x="7815666" y="1152845"/>
            <a:ext cx="3914613" cy="1569660"/>
          </a:xfrm>
          <a:prstGeom prst="rect">
            <a:avLst/>
          </a:prstGeom>
          <a:noFill/>
        </p:spPr>
        <p:txBody>
          <a:bodyPr wrap="square" rtlCol="0">
            <a:spAutoFit/>
          </a:bodyPr>
          <a:lstStyle/>
          <a:p>
            <a:r>
              <a:rPr lang="en-US" sz="2400" b="1" dirty="0" smtClean="0">
                <a:solidFill>
                  <a:srgbClr val="002060"/>
                </a:solidFill>
              </a:rPr>
              <a:t>In sprint planning, the entire team agrees to complete a set of product backlog items.  </a:t>
            </a:r>
            <a:endParaRPr lang="en-US" sz="2400" b="1" dirty="0">
              <a:solidFill>
                <a:srgbClr val="002060"/>
              </a:solidFill>
            </a:endParaRPr>
          </a:p>
        </p:txBody>
      </p:sp>
      <p:sp>
        <p:nvSpPr>
          <p:cNvPr id="11" name="TextBox 10"/>
          <p:cNvSpPr txBox="1"/>
          <p:nvPr/>
        </p:nvSpPr>
        <p:spPr>
          <a:xfrm>
            <a:off x="54243" y="5842338"/>
            <a:ext cx="12083513" cy="1384995"/>
          </a:xfrm>
          <a:prstGeom prst="rect">
            <a:avLst/>
          </a:prstGeom>
          <a:noFill/>
        </p:spPr>
        <p:txBody>
          <a:bodyPr wrap="square" rtlCol="0">
            <a:spAutoFit/>
          </a:bodyPr>
          <a:lstStyle/>
          <a:p>
            <a:r>
              <a:rPr lang="en-US" sz="2800" b="1" dirty="0" smtClean="0">
                <a:solidFill>
                  <a:srgbClr val="002060"/>
                </a:solidFill>
              </a:rPr>
              <a:t>This agreement defines the sprint backlog and is based on the team’s velocity or capacity and the length of the sprint.</a:t>
            </a:r>
            <a:r>
              <a:rPr lang="en-US" sz="2800" dirty="0" smtClean="0"/>
              <a:t/>
            </a:r>
            <a:br>
              <a:rPr lang="en-US" sz="2800" dirty="0" smtClean="0"/>
            </a:br>
            <a:endParaRPr lang="en-US" sz="2800" b="1" dirty="0" smtClean="0">
              <a:solidFill>
                <a:srgbClr val="002060"/>
              </a:solidFill>
            </a:endParaRPr>
          </a:p>
        </p:txBody>
      </p:sp>
    </p:spTree>
    <p:extLst>
      <p:ext uri="{BB962C8B-B14F-4D97-AF65-F5344CB8AC3E}">
        <p14:creationId xmlns:p14="http://schemas.microsoft.com/office/powerpoint/2010/main" val="25131430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377" y="0"/>
            <a:ext cx="12192000" cy="6858000"/>
          </a:xfrm>
          <a:prstGeom prst="rect">
            <a:avLst/>
          </a:prstGeom>
        </p:spPr>
      </p:pic>
      <p:sp>
        <p:nvSpPr>
          <p:cNvPr id="2" name="Title 1"/>
          <p:cNvSpPr>
            <a:spLocks noGrp="1"/>
          </p:cNvSpPr>
          <p:nvPr>
            <p:ph type="title"/>
          </p:nvPr>
        </p:nvSpPr>
        <p:spPr>
          <a:xfrm>
            <a:off x="1171413" y="558854"/>
            <a:ext cx="10515600" cy="1325563"/>
          </a:xfrm>
        </p:spPr>
        <p:txBody>
          <a:bodyPr/>
          <a:lstStyle/>
          <a:p>
            <a:r>
              <a:rPr lang="en-US" b="1" cap="all" dirty="0" smtClean="0">
                <a:solidFill>
                  <a:srgbClr val="FFC000"/>
                </a:solidFill>
                <a:effectLst>
                  <a:outerShdw blurRad="38100" dist="38100" dir="2700000" algn="tl">
                    <a:srgbClr val="000000">
                      <a:alpha val="43137"/>
                    </a:srgbClr>
                  </a:outerShdw>
                </a:effectLst>
                <a:latin typeface="Jokerman" panose="04090605060D06020702" pitchFamily="82" charset="0"/>
              </a:rPr>
              <a:t>WHO DOES SPRING PLANNING?</a:t>
            </a:r>
            <a:br>
              <a:rPr lang="en-US" b="1" cap="all" dirty="0" smtClean="0">
                <a:solidFill>
                  <a:srgbClr val="FFC000"/>
                </a:solidFill>
                <a:effectLst>
                  <a:outerShdw blurRad="38100" dist="38100" dir="2700000" algn="tl">
                    <a:srgbClr val="000000">
                      <a:alpha val="43137"/>
                    </a:srgbClr>
                  </a:outerShdw>
                </a:effectLst>
                <a:latin typeface="Jokerman" panose="04090605060D06020702" pitchFamily="82" charset="0"/>
              </a:rPr>
            </a:br>
            <a:endParaRPr lang="en-US" b="1" dirty="0">
              <a:solidFill>
                <a:srgbClr val="FFC000"/>
              </a:solidFill>
              <a:effectLst>
                <a:outerShdw blurRad="38100" dist="38100" dir="2700000" algn="tl">
                  <a:srgbClr val="000000">
                    <a:alpha val="43137"/>
                  </a:srgbClr>
                </a:outerShdw>
              </a:effectLst>
              <a:latin typeface="Jokerman" panose="04090605060D06020702" pitchFamily="82" charset="0"/>
            </a:endParaRPr>
          </a:p>
        </p:txBody>
      </p:sp>
      <p:sp>
        <p:nvSpPr>
          <p:cNvPr id="3" name="Content Placeholder 2"/>
          <p:cNvSpPr>
            <a:spLocks noGrp="1"/>
          </p:cNvSpPr>
          <p:nvPr>
            <p:ph idx="1"/>
          </p:nvPr>
        </p:nvSpPr>
        <p:spPr>
          <a:xfrm>
            <a:off x="94005" y="5042018"/>
            <a:ext cx="11523912" cy="1815981"/>
          </a:xfrm>
        </p:spPr>
        <p:txBody>
          <a:bodyPr>
            <a:normAutofit lnSpcReduction="10000"/>
          </a:bodyPr>
          <a:lstStyle/>
          <a:p>
            <a:pPr marL="0" indent="0">
              <a:buNone/>
            </a:pPr>
            <a:r>
              <a:rPr lang="en-US" b="1" dirty="0" smtClean="0">
                <a:solidFill>
                  <a:srgbClr val="FFFF00"/>
                </a:solidFill>
                <a:effectLst>
                  <a:outerShdw blurRad="38100" dist="38100" dir="2700000" algn="tl">
                    <a:srgbClr val="000000">
                      <a:alpha val="43137"/>
                    </a:srgbClr>
                  </a:outerShdw>
                </a:effectLst>
                <a:latin typeface="Britannic Bold" panose="020B0903060703020204" pitchFamily="34" charset="0"/>
              </a:rPr>
              <a:t>Sprint </a:t>
            </a:r>
            <a:r>
              <a:rPr lang="en-US" b="1" dirty="0">
                <a:solidFill>
                  <a:srgbClr val="FFFF00"/>
                </a:solidFill>
                <a:effectLst>
                  <a:outerShdw blurRad="38100" dist="38100" dir="2700000" algn="tl">
                    <a:srgbClr val="000000">
                      <a:alpha val="43137"/>
                    </a:srgbClr>
                  </a:outerShdw>
                </a:effectLst>
                <a:latin typeface="Britannic Bold" panose="020B0903060703020204" pitchFamily="34" charset="0"/>
              </a:rPr>
              <a:t>planning is a collaborative effort involving a </a:t>
            </a:r>
            <a:r>
              <a:rPr lang="en-US" b="1" dirty="0" smtClean="0">
                <a:solidFill>
                  <a:srgbClr val="FFFF00"/>
                </a:solidFill>
                <a:effectLst>
                  <a:outerShdw blurRad="38100" dist="38100" dir="2700000" algn="tl">
                    <a:srgbClr val="000000">
                      <a:alpha val="43137"/>
                    </a:srgbClr>
                  </a:outerShdw>
                </a:effectLst>
                <a:latin typeface="Britannic Bold" panose="020B0903060703020204" pitchFamily="34" charset="0"/>
              </a:rPr>
              <a:t>Scrum Master</a:t>
            </a:r>
            <a:r>
              <a:rPr lang="en-US" b="1" dirty="0">
                <a:solidFill>
                  <a:srgbClr val="FFFF00"/>
                </a:solidFill>
                <a:effectLst>
                  <a:outerShdw blurRad="38100" dist="38100" dir="2700000" algn="tl">
                    <a:srgbClr val="000000">
                      <a:alpha val="43137"/>
                    </a:srgbClr>
                  </a:outerShdw>
                </a:effectLst>
                <a:latin typeface="Britannic Bold" panose="020B0903060703020204" pitchFamily="34" charset="0"/>
              </a:rPr>
              <a:t>, who facilitates the meeting, a Product Owner, who clarifies the details of the product backlog items and their respective acceptance criteria, and the Entire Agile Team, who define the work and effort necessary to meet their sprint commitment.</a:t>
            </a:r>
          </a:p>
          <a:p>
            <a:endParaRPr lang="en-US" dirty="0">
              <a:solidFill>
                <a:srgbClr val="FFFF00"/>
              </a:solidFill>
            </a:endParaRPr>
          </a:p>
        </p:txBody>
      </p:sp>
    </p:spTree>
    <p:extLst>
      <p:ext uri="{BB962C8B-B14F-4D97-AF65-F5344CB8AC3E}">
        <p14:creationId xmlns:p14="http://schemas.microsoft.com/office/powerpoint/2010/main" val="12483874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BEBA8EAE-BF5A-486C-A8C5-ECC9F3942E4B}">
                <a14:imgProps xmlns:a14="http://schemas.microsoft.com/office/drawing/2010/main">
                  <a14:imgLayer r:embed="rId3">
                    <a14:imgEffect>
                      <a14:saturation sat="99000"/>
                    </a14:imgEffect>
                    <a14:imgEffect>
                      <a14:brightnessContrast bright="-35000" contrast="-21000"/>
                    </a14:imgEffect>
                  </a14:imgLayer>
                </a14:imgProps>
              </a:ext>
              <a:ext uri="{28A0092B-C50C-407E-A947-70E740481C1C}">
                <a14:useLocalDpi xmlns:a14="http://schemas.microsoft.com/office/drawing/2010/main" val="0"/>
              </a:ext>
            </a:extLst>
          </a:blip>
          <a:stretch>
            <a:fillRect/>
          </a:stretch>
        </p:blipFill>
        <p:spPr>
          <a:xfrm>
            <a:off x="0" y="-294468"/>
            <a:ext cx="12192000" cy="7152468"/>
          </a:xfrm>
        </p:spPr>
      </p:pic>
      <p:sp>
        <p:nvSpPr>
          <p:cNvPr id="2" name="Title 1"/>
          <p:cNvSpPr>
            <a:spLocks noGrp="1"/>
          </p:cNvSpPr>
          <p:nvPr>
            <p:ph type="title"/>
          </p:nvPr>
        </p:nvSpPr>
        <p:spPr>
          <a:xfrm>
            <a:off x="732918" y="640888"/>
            <a:ext cx="10515600" cy="1325563"/>
          </a:xfrm>
        </p:spPr>
        <p:txBody>
          <a:bodyPr>
            <a:normAutofit fontScale="90000"/>
          </a:bodyPr>
          <a:lstStyle/>
          <a:p>
            <a:r>
              <a:rPr lang="en-US" cap="all" dirty="0" smtClean="0"/>
              <a:t>			</a:t>
            </a:r>
            <a:r>
              <a:rPr lang="en-US" b="1" cap="all" dirty="0" smtClean="0">
                <a:solidFill>
                  <a:schemeClr val="accent4"/>
                </a:solidFill>
                <a:effectLst>
                  <a:outerShdw blurRad="38100" dist="38100" dir="2700000" algn="tl">
                    <a:srgbClr val="000000">
                      <a:alpha val="43137"/>
                    </a:srgbClr>
                  </a:outerShdw>
                </a:effectLst>
                <a:latin typeface="Britannic Bold" panose="020B0903060703020204" pitchFamily="34" charset="0"/>
              </a:rPr>
              <a:t>HOW </a:t>
            </a:r>
            <a:r>
              <a:rPr lang="en-US" b="1" cap="all" dirty="0">
                <a:solidFill>
                  <a:schemeClr val="accent4"/>
                </a:solidFill>
                <a:effectLst>
                  <a:outerShdw blurRad="38100" dist="38100" dir="2700000" algn="tl">
                    <a:srgbClr val="000000">
                      <a:alpha val="43137"/>
                    </a:srgbClr>
                  </a:outerShdw>
                </a:effectLst>
                <a:latin typeface="Britannic Bold" panose="020B0903060703020204" pitchFamily="34" charset="0"/>
              </a:rPr>
              <a:t>DO WE PREPARE?</a:t>
            </a:r>
            <a:br>
              <a:rPr lang="en-US" b="1" cap="all" dirty="0">
                <a:solidFill>
                  <a:schemeClr val="accent4"/>
                </a:solidFill>
                <a:effectLst>
                  <a:outerShdw blurRad="38100" dist="38100" dir="2700000" algn="tl">
                    <a:srgbClr val="000000">
                      <a:alpha val="43137"/>
                    </a:srgbClr>
                  </a:outerShdw>
                </a:effectLst>
                <a:latin typeface="Britannic Bold" panose="020B0903060703020204" pitchFamily="34" charset="0"/>
              </a:rPr>
            </a:br>
            <a:r>
              <a:rPr lang="en-US" dirty="0"/>
              <a:t/>
            </a:r>
            <a:br>
              <a:rPr lang="en-US" dirty="0"/>
            </a:br>
            <a:endParaRPr lang="en-US" dirty="0"/>
          </a:p>
        </p:txBody>
      </p:sp>
      <p:sp>
        <p:nvSpPr>
          <p:cNvPr id="5" name="TextBox 4"/>
          <p:cNvSpPr txBox="1"/>
          <p:nvPr/>
        </p:nvSpPr>
        <p:spPr>
          <a:xfrm>
            <a:off x="3285641" y="1424479"/>
            <a:ext cx="2867185" cy="1477328"/>
          </a:xfrm>
          <a:prstGeom prst="rect">
            <a:avLst/>
          </a:prstGeom>
          <a:noFill/>
        </p:spPr>
        <p:txBody>
          <a:bodyPr wrap="square" rtlCol="0">
            <a:spAutoFit/>
          </a:bodyPr>
          <a:lstStyle/>
          <a:p>
            <a:r>
              <a:rPr lang="en-US" b="1" dirty="0" smtClean="0">
                <a:solidFill>
                  <a:schemeClr val="accent4"/>
                </a:solidFill>
                <a:latin typeface="Verdana" panose="020B0604030504040204" pitchFamily="34" charset="0"/>
                <a:ea typeface="Verdana" panose="020B0604030504040204" pitchFamily="34" charset="0"/>
                <a:cs typeface="Verdana" panose="020B0604030504040204" pitchFamily="34" charset="0"/>
              </a:rPr>
              <a:t>Ensure all sprint candidates meet </a:t>
            </a:r>
          </a:p>
          <a:p>
            <a:r>
              <a:rPr lang="en-US" b="1" dirty="0" smtClean="0">
                <a:solidFill>
                  <a:schemeClr val="accent4"/>
                </a:solidFill>
                <a:latin typeface="Verdana" panose="020B0604030504040204" pitchFamily="34" charset="0"/>
                <a:ea typeface="Verdana" panose="020B0604030504040204" pitchFamily="34" charset="0"/>
                <a:cs typeface="Verdana" panose="020B0604030504040204" pitchFamily="34" charset="0"/>
              </a:rPr>
              <a:t>the team’s </a:t>
            </a:r>
          </a:p>
          <a:p>
            <a:r>
              <a:rPr lang="en-US" b="1" dirty="0" smtClean="0">
                <a:solidFill>
                  <a:schemeClr val="accent4"/>
                </a:solidFill>
                <a:latin typeface="Verdana" panose="020B0604030504040204" pitchFamily="34" charset="0"/>
                <a:ea typeface="Verdana" panose="020B0604030504040204" pitchFamily="34" charset="0"/>
                <a:cs typeface="Verdana" panose="020B0604030504040204" pitchFamily="34" charset="0"/>
              </a:rPr>
              <a:t>definition of </a:t>
            </a:r>
            <a:r>
              <a:rPr lang="en-US" b="1" i="1" dirty="0" smtClean="0">
                <a:solidFill>
                  <a:schemeClr val="accent4"/>
                </a:solidFill>
                <a:latin typeface="Verdana" panose="020B0604030504040204" pitchFamily="34" charset="0"/>
                <a:ea typeface="Verdana" panose="020B0604030504040204" pitchFamily="34" charset="0"/>
                <a:cs typeface="Verdana" panose="020B0604030504040204" pitchFamily="34" charset="0"/>
              </a:rPr>
              <a:t>ready</a:t>
            </a:r>
            <a:r>
              <a:rPr lang="en-US" b="1" dirty="0" smtClean="0">
                <a:solidFill>
                  <a:schemeClr val="accent4"/>
                </a:solidFill>
                <a:latin typeface="Verdana" panose="020B0604030504040204" pitchFamily="34" charset="0"/>
                <a:ea typeface="Verdana" panose="020B0604030504040204" pitchFamily="34" charset="0"/>
                <a:cs typeface="Verdana" panose="020B0604030504040204" pitchFamily="34" charset="0"/>
              </a:rPr>
              <a:t>. </a:t>
            </a:r>
            <a:br>
              <a:rPr lang="en-US" b="1" dirty="0" smtClean="0">
                <a:solidFill>
                  <a:schemeClr val="accent4"/>
                </a:solidFill>
                <a:latin typeface="Verdana" panose="020B0604030504040204" pitchFamily="34" charset="0"/>
                <a:ea typeface="Verdana" panose="020B0604030504040204" pitchFamily="34" charset="0"/>
                <a:cs typeface="Verdana" panose="020B0604030504040204" pitchFamily="34" charset="0"/>
              </a:rPr>
            </a:br>
            <a:endParaRPr lang="en-US" b="1" dirty="0">
              <a:solidFill>
                <a:schemeClr val="accent4"/>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extBox 5"/>
          <p:cNvSpPr txBox="1"/>
          <p:nvPr/>
        </p:nvSpPr>
        <p:spPr>
          <a:xfrm>
            <a:off x="4130299" y="2834824"/>
            <a:ext cx="5424406" cy="1477328"/>
          </a:xfrm>
          <a:prstGeom prst="rect">
            <a:avLst/>
          </a:prstGeom>
          <a:noFill/>
        </p:spPr>
        <p:txBody>
          <a:bodyPr wrap="square" rtlCol="0">
            <a:spAutoFit/>
          </a:bodyPr>
          <a:lstStyle/>
          <a:p>
            <a:r>
              <a:rPr lang="en-US" b="1" dirty="0" smtClean="0">
                <a:solidFill>
                  <a:srgbClr val="92D050"/>
                </a:solidFill>
                <a:latin typeface="Verdana" panose="020B0604030504040204" pitchFamily="34" charset="0"/>
                <a:ea typeface="Verdana" panose="020B0604030504040204" pitchFamily="34" charset="0"/>
                <a:cs typeface="Verdana" panose="020B0604030504040204" pitchFamily="34" charset="0"/>
              </a:rPr>
              <a:t>In the days leading up to sprint planning, the Product Owner identifies the items with the greatest value and works towards getting ready.</a:t>
            </a:r>
            <a:r>
              <a:rPr lang="en-US" dirty="0" smtClean="0">
                <a:solidFill>
                  <a:srgbClr val="92D050"/>
                </a:solidFill>
              </a:rPr>
              <a:t> </a:t>
            </a:r>
          </a:p>
          <a:p>
            <a:endParaRPr lang="en-US" dirty="0"/>
          </a:p>
        </p:txBody>
      </p:sp>
      <p:sp>
        <p:nvSpPr>
          <p:cNvPr id="7" name="TextBox 6"/>
          <p:cNvSpPr txBox="1"/>
          <p:nvPr/>
        </p:nvSpPr>
        <p:spPr>
          <a:xfrm>
            <a:off x="8330339" y="4172017"/>
            <a:ext cx="2286000" cy="1569660"/>
          </a:xfrm>
          <a:prstGeom prst="rect">
            <a:avLst/>
          </a:prstGeom>
          <a:noFill/>
        </p:spPr>
        <p:txBody>
          <a:bodyPr wrap="square" rtlCol="0">
            <a:spAutoFit/>
          </a:bodyPr>
          <a:lstStyle/>
          <a:p>
            <a:r>
              <a:rPr lang="en-US" dirty="0" smtClean="0">
                <a:solidFill>
                  <a:schemeClr val="accent4"/>
                </a:solidFill>
                <a:latin typeface="Arial Rounded MT Bold" panose="020F0704030504030204" pitchFamily="34" charset="0"/>
              </a:rPr>
              <a:t/>
            </a:r>
            <a:br>
              <a:rPr lang="en-US" dirty="0" smtClean="0">
                <a:solidFill>
                  <a:schemeClr val="accent4"/>
                </a:solidFill>
                <a:latin typeface="Arial Rounded MT Bold" panose="020F0704030504030204" pitchFamily="34" charset="0"/>
              </a:rPr>
            </a:br>
            <a:r>
              <a:rPr lang="en-US" dirty="0" smtClean="0">
                <a:solidFill>
                  <a:schemeClr val="accent4"/>
                </a:solidFill>
                <a:latin typeface="Arial Rounded MT Bold" panose="020F0704030504030204" pitchFamily="34" charset="0"/>
              </a:rPr>
              <a:t/>
            </a:r>
            <a:br>
              <a:rPr lang="en-US" dirty="0" smtClean="0">
                <a:solidFill>
                  <a:schemeClr val="accent4"/>
                </a:solidFill>
                <a:latin typeface="Arial Rounded MT Bold" panose="020F0704030504030204" pitchFamily="34" charset="0"/>
              </a:rPr>
            </a:br>
            <a:r>
              <a:rPr lang="en-US" dirty="0" smtClean="0">
                <a:solidFill>
                  <a:srgbClr val="FF0000"/>
                </a:solidFill>
                <a:latin typeface="Arial Rounded MT Bold" panose="020F0704030504030204" pitchFamily="34" charset="0"/>
              </a:rPr>
              <a:t>+ </a:t>
            </a:r>
            <a:r>
              <a:rPr lang="en-US" sz="2000" dirty="0" smtClean="0">
                <a:solidFill>
                  <a:srgbClr val="FF0000"/>
                </a:solidFill>
                <a:latin typeface="Arial Rounded MT Bold" panose="020F0704030504030204" pitchFamily="34" charset="0"/>
              </a:rPr>
              <a:t>Create testable examples</a:t>
            </a:r>
            <a:r>
              <a:rPr lang="en-US" sz="2000" dirty="0" smtClean="0">
                <a:solidFill>
                  <a:schemeClr val="bg1"/>
                </a:solidFill>
                <a:latin typeface="Arial Rounded MT Bold" panose="020F0704030504030204" pitchFamily="34" charset="0"/>
              </a:rPr>
              <a:t/>
            </a:r>
            <a:br>
              <a:rPr lang="en-US" sz="2000" dirty="0" smtClean="0">
                <a:solidFill>
                  <a:schemeClr val="bg1"/>
                </a:solidFill>
                <a:latin typeface="Arial Rounded MT Bold" panose="020F0704030504030204" pitchFamily="34" charset="0"/>
              </a:rPr>
            </a:br>
            <a:endParaRPr lang="en-US" sz="2000" dirty="0">
              <a:solidFill>
                <a:schemeClr val="bg1"/>
              </a:solidFill>
              <a:latin typeface="Arial Rounded MT Bold" panose="020F0704030504030204" pitchFamily="34" charset="0"/>
            </a:endParaRPr>
          </a:p>
        </p:txBody>
      </p:sp>
      <p:sp>
        <p:nvSpPr>
          <p:cNvPr id="8" name="TextBox 7"/>
          <p:cNvSpPr txBox="1"/>
          <p:nvPr/>
        </p:nvSpPr>
        <p:spPr>
          <a:xfrm>
            <a:off x="3494869" y="4106392"/>
            <a:ext cx="2123267" cy="1200329"/>
          </a:xfrm>
          <a:prstGeom prst="rect">
            <a:avLst/>
          </a:prstGeom>
          <a:noFill/>
        </p:spPr>
        <p:txBody>
          <a:bodyPr wrap="square" rtlCol="0">
            <a:spAutoFit/>
          </a:bodyPr>
          <a:lstStyle/>
          <a:p>
            <a:r>
              <a:rPr lang="en-US" sz="2400" dirty="0" smtClean="0">
                <a:solidFill>
                  <a:schemeClr val="bg1"/>
                </a:solidFill>
                <a:latin typeface="Arial Rounded MT Bold" panose="020F0704030504030204" pitchFamily="34" charset="0"/>
              </a:rPr>
              <a:t>+ Assign a relative story point value</a:t>
            </a:r>
            <a:endParaRPr lang="en-US" sz="2400" dirty="0">
              <a:solidFill>
                <a:schemeClr val="bg1"/>
              </a:solidFill>
            </a:endParaRPr>
          </a:p>
        </p:txBody>
      </p:sp>
      <p:sp>
        <p:nvSpPr>
          <p:cNvPr id="9" name="TextBox 8"/>
          <p:cNvSpPr txBox="1"/>
          <p:nvPr/>
        </p:nvSpPr>
        <p:spPr>
          <a:xfrm>
            <a:off x="5936162" y="4698431"/>
            <a:ext cx="2076150" cy="707886"/>
          </a:xfrm>
          <a:prstGeom prst="rect">
            <a:avLst/>
          </a:prstGeom>
          <a:noFill/>
        </p:spPr>
        <p:txBody>
          <a:bodyPr wrap="square" rtlCol="0">
            <a:spAutoFit/>
          </a:bodyPr>
          <a:lstStyle/>
          <a:p>
            <a:r>
              <a:rPr lang="en-US" sz="2000" dirty="0" smtClean="0">
                <a:solidFill>
                  <a:srgbClr val="C20EAD"/>
                </a:solidFill>
                <a:latin typeface="Arial Rounded MT Bold" panose="020F0704030504030204" pitchFamily="34" charset="0"/>
              </a:rPr>
              <a:t>+ Remove dependencies</a:t>
            </a:r>
            <a:endParaRPr lang="en-US" sz="2000" dirty="0">
              <a:solidFill>
                <a:srgbClr val="C20EAD"/>
              </a:solidFill>
            </a:endParaRPr>
          </a:p>
        </p:txBody>
      </p:sp>
      <p:sp>
        <p:nvSpPr>
          <p:cNvPr id="10" name="TextBox 9"/>
          <p:cNvSpPr txBox="1"/>
          <p:nvPr/>
        </p:nvSpPr>
        <p:spPr>
          <a:xfrm>
            <a:off x="3763505" y="5833146"/>
            <a:ext cx="2332495" cy="1200329"/>
          </a:xfrm>
          <a:prstGeom prst="rect">
            <a:avLst/>
          </a:prstGeom>
          <a:noFill/>
        </p:spPr>
        <p:txBody>
          <a:bodyPr wrap="square" rtlCol="0">
            <a:spAutoFit/>
          </a:bodyPr>
          <a:lstStyle/>
          <a:p>
            <a:r>
              <a:rPr lang="en-US" dirty="0" smtClean="0">
                <a:solidFill>
                  <a:schemeClr val="accent4"/>
                </a:solidFill>
                <a:latin typeface="Arial Rounded MT Bold" panose="020F0704030504030204" pitchFamily="34" charset="0"/>
              </a:rPr>
              <a:t/>
            </a:r>
            <a:br>
              <a:rPr lang="en-US" dirty="0" smtClean="0">
                <a:solidFill>
                  <a:schemeClr val="accent4"/>
                </a:solidFill>
                <a:latin typeface="Arial Rounded MT Bold" panose="020F0704030504030204" pitchFamily="34" charset="0"/>
              </a:rPr>
            </a:br>
            <a:r>
              <a:rPr lang="en-US" dirty="0">
                <a:solidFill>
                  <a:schemeClr val="accent2">
                    <a:lumMod val="60000"/>
                    <a:lumOff val="40000"/>
                  </a:schemeClr>
                </a:solidFill>
                <a:latin typeface="Arial Rounded MT Bold" panose="020F0704030504030204" pitchFamily="34" charset="0"/>
              </a:rPr>
              <a:t>+</a:t>
            </a:r>
            <a:r>
              <a:rPr lang="en-US" dirty="0" smtClean="0">
                <a:solidFill>
                  <a:schemeClr val="accent4"/>
                </a:solidFill>
                <a:latin typeface="Arial Rounded MT Bold" panose="020F0704030504030204" pitchFamily="34" charset="0"/>
              </a:rPr>
              <a:t> </a:t>
            </a:r>
            <a:r>
              <a:rPr lang="en-US" dirty="0" smtClean="0">
                <a:solidFill>
                  <a:schemeClr val="accent2">
                    <a:lumMod val="60000"/>
                    <a:lumOff val="40000"/>
                  </a:schemeClr>
                </a:solidFill>
                <a:latin typeface="Arial Rounded MT Bold" panose="020F0704030504030204" pitchFamily="34" charset="0"/>
              </a:rPr>
              <a:t>Meet INVEST criteria</a:t>
            </a:r>
          </a:p>
          <a:p>
            <a:endParaRPr lang="en-US" dirty="0"/>
          </a:p>
        </p:txBody>
      </p:sp>
      <p:sp>
        <p:nvSpPr>
          <p:cNvPr id="11" name="TextBox 10"/>
          <p:cNvSpPr txBox="1"/>
          <p:nvPr/>
        </p:nvSpPr>
        <p:spPr>
          <a:xfrm>
            <a:off x="1642820" y="5741677"/>
            <a:ext cx="1735810" cy="923330"/>
          </a:xfrm>
          <a:prstGeom prst="rect">
            <a:avLst/>
          </a:prstGeom>
          <a:noFill/>
        </p:spPr>
        <p:txBody>
          <a:bodyPr wrap="square" rtlCol="0">
            <a:spAutoFit/>
          </a:bodyPr>
          <a:lstStyle/>
          <a:p>
            <a:r>
              <a:rPr lang="en-US" dirty="0" smtClean="0">
                <a:solidFill>
                  <a:srgbClr val="FFFF00"/>
                </a:solidFill>
                <a:latin typeface="Arial Rounded MT Bold" panose="020F0704030504030204" pitchFamily="34" charset="0"/>
              </a:rPr>
              <a:t>+ Define the acceptance criteria</a:t>
            </a:r>
            <a:endParaRPr lang="en-US" dirty="0">
              <a:solidFill>
                <a:srgbClr val="FFFF00"/>
              </a:solidFill>
            </a:endParaRPr>
          </a:p>
        </p:txBody>
      </p:sp>
    </p:spTree>
    <p:extLst>
      <p:ext uri="{BB962C8B-B14F-4D97-AF65-F5344CB8AC3E}">
        <p14:creationId xmlns:p14="http://schemas.microsoft.com/office/powerpoint/2010/main" val="21523599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671912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
            <a:ext cx="12191999" cy="6858001"/>
          </a:xfrm>
        </p:spPr>
      </p:pic>
      <p:sp>
        <p:nvSpPr>
          <p:cNvPr id="2" name="Title 1"/>
          <p:cNvSpPr>
            <a:spLocks noGrp="1"/>
          </p:cNvSpPr>
          <p:nvPr>
            <p:ph type="title"/>
          </p:nvPr>
        </p:nvSpPr>
        <p:spPr>
          <a:xfrm>
            <a:off x="2539807" y="795336"/>
            <a:ext cx="6422890" cy="536850"/>
          </a:xfrm>
        </p:spPr>
        <p:txBody>
          <a:bodyPr>
            <a:normAutofit fontScale="90000"/>
          </a:bodyPr>
          <a:lstStyle/>
          <a:p>
            <a:r>
              <a:rPr lang="en-US" b="1" cap="all" dirty="0">
                <a:solidFill>
                  <a:srgbClr val="7030A0"/>
                </a:solidFill>
                <a:effectLst>
                  <a:outerShdw blurRad="38100" dist="38100" dir="2700000" algn="tl">
                    <a:srgbClr val="000000">
                      <a:alpha val="43137"/>
                    </a:srgbClr>
                  </a:outerShdw>
                </a:effectLst>
                <a:latin typeface="Britannic Bold" panose="020B0903060703020204" pitchFamily="34" charset="0"/>
              </a:rPr>
              <a:t>WHAT IS THE BACKLOG?</a:t>
            </a:r>
            <a:br>
              <a:rPr lang="en-US" b="1" cap="all" dirty="0">
                <a:solidFill>
                  <a:srgbClr val="7030A0"/>
                </a:solidFill>
                <a:effectLst>
                  <a:outerShdw blurRad="38100" dist="38100" dir="2700000" algn="tl">
                    <a:srgbClr val="000000">
                      <a:alpha val="43137"/>
                    </a:srgbClr>
                  </a:outerShdw>
                </a:effectLst>
                <a:latin typeface="Britannic Bold" panose="020B0903060703020204" pitchFamily="34" charset="0"/>
              </a:rPr>
            </a:br>
            <a:endParaRPr lang="en-US" b="1" dirty="0">
              <a:solidFill>
                <a:srgbClr val="7030A0"/>
              </a:solidFill>
              <a:effectLst>
                <a:outerShdw blurRad="38100" dist="38100" dir="2700000" algn="tl">
                  <a:srgbClr val="000000">
                    <a:alpha val="43137"/>
                  </a:srgbClr>
                </a:outerShdw>
              </a:effectLst>
              <a:latin typeface="Britannic Bold" panose="020B0903060703020204" pitchFamily="34" charset="0"/>
            </a:endParaRPr>
          </a:p>
        </p:txBody>
      </p:sp>
      <p:sp>
        <p:nvSpPr>
          <p:cNvPr id="5" name="TextBox 4"/>
          <p:cNvSpPr txBox="1"/>
          <p:nvPr/>
        </p:nvSpPr>
        <p:spPr>
          <a:xfrm>
            <a:off x="1765740" y="1190297"/>
            <a:ext cx="2183522" cy="2862322"/>
          </a:xfrm>
          <a:prstGeom prst="rect">
            <a:avLst/>
          </a:prstGeom>
          <a:noFill/>
        </p:spPr>
        <p:txBody>
          <a:bodyPr wrap="square" rtlCol="0">
            <a:spAutoFit/>
          </a:bodyPr>
          <a:lstStyle/>
          <a:p>
            <a:r>
              <a:rPr lang="en-US" sz="2000" b="1" dirty="0" smtClean="0">
                <a:solidFill>
                  <a:srgbClr val="C00000"/>
                </a:solidFill>
              </a:rPr>
              <a:t>The product backlog can address just </a:t>
            </a:r>
          </a:p>
          <a:p>
            <a:r>
              <a:rPr lang="en-US" sz="2000" b="1" dirty="0" smtClean="0">
                <a:solidFill>
                  <a:srgbClr val="C00000"/>
                </a:solidFill>
              </a:rPr>
              <a:t>about </a:t>
            </a:r>
          </a:p>
          <a:p>
            <a:r>
              <a:rPr lang="en-US" sz="2000" b="1" dirty="0" smtClean="0">
                <a:solidFill>
                  <a:srgbClr val="C00000"/>
                </a:solidFill>
              </a:rPr>
              <a:t>anything, to include </a:t>
            </a:r>
          </a:p>
          <a:p>
            <a:endParaRPr lang="en-US" sz="2000" b="1" dirty="0">
              <a:solidFill>
                <a:srgbClr val="C00000"/>
              </a:solidFill>
            </a:endParaRPr>
          </a:p>
          <a:p>
            <a:r>
              <a:rPr lang="en-US" sz="2000" b="1" dirty="0" smtClean="0">
                <a:solidFill>
                  <a:srgbClr val="C00000"/>
                </a:solidFill>
              </a:rPr>
              <a:t>new functionality, </a:t>
            </a:r>
          </a:p>
          <a:p>
            <a:r>
              <a:rPr lang="en-US" sz="2000" b="1" dirty="0" smtClean="0">
                <a:solidFill>
                  <a:srgbClr val="C00000"/>
                </a:solidFill>
              </a:rPr>
              <a:t>bugs, and risks. </a:t>
            </a:r>
            <a:endParaRPr lang="en-US" sz="2000" b="1" dirty="0">
              <a:solidFill>
                <a:srgbClr val="C00000"/>
              </a:solidFill>
            </a:endParaRPr>
          </a:p>
        </p:txBody>
      </p:sp>
      <p:sp>
        <p:nvSpPr>
          <p:cNvPr id="6" name="TextBox 5"/>
          <p:cNvSpPr txBox="1"/>
          <p:nvPr/>
        </p:nvSpPr>
        <p:spPr>
          <a:xfrm>
            <a:off x="4051740" y="2207173"/>
            <a:ext cx="1852449" cy="4801314"/>
          </a:xfrm>
          <a:prstGeom prst="rect">
            <a:avLst/>
          </a:prstGeom>
          <a:noFill/>
        </p:spPr>
        <p:txBody>
          <a:bodyPr wrap="square" rtlCol="0">
            <a:spAutoFit/>
          </a:bodyPr>
          <a:lstStyle/>
          <a:p>
            <a:r>
              <a:rPr lang="en-US" b="1" dirty="0" smtClean="0"/>
              <a:t>Product backlog items must be small enough to complete during a sprint and should be small enough to complete within a few days. All stories must be verified that they are implemented to the satisfaction of the Product Owner. </a:t>
            </a:r>
            <a:r>
              <a:rPr lang="en-US" dirty="0" smtClean="0"/>
              <a:t/>
            </a:r>
            <a:br>
              <a:rPr lang="en-US" dirty="0" smtClean="0"/>
            </a:br>
            <a:endParaRPr lang="en-US" dirty="0"/>
          </a:p>
        </p:txBody>
      </p:sp>
      <p:sp>
        <p:nvSpPr>
          <p:cNvPr id="7" name="TextBox 6"/>
          <p:cNvSpPr txBox="1"/>
          <p:nvPr/>
        </p:nvSpPr>
        <p:spPr>
          <a:xfrm>
            <a:off x="5904189" y="1466193"/>
            <a:ext cx="1805152" cy="3785652"/>
          </a:xfrm>
          <a:prstGeom prst="rect">
            <a:avLst/>
          </a:prstGeom>
          <a:noFill/>
        </p:spPr>
        <p:txBody>
          <a:bodyPr wrap="square" rtlCol="0">
            <a:spAutoFit/>
          </a:bodyPr>
          <a:lstStyle/>
          <a:p>
            <a:r>
              <a:rPr lang="en-US" sz="2000" b="1" dirty="0">
                <a:solidFill>
                  <a:srgbClr val="C20EAD"/>
                </a:solidFill>
                <a:effectLst>
                  <a:outerShdw blurRad="38100" dist="38100" dir="2700000" algn="tl">
                    <a:srgbClr val="000000">
                      <a:alpha val="43137"/>
                    </a:srgbClr>
                  </a:outerShdw>
                </a:effectLst>
              </a:rPr>
              <a:t>The sprint backlog is a list of tasks </a:t>
            </a:r>
            <a:endParaRPr lang="en-US" sz="2000" b="1" dirty="0" smtClean="0">
              <a:solidFill>
                <a:srgbClr val="C20EAD"/>
              </a:solidFill>
              <a:effectLst>
                <a:outerShdw blurRad="38100" dist="38100" dir="2700000" algn="tl">
                  <a:srgbClr val="000000">
                    <a:alpha val="43137"/>
                  </a:srgbClr>
                </a:outerShdw>
              </a:effectLst>
            </a:endParaRPr>
          </a:p>
          <a:p>
            <a:endParaRPr lang="en-US" sz="2000" b="1" dirty="0">
              <a:solidFill>
                <a:srgbClr val="C20EAD"/>
              </a:solidFill>
              <a:effectLst>
                <a:outerShdw blurRad="38100" dist="38100" dir="2700000" algn="tl">
                  <a:srgbClr val="000000">
                    <a:alpha val="43137"/>
                  </a:srgbClr>
                </a:outerShdw>
              </a:effectLst>
            </a:endParaRPr>
          </a:p>
          <a:p>
            <a:r>
              <a:rPr lang="en-US" sz="2000" b="1" dirty="0" smtClean="0">
                <a:solidFill>
                  <a:srgbClr val="C20EAD"/>
                </a:solidFill>
                <a:effectLst>
                  <a:outerShdw blurRad="38100" dist="38100" dir="2700000" algn="tl">
                    <a:srgbClr val="000000">
                      <a:alpha val="43137"/>
                    </a:srgbClr>
                  </a:outerShdw>
                </a:effectLst>
              </a:rPr>
              <a:t>identified </a:t>
            </a:r>
            <a:r>
              <a:rPr lang="en-US" sz="2000" b="1" dirty="0">
                <a:solidFill>
                  <a:srgbClr val="C20EAD"/>
                </a:solidFill>
                <a:effectLst>
                  <a:outerShdw blurRad="38100" dist="38100" dir="2700000" algn="tl">
                    <a:srgbClr val="000000">
                      <a:alpha val="43137"/>
                    </a:srgbClr>
                  </a:outerShdw>
                </a:effectLst>
              </a:rPr>
              <a:t>by </a:t>
            </a:r>
            <a:r>
              <a:rPr lang="en-US" sz="2000" b="1" dirty="0" smtClean="0">
                <a:solidFill>
                  <a:srgbClr val="C20EAD"/>
                </a:solidFill>
                <a:effectLst>
                  <a:outerShdw blurRad="38100" dist="38100" dir="2700000" algn="tl">
                    <a:srgbClr val="000000">
                      <a:alpha val="43137"/>
                    </a:srgbClr>
                  </a:outerShdw>
                </a:effectLst>
              </a:rPr>
              <a:t>the Scrum</a:t>
            </a:r>
            <a:r>
              <a:rPr lang="en-US" sz="2000" b="1" dirty="0">
                <a:solidFill>
                  <a:srgbClr val="C20EAD"/>
                </a:solidFill>
                <a:effectLst>
                  <a:outerShdw blurRad="38100" dist="38100" dir="2700000" algn="tl">
                    <a:srgbClr val="000000">
                      <a:alpha val="43137"/>
                    </a:srgbClr>
                  </a:outerShdw>
                </a:effectLst>
              </a:rPr>
              <a:t> team to </a:t>
            </a:r>
            <a:endParaRPr lang="en-US" sz="2000" b="1" dirty="0" smtClean="0">
              <a:solidFill>
                <a:srgbClr val="C20EAD"/>
              </a:solidFill>
              <a:effectLst>
                <a:outerShdw blurRad="38100" dist="38100" dir="2700000" algn="tl">
                  <a:srgbClr val="000000">
                    <a:alpha val="43137"/>
                  </a:srgbClr>
                </a:outerShdw>
              </a:effectLst>
            </a:endParaRPr>
          </a:p>
          <a:p>
            <a:endParaRPr lang="en-US" sz="2000" b="1" dirty="0">
              <a:solidFill>
                <a:srgbClr val="C20EAD"/>
              </a:solidFill>
              <a:effectLst>
                <a:outerShdw blurRad="38100" dist="38100" dir="2700000" algn="tl">
                  <a:srgbClr val="000000">
                    <a:alpha val="43137"/>
                  </a:srgbClr>
                </a:outerShdw>
              </a:effectLst>
            </a:endParaRPr>
          </a:p>
          <a:p>
            <a:r>
              <a:rPr lang="en-US" sz="2000" b="1" dirty="0" smtClean="0">
                <a:solidFill>
                  <a:srgbClr val="C20EAD"/>
                </a:solidFill>
                <a:effectLst>
                  <a:outerShdw blurRad="38100" dist="38100" dir="2700000" algn="tl">
                    <a:srgbClr val="000000">
                      <a:alpha val="43137"/>
                    </a:srgbClr>
                  </a:outerShdw>
                </a:effectLst>
              </a:rPr>
              <a:t>be </a:t>
            </a:r>
            <a:r>
              <a:rPr lang="en-US" sz="2000" b="1" dirty="0">
                <a:solidFill>
                  <a:srgbClr val="C20EAD"/>
                </a:solidFill>
                <a:effectLst>
                  <a:outerShdw blurRad="38100" dist="38100" dir="2700000" algn="tl">
                    <a:srgbClr val="000000">
                      <a:alpha val="43137"/>
                    </a:srgbClr>
                  </a:outerShdw>
                </a:effectLst>
              </a:rPr>
              <a:t>completed during the Scrum sprint.</a:t>
            </a:r>
          </a:p>
        </p:txBody>
      </p:sp>
    </p:spTree>
    <p:extLst>
      <p:ext uri="{BB962C8B-B14F-4D97-AF65-F5344CB8AC3E}">
        <p14:creationId xmlns:p14="http://schemas.microsoft.com/office/powerpoint/2010/main" val="15944303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9920" y="269965"/>
            <a:ext cx="11161769" cy="1325563"/>
          </a:xfrm>
        </p:spPr>
        <p:txBody>
          <a:bodyPr>
            <a:normAutofit/>
          </a:bodyPr>
          <a:lstStyle/>
          <a:p>
            <a:r>
              <a:rPr lang="en-US" sz="6000" b="1" i="1" dirty="0" smtClean="0">
                <a:solidFill>
                  <a:schemeClr val="accent1">
                    <a:lumMod val="50000"/>
                  </a:schemeClr>
                </a:solidFill>
              </a:rPr>
              <a:t>DAILY  STANDUP</a:t>
            </a:r>
            <a:endParaRPr lang="en-US" sz="6000" b="1" i="1" dirty="0">
              <a:solidFill>
                <a:schemeClr val="accent1">
                  <a:lumMod val="50000"/>
                </a:schemeClr>
              </a:solidFill>
            </a:endParaRPr>
          </a:p>
        </p:txBody>
      </p:sp>
      <p:sp>
        <p:nvSpPr>
          <p:cNvPr id="5" name="TextBox 4"/>
          <p:cNvSpPr txBox="1"/>
          <p:nvPr/>
        </p:nvSpPr>
        <p:spPr>
          <a:xfrm>
            <a:off x="313358" y="2172639"/>
            <a:ext cx="11225049" cy="1938992"/>
          </a:xfrm>
          <a:prstGeom prst="rect">
            <a:avLst/>
          </a:prstGeom>
          <a:noFill/>
        </p:spPr>
        <p:txBody>
          <a:bodyPr wrap="square" rtlCol="0">
            <a:spAutoFit/>
          </a:bodyPr>
          <a:lstStyle/>
          <a:p>
            <a:r>
              <a:rPr lang="en-US" sz="2400" b="1" dirty="0">
                <a:solidFill>
                  <a:schemeClr val="accent2"/>
                </a:solidFill>
                <a:latin typeface="Arial Black" panose="020B0A04020102020204" pitchFamily="34" charset="0"/>
              </a:rPr>
              <a:t>In Scrum, on each day of a sprint, the team holds </a:t>
            </a:r>
            <a:r>
              <a:rPr lang="en-US" sz="2400" b="1" dirty="0" smtClean="0">
                <a:solidFill>
                  <a:schemeClr val="accent2"/>
                </a:solidFill>
                <a:latin typeface="Arial Black" panose="020B0A04020102020204" pitchFamily="34" charset="0"/>
              </a:rPr>
              <a:t>a daily </a:t>
            </a:r>
            <a:r>
              <a:rPr lang="en-US" sz="2400" b="1" dirty="0">
                <a:solidFill>
                  <a:schemeClr val="accent2"/>
                </a:solidFill>
                <a:latin typeface="Arial Black" panose="020B0A04020102020204" pitchFamily="34" charset="0"/>
              </a:rPr>
              <a:t>scrum meeting called the “</a:t>
            </a:r>
            <a:r>
              <a:rPr lang="en-US" sz="2400" b="1" dirty="0">
                <a:solidFill>
                  <a:schemeClr val="accent1"/>
                </a:solidFill>
                <a:latin typeface="Arial Black" panose="020B0A04020102020204" pitchFamily="34" charset="0"/>
              </a:rPr>
              <a:t>daily </a:t>
            </a:r>
            <a:r>
              <a:rPr lang="en-US" sz="2400" b="1" dirty="0" smtClean="0">
                <a:solidFill>
                  <a:schemeClr val="accent1"/>
                </a:solidFill>
                <a:latin typeface="Arial Black" panose="020B0A04020102020204" pitchFamily="34" charset="0"/>
              </a:rPr>
              <a:t>standup</a:t>
            </a:r>
            <a:r>
              <a:rPr lang="en-US" sz="2400" b="1" dirty="0" smtClean="0">
                <a:solidFill>
                  <a:schemeClr val="accent2"/>
                </a:solidFill>
                <a:latin typeface="Arial Black" panose="020B0A04020102020204" pitchFamily="34" charset="0"/>
              </a:rPr>
              <a:t>.” </a:t>
            </a:r>
            <a:r>
              <a:rPr lang="en-US" sz="2400" b="1" dirty="0">
                <a:solidFill>
                  <a:schemeClr val="accent2"/>
                </a:solidFill>
                <a:latin typeface="Arial Black" panose="020B0A04020102020204" pitchFamily="34" charset="0"/>
              </a:rPr>
              <a:t>Meetings are typically held in the same location and at the same time each day. Ideally, a daily </a:t>
            </a:r>
            <a:r>
              <a:rPr lang="en-US" sz="2400" b="1" dirty="0" smtClean="0">
                <a:solidFill>
                  <a:schemeClr val="accent2"/>
                </a:solidFill>
                <a:latin typeface="Arial Black" panose="020B0A04020102020204" pitchFamily="34" charset="0"/>
              </a:rPr>
              <a:t>scrum meeting </a:t>
            </a:r>
            <a:r>
              <a:rPr lang="en-US" sz="2400" b="1" dirty="0">
                <a:solidFill>
                  <a:schemeClr val="accent2"/>
                </a:solidFill>
                <a:latin typeface="Arial Black" panose="020B0A04020102020204" pitchFamily="34" charset="0"/>
              </a:rPr>
              <a:t>is held in the morning, as it helps set the context for the coming day's work.</a:t>
            </a:r>
          </a:p>
        </p:txBody>
      </p:sp>
    </p:spTree>
    <p:extLst>
      <p:ext uri="{BB962C8B-B14F-4D97-AF65-F5344CB8AC3E}">
        <p14:creationId xmlns:p14="http://schemas.microsoft.com/office/powerpoint/2010/main" val="25937974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048" y="0"/>
            <a:ext cx="11519773" cy="1298961"/>
          </a:xfrm>
        </p:spPr>
        <p:txBody>
          <a:bodyPr>
            <a:normAutofit/>
          </a:bodyPr>
          <a:lstStyle/>
          <a:p>
            <a:pPr algn="ctr"/>
            <a:r>
              <a:rPr lang="en-US" sz="6600" b="1" u="sng" dirty="0" smtClean="0">
                <a:latin typeface="Monotype Corsiva" panose="03010101010201010101" pitchFamily="66" charset="0"/>
              </a:rPr>
              <a:t>POKER PLANNING</a:t>
            </a:r>
            <a:endParaRPr lang="en-US" sz="6600" b="1" u="sng" dirty="0">
              <a:latin typeface="Monotype Corsiva" panose="03010101010201010101" pitchFamily="66" charset="0"/>
            </a:endParaRPr>
          </a:p>
        </p:txBody>
      </p:sp>
      <p:sp>
        <p:nvSpPr>
          <p:cNvPr id="3" name="Content Placeholder 2"/>
          <p:cNvSpPr>
            <a:spLocks noGrp="1"/>
          </p:cNvSpPr>
          <p:nvPr>
            <p:ph idx="1"/>
          </p:nvPr>
        </p:nvSpPr>
        <p:spPr>
          <a:xfrm>
            <a:off x="150677" y="1521151"/>
            <a:ext cx="11788514" cy="5230027"/>
          </a:xfrm>
        </p:spPr>
        <p:txBody>
          <a:bodyPr>
            <a:normAutofit fontScale="85000" lnSpcReduction="20000"/>
          </a:bodyPr>
          <a:lstStyle/>
          <a:p>
            <a:pPr>
              <a:buFont typeface="Wingdings" panose="05000000000000000000" pitchFamily="2" charset="2"/>
              <a:buChar char="Ø"/>
            </a:pPr>
            <a:r>
              <a:rPr lang="en-US" dirty="0" smtClean="0"/>
              <a:t>First Developed By James Grenning.</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Aim:- Create estimates in a short time and involve the whole team.</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Basic Process:- Estimation, Discussion.</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James Grenning’s Set:- 1,2,3,4,5,7,10</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Infinity Card.</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“Agical” Card Set.</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Variations:- Poker Chip.</a:t>
            </a:r>
          </a:p>
        </p:txBody>
      </p:sp>
      <p:pic>
        <p:nvPicPr>
          <p:cNvPr id="4" name="Picture 3"/>
          <p:cNvPicPr>
            <a:picLocks noChangeAspect="1"/>
          </p:cNvPicPr>
          <p:nvPr/>
        </p:nvPicPr>
        <p:blipFill>
          <a:blip r:embed="rId2"/>
          <a:stretch>
            <a:fillRect/>
          </a:stretch>
        </p:blipFill>
        <p:spPr>
          <a:xfrm>
            <a:off x="8058452" y="3271192"/>
            <a:ext cx="3474975" cy="2498901"/>
          </a:xfrm>
          <a:prstGeom prst="rect">
            <a:avLst/>
          </a:prstGeom>
        </p:spPr>
      </p:pic>
    </p:spTree>
    <p:extLst>
      <p:ext uri="{BB962C8B-B14F-4D97-AF65-F5344CB8AC3E}">
        <p14:creationId xmlns:p14="http://schemas.microsoft.com/office/powerpoint/2010/main" val="33744317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25563"/>
            <a:ext cx="10515600" cy="1325563"/>
          </a:xfrm>
        </p:spPr>
        <p:txBody>
          <a:bodyPr>
            <a:normAutofit/>
          </a:bodyPr>
          <a:lstStyle/>
          <a:p>
            <a:pPr algn="ctr"/>
            <a:r>
              <a:rPr lang="en-US" sz="6600" b="1" u="sng" dirty="0" smtClean="0">
                <a:latin typeface="Monotype Corsiva" panose="03010101010201010101" pitchFamily="66" charset="0"/>
              </a:rPr>
              <a:t>BURN DOWN CHART</a:t>
            </a:r>
            <a:endParaRPr lang="en-US" sz="6600" b="1" u="sng" dirty="0">
              <a:latin typeface="Monotype Corsiva" panose="03010101010201010101" pitchFamily="66" charset="0"/>
            </a:endParaRPr>
          </a:p>
        </p:txBody>
      </p:sp>
      <p:pic>
        <p:nvPicPr>
          <p:cNvPr id="5" name="Content Placeholder 4"/>
          <p:cNvPicPr>
            <a:picLocks noGrp="1" noChangeAspect="1"/>
          </p:cNvPicPr>
          <p:nvPr>
            <p:ph idx="1"/>
          </p:nvPr>
        </p:nvPicPr>
        <p:blipFill>
          <a:blip r:embed="rId2"/>
          <a:stretch>
            <a:fillRect/>
          </a:stretch>
        </p:blipFill>
        <p:spPr>
          <a:xfrm>
            <a:off x="230736" y="1538243"/>
            <a:ext cx="10391686" cy="4819828"/>
          </a:xfrm>
          <a:prstGeom prst="rect">
            <a:avLst/>
          </a:prstGeom>
        </p:spPr>
      </p:pic>
      <p:sp>
        <p:nvSpPr>
          <p:cNvPr id="6" name="TextBox 5"/>
          <p:cNvSpPr txBox="1"/>
          <p:nvPr/>
        </p:nvSpPr>
        <p:spPr>
          <a:xfrm>
            <a:off x="1495513" y="196553"/>
            <a:ext cx="8673981" cy="923330"/>
          </a:xfrm>
          <a:prstGeom prst="rect">
            <a:avLst/>
          </a:prstGeom>
          <a:noFill/>
        </p:spPr>
        <p:txBody>
          <a:bodyPr wrap="square" rtlCol="0">
            <a:spAutoFit/>
          </a:bodyPr>
          <a:lstStyle/>
          <a:p>
            <a:pPr algn="ctr"/>
            <a:r>
              <a:rPr lang="en-US" sz="5400" b="1" u="sng" dirty="0" smtClean="0">
                <a:latin typeface="Monotype Corsiva" panose="03010101010201010101" pitchFamily="66" charset="0"/>
              </a:rPr>
              <a:t>BURN DOWN CHART</a:t>
            </a:r>
            <a:endParaRPr lang="en-US" sz="5400" b="1" u="sng" dirty="0">
              <a:latin typeface="Monotype Corsiva" panose="03010101010201010101" pitchFamily="66" charset="0"/>
            </a:endParaRPr>
          </a:p>
        </p:txBody>
      </p:sp>
    </p:spTree>
    <p:extLst>
      <p:ext uri="{BB962C8B-B14F-4D97-AF65-F5344CB8AC3E}">
        <p14:creationId xmlns:p14="http://schemas.microsoft.com/office/powerpoint/2010/main" val="10091302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07649" y="119642"/>
            <a:ext cx="11528276" cy="6622990"/>
          </a:xfrm>
          <a:prstGeom prst="rect">
            <a:avLst/>
          </a:prstGeom>
        </p:spPr>
      </p:pic>
    </p:spTree>
    <p:extLst>
      <p:ext uri="{BB962C8B-B14F-4D97-AF65-F5344CB8AC3E}">
        <p14:creationId xmlns:p14="http://schemas.microsoft.com/office/powerpoint/2010/main" val="9461114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3339878"/>
            <a:ext cx="10515600" cy="1322832"/>
          </a:xfrm>
          <a:prstGeom prst="rect">
            <a:avLst/>
          </a:prstGeom>
        </p:spPr>
      </p:pic>
      <p:pic>
        <p:nvPicPr>
          <p:cNvPr id="5" name="Picture 4"/>
          <p:cNvPicPr>
            <a:picLocks noChangeAspect="1"/>
          </p:cNvPicPr>
          <p:nvPr/>
        </p:nvPicPr>
        <p:blipFill>
          <a:blip r:embed="rId3"/>
          <a:stretch>
            <a:fillRect/>
          </a:stretch>
        </p:blipFill>
        <p:spPr>
          <a:xfrm>
            <a:off x="247829" y="111095"/>
            <a:ext cx="11750466" cy="6657173"/>
          </a:xfrm>
          <a:prstGeom prst="rect">
            <a:avLst/>
          </a:prstGeom>
        </p:spPr>
      </p:pic>
    </p:spTree>
    <p:extLst>
      <p:ext uri="{BB962C8B-B14F-4D97-AF65-F5344CB8AC3E}">
        <p14:creationId xmlns:p14="http://schemas.microsoft.com/office/powerpoint/2010/main" val="3509958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BURN DOWN CHART AGILE DIG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107" y="453695"/>
            <a:ext cx="9525000" cy="551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741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68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290" y="94005"/>
            <a:ext cx="11169353" cy="6622990"/>
          </a:xfrm>
          <a:prstGeom prst="rect">
            <a:avLst/>
          </a:prstGeom>
        </p:spPr>
      </p:pic>
    </p:spTree>
    <p:extLst>
      <p:ext uri="{BB962C8B-B14F-4D97-AF65-F5344CB8AC3E}">
        <p14:creationId xmlns:p14="http://schemas.microsoft.com/office/powerpoint/2010/main" val="1251172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839" y="418744"/>
            <a:ext cx="11562460" cy="6161518"/>
          </a:xfrm>
          <a:prstGeom prst="rect">
            <a:avLst/>
          </a:prstGeom>
        </p:spPr>
      </p:pic>
    </p:spTree>
    <p:extLst>
      <p:ext uri="{BB962C8B-B14F-4D97-AF65-F5344CB8AC3E}">
        <p14:creationId xmlns:p14="http://schemas.microsoft.com/office/powerpoint/2010/main" val="13196248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9480" y="495656"/>
            <a:ext cx="10690789" cy="1323439"/>
          </a:xfrm>
          <a:prstGeom prst="rect">
            <a:avLst/>
          </a:prstGeom>
          <a:noFill/>
        </p:spPr>
        <p:txBody>
          <a:bodyPr wrap="square" rtlCol="0">
            <a:spAutoFit/>
          </a:bodyPr>
          <a:lstStyle/>
          <a:p>
            <a:r>
              <a:rPr lang="en-US" sz="4000" b="1" dirty="0">
                <a:solidFill>
                  <a:schemeClr val="accent1">
                    <a:lumMod val="50000"/>
                  </a:schemeClr>
                </a:solidFill>
              </a:rPr>
              <a:t>The agile software development emphasizes on four core </a:t>
            </a:r>
            <a:r>
              <a:rPr lang="en-US" sz="4000" b="1" dirty="0" smtClean="0">
                <a:solidFill>
                  <a:schemeClr val="accent1">
                    <a:lumMod val="50000"/>
                  </a:schemeClr>
                </a:solidFill>
              </a:rPr>
              <a:t>values:-</a:t>
            </a:r>
            <a:endParaRPr lang="en-US" sz="4000" b="1" dirty="0">
              <a:solidFill>
                <a:schemeClr val="accent1">
                  <a:lumMod val="50000"/>
                </a:schemeClr>
              </a:solidFill>
            </a:endParaRPr>
          </a:p>
        </p:txBody>
      </p:sp>
      <p:sp>
        <p:nvSpPr>
          <p:cNvPr id="5" name="TextBox 4"/>
          <p:cNvSpPr txBox="1"/>
          <p:nvPr/>
        </p:nvSpPr>
        <p:spPr>
          <a:xfrm>
            <a:off x="734938" y="2307364"/>
            <a:ext cx="10220770" cy="4031873"/>
          </a:xfrm>
          <a:prstGeom prst="rect">
            <a:avLst/>
          </a:prstGeom>
          <a:noFill/>
        </p:spPr>
        <p:txBody>
          <a:bodyPr wrap="square" rtlCol="0">
            <a:spAutoFit/>
          </a:bodyPr>
          <a:lstStyle/>
          <a:p>
            <a:pPr marL="285750" indent="-285750">
              <a:buFont typeface="Arial" panose="020B0604020202020204" pitchFamily="34" charset="0"/>
              <a:buChar char="•"/>
            </a:pPr>
            <a:r>
              <a:rPr lang="en-US" sz="3200" dirty="0"/>
              <a:t>Individual and team interactions over processes and </a:t>
            </a:r>
            <a:r>
              <a:rPr lang="en-US" sz="3200" dirty="0" smtClean="0"/>
              <a:t>tools</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a:t>Working software over comprehensive </a:t>
            </a:r>
            <a:r>
              <a:rPr lang="en-US" sz="3200" dirty="0" smtClean="0"/>
              <a:t>documentation</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a:t>Customer collaboration over contract </a:t>
            </a:r>
            <a:r>
              <a:rPr lang="en-US" sz="3200" dirty="0" smtClean="0"/>
              <a:t>negotiation</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a:t>Responding to change over following a plan</a:t>
            </a:r>
          </a:p>
          <a:p>
            <a:pPr marL="285750" indent="-285750">
              <a:buFont typeface="Arial" panose="020B0604020202020204" pitchFamily="34" charset="0"/>
              <a:buChar char="•"/>
            </a:pPr>
            <a:endParaRPr lang="en-US" sz="3200" dirty="0"/>
          </a:p>
        </p:txBody>
      </p:sp>
    </p:spTree>
    <p:extLst>
      <p:ext uri="{BB962C8B-B14F-4D97-AF65-F5344CB8AC3E}">
        <p14:creationId xmlns:p14="http://schemas.microsoft.com/office/powerpoint/2010/main" val="35957197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97683" y="2219273"/>
            <a:ext cx="2694317" cy="3076815"/>
          </a:xfrm>
          <a:prstGeom prst="rect">
            <a:avLst/>
          </a:prstGeom>
        </p:spPr>
      </p:pic>
      <p:sp>
        <p:nvSpPr>
          <p:cNvPr id="2" name="Title 1"/>
          <p:cNvSpPr>
            <a:spLocks noGrp="1"/>
          </p:cNvSpPr>
          <p:nvPr>
            <p:ph type="title"/>
          </p:nvPr>
        </p:nvSpPr>
        <p:spPr>
          <a:xfrm>
            <a:off x="224286" y="87388"/>
            <a:ext cx="10515600" cy="1325563"/>
          </a:xfrm>
        </p:spPr>
        <p:txBody>
          <a:bodyPr/>
          <a:lstStyle/>
          <a:p>
            <a:r>
              <a:rPr lang="en-US" b="1" dirty="0" smtClean="0">
                <a:solidFill>
                  <a:srgbClr val="C00000"/>
                </a:solidFill>
                <a:effectLst>
                  <a:outerShdw blurRad="38100" dist="38100" dir="2700000" algn="tl">
                    <a:srgbClr val="000000">
                      <a:alpha val="43137"/>
                    </a:srgbClr>
                  </a:outerShdw>
                </a:effectLst>
              </a:rPr>
              <a:t>User Story</a:t>
            </a:r>
            <a:endParaRPr lang="en-US" b="1" dirty="0">
              <a:solidFill>
                <a:srgbClr val="C0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1412951"/>
            <a:ext cx="10515600" cy="4351338"/>
          </a:xfrm>
        </p:spPr>
        <p:txBody>
          <a:bodyPr>
            <a:normAutofit lnSpcReduction="10000"/>
          </a:bodyPr>
          <a:lstStyle/>
          <a:p>
            <a:r>
              <a:rPr lang="en-US" dirty="0"/>
              <a:t>A user story is a tool used in </a:t>
            </a:r>
            <a:r>
              <a:rPr lang="en-US" u="sng" dirty="0"/>
              <a:t>Agile software development</a:t>
            </a:r>
            <a:r>
              <a:rPr lang="en-US" dirty="0"/>
              <a:t> to capture a description of a software feature from an end-user perspective. The user story describes the type of user, what they want and why. A user story helps to create a simplified description of a requirement</a:t>
            </a:r>
            <a:r>
              <a:rPr lang="en-US" dirty="0" smtClean="0"/>
              <a:t>.</a:t>
            </a:r>
          </a:p>
          <a:p>
            <a:endParaRPr lang="en-US" dirty="0" smtClean="0"/>
          </a:p>
          <a:p>
            <a:r>
              <a:rPr lang="en-US" dirty="0"/>
              <a:t>A user story template often uses the following type of format:</a:t>
            </a:r>
          </a:p>
          <a:p>
            <a:pPr marL="0" indent="0">
              <a:buNone/>
            </a:pPr>
            <a:r>
              <a:rPr lang="en-US" dirty="0" smtClean="0"/>
              <a:t>	As </a:t>
            </a:r>
            <a:r>
              <a:rPr lang="en-US" dirty="0"/>
              <a:t>a &lt;role&gt;, I want &lt;feature&gt; so that &lt;reason&gt;.</a:t>
            </a:r>
          </a:p>
          <a:p>
            <a:r>
              <a:rPr lang="en-US" dirty="0"/>
              <a:t>Examples of user stories are:</a:t>
            </a:r>
          </a:p>
          <a:p>
            <a:pPr marL="0" indent="0">
              <a:buNone/>
            </a:pPr>
            <a:r>
              <a:rPr lang="en-US" dirty="0" smtClean="0"/>
              <a:t>  As </a:t>
            </a:r>
            <a:r>
              <a:rPr lang="en-US" dirty="0"/>
              <a:t>a </a:t>
            </a:r>
            <a:r>
              <a:rPr lang="en-US" b="1" dirty="0"/>
              <a:t>user,</a:t>
            </a:r>
            <a:r>
              <a:rPr lang="en-US" dirty="0"/>
              <a:t> I want </a:t>
            </a:r>
            <a:r>
              <a:rPr lang="en-US" b="1" dirty="0"/>
              <a:t>to upload photos</a:t>
            </a:r>
            <a:r>
              <a:rPr lang="en-US" dirty="0"/>
              <a:t> so that </a:t>
            </a:r>
            <a:r>
              <a:rPr lang="en-US" b="1" dirty="0"/>
              <a:t>I can share photos with </a:t>
            </a:r>
            <a:r>
              <a:rPr lang="en-US" b="1" dirty="0" smtClean="0"/>
              <a:t>others</a:t>
            </a:r>
            <a:r>
              <a:rPr lang="en-US" dirty="0" smtClean="0"/>
              <a:t>.</a:t>
            </a:r>
            <a:endParaRPr lang="en-US" dirty="0"/>
          </a:p>
        </p:txBody>
      </p:sp>
    </p:spTree>
    <p:extLst>
      <p:ext uri="{BB962C8B-B14F-4D97-AF65-F5344CB8AC3E}">
        <p14:creationId xmlns:p14="http://schemas.microsoft.com/office/powerpoint/2010/main" val="3676512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
            <a:ext cx="11254812" cy="1136590"/>
          </a:xfrm>
        </p:spPr>
        <p:txBody>
          <a:bodyPr/>
          <a:lstStyle/>
          <a:p>
            <a:r>
              <a:rPr lang="en-US" dirty="0" smtClean="0">
                <a:solidFill>
                  <a:srgbClr val="FF0000"/>
                </a:solidFill>
                <a:effectLst>
                  <a:outerShdw blurRad="38100" dist="38100" dir="2700000" algn="tl">
                    <a:srgbClr val="000000">
                      <a:alpha val="43137"/>
                    </a:srgbClr>
                  </a:outerShdw>
                </a:effectLst>
              </a:rPr>
              <a:t>					</a:t>
            </a:r>
            <a:r>
              <a:rPr lang="en-US" b="1" dirty="0" smtClean="0">
                <a:solidFill>
                  <a:srgbClr val="002060"/>
                </a:solidFill>
                <a:effectLst>
                  <a:outerShdw blurRad="38100" dist="38100" dir="2700000" algn="tl">
                    <a:srgbClr val="000000">
                      <a:alpha val="43137"/>
                    </a:srgbClr>
                  </a:outerShdw>
                </a:effectLst>
                <a:latin typeface="Algerian" panose="04020705040A02060702" pitchFamily="82" charset="0"/>
              </a:rPr>
              <a:t>SCRUM</a:t>
            </a:r>
            <a:endParaRPr lang="en-US" b="1" dirty="0">
              <a:solidFill>
                <a:srgbClr val="002060"/>
              </a:solidFill>
              <a:effectLst>
                <a:outerShdw blurRad="38100" dist="38100" dir="2700000" algn="tl">
                  <a:srgbClr val="000000">
                    <a:alpha val="43137"/>
                  </a:srgbClr>
                </a:outerShdw>
              </a:effectLst>
              <a:latin typeface="Algerian" panose="04020705040A02060702" pitchFamily="82" charset="0"/>
            </a:endParaRPr>
          </a:p>
        </p:txBody>
      </p:sp>
      <p:sp>
        <p:nvSpPr>
          <p:cNvPr id="5" name="TextBox 4"/>
          <p:cNvSpPr txBox="1"/>
          <p:nvPr/>
        </p:nvSpPr>
        <p:spPr>
          <a:xfrm>
            <a:off x="256374" y="779789"/>
            <a:ext cx="12080905" cy="2215991"/>
          </a:xfrm>
          <a:prstGeom prst="rect">
            <a:avLst/>
          </a:prstGeom>
          <a:noFill/>
        </p:spPr>
        <p:txBody>
          <a:bodyPr wrap="square" rtlCol="0">
            <a:spAutoFit/>
          </a:bodyPr>
          <a:lstStyle/>
          <a:p>
            <a:r>
              <a:rPr lang="en-US" sz="2400" b="1" dirty="0" smtClean="0">
                <a:solidFill>
                  <a:srgbClr val="7030A0"/>
                </a:solidFill>
                <a:latin typeface="Aharoni" panose="02010803020104030203" pitchFamily="2" charset="-79"/>
                <a:cs typeface="Aharoni" panose="02010803020104030203" pitchFamily="2" charset="-79"/>
              </a:rPr>
              <a:t> Scrum </a:t>
            </a:r>
            <a:r>
              <a:rPr lang="en-US" sz="2400" b="1" dirty="0">
                <a:solidFill>
                  <a:srgbClr val="7030A0"/>
                </a:solidFill>
                <a:latin typeface="Aharoni" panose="02010803020104030203" pitchFamily="2" charset="-79"/>
                <a:cs typeface="Aharoni" panose="02010803020104030203" pitchFamily="2" charset="-79"/>
              </a:rPr>
              <a:t>is a framework within which people can address complex adaptive problems, while productively and creatively delivering products of the highest possible value</a:t>
            </a:r>
            <a:r>
              <a:rPr lang="en-US" sz="2400" b="1" dirty="0" smtClean="0">
                <a:solidFill>
                  <a:srgbClr val="7030A0"/>
                </a:solidFill>
                <a:latin typeface="Aharoni" panose="02010803020104030203" pitchFamily="2" charset="-79"/>
                <a:cs typeface="Aharoni" panose="02010803020104030203" pitchFamily="2" charset="-79"/>
              </a:rPr>
              <a:t>.</a:t>
            </a:r>
            <a:endParaRPr lang="en-US" sz="2400" b="1" dirty="0">
              <a:solidFill>
                <a:srgbClr val="7030A0"/>
              </a:solidFill>
              <a:latin typeface="Aharoni" panose="02010803020104030203" pitchFamily="2" charset="-79"/>
              <a:cs typeface="Aharoni" panose="02010803020104030203" pitchFamily="2" charset="-79"/>
            </a:endParaRPr>
          </a:p>
          <a:p>
            <a:endParaRPr lang="en-US" b="1" dirty="0" smtClean="0">
              <a:solidFill>
                <a:srgbClr val="7030A0"/>
              </a:solidFill>
              <a:latin typeface="Aharoni" panose="02010803020104030203" pitchFamily="2" charset="-79"/>
              <a:cs typeface="Aharoni" panose="02010803020104030203" pitchFamily="2" charset="-79"/>
            </a:endParaRPr>
          </a:p>
          <a:p>
            <a:r>
              <a:rPr lang="en-US" sz="2400" b="1" dirty="0" smtClean="0">
                <a:latin typeface="Aharoni" panose="02010803020104030203" pitchFamily="2" charset="-79"/>
                <a:cs typeface="Aharoni" panose="02010803020104030203" pitchFamily="2" charset="-79"/>
              </a:rPr>
              <a:t>  Scrum </a:t>
            </a:r>
            <a:r>
              <a:rPr lang="en-US" sz="2400" b="1" dirty="0">
                <a:latin typeface="Aharoni" panose="02010803020104030203" pitchFamily="2" charset="-79"/>
                <a:cs typeface="Aharoni" panose="02010803020104030203" pitchFamily="2" charset="-79"/>
              </a:rPr>
              <a:t>itself is a simple framework for effective team collaboration on complex products.</a:t>
            </a:r>
            <a:r>
              <a:rPr lang="en-US" sz="2000" b="1" dirty="0">
                <a:solidFill>
                  <a:srgbClr val="7030A0"/>
                </a:solidFill>
                <a:latin typeface="Aharoni" panose="02010803020104030203" pitchFamily="2" charset="-79"/>
                <a:cs typeface="Aharoni" panose="02010803020104030203" pitchFamily="2" charset="-79"/>
              </a:rPr>
              <a:t> </a:t>
            </a:r>
          </a:p>
        </p:txBody>
      </p:sp>
      <p:sp>
        <p:nvSpPr>
          <p:cNvPr id="6" name="TextBox 5"/>
          <p:cNvSpPr txBox="1"/>
          <p:nvPr/>
        </p:nvSpPr>
        <p:spPr>
          <a:xfrm>
            <a:off x="504201" y="3344681"/>
            <a:ext cx="9075634" cy="2862322"/>
          </a:xfrm>
          <a:prstGeom prst="rect">
            <a:avLst/>
          </a:prstGeom>
          <a:noFill/>
        </p:spPr>
        <p:txBody>
          <a:bodyPr wrap="square" rtlCol="0">
            <a:spAutoFit/>
          </a:bodyPr>
          <a:lstStyle/>
          <a:p>
            <a:pPr marL="342900" indent="-342900">
              <a:buFont typeface="Arial" panose="020B0604020202020204" pitchFamily="34" charset="0"/>
              <a:buChar char="•"/>
            </a:pPr>
            <a:r>
              <a:rPr lang="en-US" sz="2000" i="1" dirty="0" smtClean="0">
                <a:solidFill>
                  <a:schemeClr val="accent1">
                    <a:lumMod val="50000"/>
                  </a:schemeClr>
                </a:solidFill>
                <a:latin typeface="Calibri" panose="020F0502020204030204" pitchFamily="34" charset="0"/>
              </a:rPr>
              <a:t>Scrum </a:t>
            </a:r>
            <a:r>
              <a:rPr lang="en-US" sz="2000" i="1" dirty="0">
                <a:solidFill>
                  <a:schemeClr val="accent1">
                    <a:lumMod val="50000"/>
                  </a:schemeClr>
                </a:solidFill>
                <a:latin typeface="Calibri" panose="020F0502020204030204" pitchFamily="34" charset="0"/>
              </a:rPr>
              <a:t>is not a methodology. </a:t>
            </a:r>
            <a:endParaRPr lang="en-US" sz="2000" i="1" dirty="0" smtClean="0">
              <a:solidFill>
                <a:schemeClr val="accent1">
                  <a:lumMod val="50000"/>
                </a:schemeClr>
              </a:solidFill>
              <a:latin typeface="Calibri" panose="020F0502020204030204" pitchFamily="34" charset="0"/>
            </a:endParaRPr>
          </a:p>
          <a:p>
            <a:pPr marL="342900" indent="-342900">
              <a:buFont typeface="Arial" panose="020B0604020202020204" pitchFamily="34" charset="0"/>
              <a:buChar char="•"/>
            </a:pPr>
            <a:endParaRPr lang="en-US" sz="2000" i="1" dirty="0" smtClean="0">
              <a:solidFill>
                <a:schemeClr val="accent1">
                  <a:lumMod val="50000"/>
                </a:schemeClr>
              </a:solidFill>
              <a:latin typeface="Calibri" panose="020F0502020204030204" pitchFamily="34" charset="0"/>
            </a:endParaRPr>
          </a:p>
          <a:p>
            <a:pPr marL="342900" indent="-342900">
              <a:buFont typeface="Arial" panose="020B0604020202020204" pitchFamily="34" charset="0"/>
              <a:buChar char="•"/>
            </a:pPr>
            <a:r>
              <a:rPr lang="en-US" sz="2000" i="1" dirty="0" smtClean="0">
                <a:solidFill>
                  <a:schemeClr val="accent1">
                    <a:lumMod val="50000"/>
                  </a:schemeClr>
                </a:solidFill>
                <a:latin typeface="Calibri" panose="020F0502020204030204" pitchFamily="34" charset="0"/>
              </a:rPr>
              <a:t>Scrum </a:t>
            </a:r>
            <a:r>
              <a:rPr lang="en-US" sz="2000" i="1" dirty="0">
                <a:solidFill>
                  <a:schemeClr val="accent1">
                    <a:lumMod val="50000"/>
                  </a:schemeClr>
                </a:solidFill>
                <a:latin typeface="Calibri" panose="020F0502020204030204" pitchFamily="34" charset="0"/>
              </a:rPr>
              <a:t>implements the scientific method of empiricism. </a:t>
            </a:r>
            <a:endParaRPr lang="en-US" sz="2000" i="1" dirty="0" smtClean="0">
              <a:solidFill>
                <a:schemeClr val="accent1">
                  <a:lumMod val="50000"/>
                </a:schemeClr>
              </a:solidFill>
              <a:latin typeface="Calibri" panose="020F0502020204030204" pitchFamily="34" charset="0"/>
            </a:endParaRPr>
          </a:p>
          <a:p>
            <a:pPr marL="342900" indent="-342900">
              <a:buFont typeface="Arial" panose="020B0604020202020204" pitchFamily="34" charset="0"/>
              <a:buChar char="•"/>
            </a:pPr>
            <a:endParaRPr lang="en-US" sz="2000" i="1" dirty="0" smtClean="0">
              <a:solidFill>
                <a:schemeClr val="accent1">
                  <a:lumMod val="50000"/>
                </a:schemeClr>
              </a:solidFill>
              <a:latin typeface="Calibri" panose="020F0502020204030204" pitchFamily="34" charset="0"/>
            </a:endParaRPr>
          </a:p>
          <a:p>
            <a:pPr marL="342900" indent="-342900">
              <a:buFont typeface="Arial" panose="020B0604020202020204" pitchFamily="34" charset="0"/>
              <a:buChar char="•"/>
            </a:pPr>
            <a:r>
              <a:rPr lang="en-US" sz="2000" i="1" dirty="0" smtClean="0">
                <a:solidFill>
                  <a:schemeClr val="accent1">
                    <a:lumMod val="50000"/>
                  </a:schemeClr>
                </a:solidFill>
                <a:latin typeface="Calibri" panose="020F0502020204030204" pitchFamily="34" charset="0"/>
              </a:rPr>
              <a:t>Scrum </a:t>
            </a:r>
            <a:r>
              <a:rPr lang="en-US" sz="2000" i="1" dirty="0">
                <a:solidFill>
                  <a:schemeClr val="accent1">
                    <a:lumMod val="50000"/>
                  </a:schemeClr>
                </a:solidFill>
                <a:latin typeface="Calibri" panose="020F0502020204030204" pitchFamily="34" charset="0"/>
              </a:rPr>
              <a:t>replaces a programmed algorithmic approach with a heuristic one, with respect for people and self-organization to deal with unpredictability and solving complex problems.  </a:t>
            </a:r>
            <a:endParaRPr lang="en-US" sz="2000" i="1" dirty="0" smtClean="0">
              <a:solidFill>
                <a:schemeClr val="accent1">
                  <a:lumMod val="50000"/>
                </a:schemeClr>
              </a:solidFill>
              <a:latin typeface="Calibri" panose="020F0502020204030204" pitchFamily="34" charset="0"/>
            </a:endParaRPr>
          </a:p>
          <a:p>
            <a:pPr marL="342900" indent="-342900">
              <a:buFont typeface="Arial" panose="020B0604020202020204" pitchFamily="34" charset="0"/>
              <a:buChar char="•"/>
            </a:pPr>
            <a:r>
              <a:rPr lang="en-US" sz="2000" i="1" dirty="0" smtClean="0">
                <a:solidFill>
                  <a:schemeClr val="accent1">
                    <a:lumMod val="50000"/>
                  </a:schemeClr>
                </a:solidFill>
                <a:latin typeface="Calibri" panose="020F0502020204030204" pitchFamily="34" charset="0"/>
              </a:rPr>
              <a:t>Scrum employs an iterative and incremental approach to optimize predictability and control risk.</a:t>
            </a:r>
            <a:endParaRPr lang="en-US" sz="2000" i="1" dirty="0">
              <a:solidFill>
                <a:schemeClr val="accent1">
                  <a:lumMod val="50000"/>
                </a:schemeClr>
              </a:solidFill>
              <a:latin typeface="Calibri" panose="020F0502020204030204" pitchFamily="34" charset="0"/>
            </a:endParaRPr>
          </a:p>
        </p:txBody>
      </p:sp>
    </p:spTree>
    <p:extLst>
      <p:ext uri="{BB962C8B-B14F-4D97-AF65-F5344CB8AC3E}">
        <p14:creationId xmlns:p14="http://schemas.microsoft.com/office/powerpoint/2010/main" val="40264511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247460" y="1386842"/>
            <a:ext cx="1733792" cy="990738"/>
          </a:xfrm>
          <a:prstGeom prst="rect">
            <a:avLst/>
          </a:prstGeom>
        </p:spPr>
      </p:pic>
      <p:pic>
        <p:nvPicPr>
          <p:cNvPr id="6" name="Picture 5"/>
          <p:cNvPicPr>
            <a:picLocks noChangeAspect="1"/>
          </p:cNvPicPr>
          <p:nvPr/>
        </p:nvPicPr>
        <p:blipFill>
          <a:blip r:embed="rId3"/>
          <a:stretch>
            <a:fillRect/>
          </a:stretch>
        </p:blipFill>
        <p:spPr>
          <a:xfrm>
            <a:off x="6163397" y="1386842"/>
            <a:ext cx="1762371" cy="1971655"/>
          </a:xfrm>
          <a:prstGeom prst="rect">
            <a:avLst/>
          </a:prstGeom>
        </p:spPr>
      </p:pic>
      <p:pic>
        <p:nvPicPr>
          <p:cNvPr id="7" name="Picture 6"/>
          <p:cNvPicPr>
            <a:picLocks noChangeAspect="1"/>
          </p:cNvPicPr>
          <p:nvPr/>
        </p:nvPicPr>
        <p:blipFill>
          <a:blip r:embed="rId4"/>
          <a:stretch>
            <a:fillRect/>
          </a:stretch>
        </p:blipFill>
        <p:spPr>
          <a:xfrm>
            <a:off x="9107913" y="1386842"/>
            <a:ext cx="1752845" cy="197165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4258" y="4567727"/>
            <a:ext cx="1820196" cy="1871529"/>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63397" y="4567727"/>
            <a:ext cx="1762372" cy="1871530"/>
          </a:xfrm>
          <a:prstGeom prst="rect">
            <a:avLst/>
          </a:prstGeom>
        </p:spPr>
      </p:pic>
      <p:pic>
        <p:nvPicPr>
          <p:cNvPr id="10" name="Picture 9"/>
          <p:cNvPicPr>
            <a:picLocks noChangeAspect="1"/>
          </p:cNvPicPr>
          <p:nvPr/>
        </p:nvPicPr>
        <p:blipFill>
          <a:blip r:embed="rId7"/>
          <a:stretch>
            <a:fillRect/>
          </a:stretch>
        </p:blipFill>
        <p:spPr>
          <a:xfrm>
            <a:off x="9088861" y="4567727"/>
            <a:ext cx="1771897" cy="1871529"/>
          </a:xfrm>
          <a:prstGeom prst="rect">
            <a:avLst/>
          </a:prstGeom>
        </p:spPr>
      </p:pic>
      <p:sp>
        <p:nvSpPr>
          <p:cNvPr id="11" name="TextBox 10"/>
          <p:cNvSpPr txBox="1"/>
          <p:nvPr/>
        </p:nvSpPr>
        <p:spPr>
          <a:xfrm>
            <a:off x="2358639" y="177612"/>
            <a:ext cx="9349100" cy="923330"/>
          </a:xfrm>
          <a:prstGeom prst="rect">
            <a:avLst/>
          </a:prstGeom>
          <a:noFill/>
        </p:spPr>
        <p:txBody>
          <a:bodyPr wrap="square" rtlCol="0">
            <a:spAutoFit/>
          </a:bodyPr>
          <a:lstStyle/>
          <a:p>
            <a:r>
              <a:rPr lang="en-US" sz="5400" i="1" dirty="0" smtClean="0">
                <a:solidFill>
                  <a:schemeClr val="accent1"/>
                </a:solidFill>
              </a:rPr>
              <a:t>Incremental</a:t>
            </a:r>
            <a:r>
              <a:rPr lang="en-US" sz="5400" dirty="0" smtClean="0">
                <a:solidFill>
                  <a:schemeClr val="accent1"/>
                </a:solidFill>
              </a:rPr>
              <a:t> </a:t>
            </a:r>
            <a:r>
              <a:rPr lang="en-US" sz="5400" i="1" dirty="0" smtClean="0">
                <a:solidFill>
                  <a:schemeClr val="accent1"/>
                </a:solidFill>
              </a:rPr>
              <a:t>And</a:t>
            </a:r>
            <a:r>
              <a:rPr lang="en-US" sz="5400" dirty="0" smtClean="0">
                <a:solidFill>
                  <a:schemeClr val="accent1"/>
                </a:solidFill>
              </a:rPr>
              <a:t> </a:t>
            </a:r>
            <a:r>
              <a:rPr lang="en-US" sz="5400" i="1" dirty="0" smtClean="0">
                <a:solidFill>
                  <a:schemeClr val="accent1"/>
                </a:solidFill>
              </a:rPr>
              <a:t>Iterative</a:t>
            </a:r>
            <a:endParaRPr lang="en-US" sz="5400" i="1" dirty="0">
              <a:solidFill>
                <a:schemeClr val="accent1"/>
              </a:solidFill>
            </a:endParaRPr>
          </a:p>
        </p:txBody>
      </p:sp>
      <p:sp>
        <p:nvSpPr>
          <p:cNvPr id="12" name="TextBox 11"/>
          <p:cNvSpPr txBox="1"/>
          <p:nvPr/>
        </p:nvSpPr>
        <p:spPr>
          <a:xfrm>
            <a:off x="794758" y="1620601"/>
            <a:ext cx="2162086" cy="523220"/>
          </a:xfrm>
          <a:prstGeom prst="rect">
            <a:avLst/>
          </a:prstGeom>
          <a:noFill/>
        </p:spPr>
        <p:txBody>
          <a:bodyPr wrap="square" rtlCol="0">
            <a:spAutoFit/>
          </a:bodyPr>
          <a:lstStyle/>
          <a:p>
            <a:r>
              <a:rPr lang="en-US" sz="2800" dirty="0" smtClean="0">
                <a:solidFill>
                  <a:schemeClr val="accent5">
                    <a:lumMod val="50000"/>
                  </a:schemeClr>
                </a:solidFill>
              </a:rPr>
              <a:t>Incremental</a:t>
            </a:r>
            <a:endParaRPr lang="en-US" sz="2800" dirty="0">
              <a:solidFill>
                <a:schemeClr val="accent5">
                  <a:lumMod val="50000"/>
                </a:schemeClr>
              </a:solidFill>
            </a:endParaRPr>
          </a:p>
        </p:txBody>
      </p:sp>
      <p:sp>
        <p:nvSpPr>
          <p:cNvPr id="13" name="TextBox 12"/>
          <p:cNvSpPr txBox="1"/>
          <p:nvPr/>
        </p:nvSpPr>
        <p:spPr>
          <a:xfrm>
            <a:off x="794758" y="5033472"/>
            <a:ext cx="2196269" cy="584775"/>
          </a:xfrm>
          <a:prstGeom prst="rect">
            <a:avLst/>
          </a:prstGeom>
          <a:noFill/>
        </p:spPr>
        <p:txBody>
          <a:bodyPr wrap="square" rtlCol="0">
            <a:spAutoFit/>
          </a:bodyPr>
          <a:lstStyle/>
          <a:p>
            <a:r>
              <a:rPr lang="en-US" sz="3200" dirty="0" smtClean="0"/>
              <a:t>Iterative</a:t>
            </a:r>
            <a:endParaRPr lang="en-US" sz="3200" dirty="0"/>
          </a:p>
        </p:txBody>
      </p:sp>
    </p:spTree>
    <p:extLst>
      <p:ext uri="{BB962C8B-B14F-4D97-AF65-F5344CB8AC3E}">
        <p14:creationId xmlns:p14="http://schemas.microsoft.com/office/powerpoint/2010/main" val="35622658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641" y="0"/>
            <a:ext cx="11908525" cy="1692067"/>
          </a:xfrm>
        </p:spPr>
        <p:txBody>
          <a:bodyPr/>
          <a:lstStyle/>
          <a:p>
            <a:r>
              <a:rPr lang="en-US" b="1" i="1" dirty="0">
                <a:solidFill>
                  <a:schemeClr val="accent1">
                    <a:lumMod val="50000"/>
                  </a:schemeClr>
                </a:solidFill>
              </a:rPr>
              <a:t>T</a:t>
            </a:r>
            <a:r>
              <a:rPr lang="en-US" b="1" i="1" dirty="0" smtClean="0">
                <a:solidFill>
                  <a:schemeClr val="accent1">
                    <a:lumMod val="50000"/>
                  </a:schemeClr>
                </a:solidFill>
              </a:rPr>
              <a:t>he </a:t>
            </a:r>
            <a:r>
              <a:rPr lang="en-US" b="1" i="1" dirty="0">
                <a:solidFill>
                  <a:schemeClr val="accent1">
                    <a:lumMod val="50000"/>
                  </a:schemeClr>
                </a:solidFill>
              </a:rPr>
              <a:t>scrum master is not the project leader and is not held accountable for outcomes.</a:t>
            </a:r>
          </a:p>
        </p:txBody>
      </p:sp>
      <p:sp>
        <p:nvSpPr>
          <p:cNvPr id="5" name="TextBox 4"/>
          <p:cNvSpPr txBox="1"/>
          <p:nvPr/>
        </p:nvSpPr>
        <p:spPr>
          <a:xfrm>
            <a:off x="258491" y="1628558"/>
            <a:ext cx="11630824" cy="4893647"/>
          </a:xfrm>
          <a:prstGeom prst="rect">
            <a:avLst/>
          </a:prstGeom>
          <a:noFill/>
        </p:spPr>
        <p:txBody>
          <a:bodyPr wrap="square" rtlCol="0">
            <a:spAutoFit/>
          </a:bodyPr>
          <a:lstStyle/>
          <a:p>
            <a:endParaRPr lang="en-US" sz="2400" dirty="0" smtClean="0">
              <a:solidFill>
                <a:schemeClr val="accent3">
                  <a:lumMod val="50000"/>
                </a:schemeClr>
              </a:solidFill>
              <a:latin typeface="Copperplate Gothic Bold" panose="020E0705020206020404" pitchFamily="34" charset="0"/>
            </a:endParaRPr>
          </a:p>
          <a:p>
            <a:pPr marL="514350" indent="-514350">
              <a:buAutoNum type="arabicPeriod"/>
            </a:pPr>
            <a:r>
              <a:rPr lang="en-US" sz="2400" dirty="0" smtClean="0">
                <a:solidFill>
                  <a:schemeClr val="accent3">
                    <a:lumMod val="50000"/>
                  </a:schemeClr>
                </a:solidFill>
                <a:latin typeface="Copperplate Gothic Bold" panose="020E0705020206020404" pitchFamily="34" charset="0"/>
              </a:rPr>
              <a:t>Helping </a:t>
            </a:r>
            <a:r>
              <a:rPr lang="en-US" sz="2400" dirty="0">
                <a:solidFill>
                  <a:schemeClr val="accent3">
                    <a:lumMod val="50000"/>
                  </a:schemeClr>
                </a:solidFill>
                <a:latin typeface="Copperplate Gothic Bold" panose="020E0705020206020404" pitchFamily="34" charset="0"/>
              </a:rPr>
              <a:t>the team to reach consensus for what can be achieved during a specific period of time</a:t>
            </a:r>
            <a:r>
              <a:rPr lang="en-US" sz="2400" dirty="0" smtClean="0">
                <a:solidFill>
                  <a:schemeClr val="accent3">
                    <a:lumMod val="50000"/>
                  </a:schemeClr>
                </a:solidFill>
                <a:latin typeface="Copperplate Gothic Bold" panose="020E0705020206020404" pitchFamily="34" charset="0"/>
              </a:rPr>
              <a:t>.</a:t>
            </a:r>
            <a:endParaRPr lang="en-US" sz="2400" dirty="0" smtClean="0">
              <a:solidFill>
                <a:srgbClr val="FFFF00"/>
              </a:solidFill>
              <a:latin typeface="Copperplate Gothic Bold" panose="020E0705020206020404" pitchFamily="34" charset="0"/>
            </a:endParaRPr>
          </a:p>
          <a:p>
            <a:r>
              <a:rPr lang="en-US" sz="2400" dirty="0">
                <a:solidFill>
                  <a:schemeClr val="accent3">
                    <a:lumMod val="50000"/>
                  </a:schemeClr>
                </a:solidFill>
                <a:latin typeface="Copperplate Gothic Bold" panose="020E0705020206020404" pitchFamily="34" charset="0"/>
              </a:rPr>
              <a:t/>
            </a:r>
            <a:br>
              <a:rPr lang="en-US" sz="2400" dirty="0">
                <a:solidFill>
                  <a:schemeClr val="accent3">
                    <a:lumMod val="50000"/>
                  </a:schemeClr>
                </a:solidFill>
                <a:latin typeface="Copperplate Gothic Bold" panose="020E0705020206020404" pitchFamily="34" charset="0"/>
              </a:rPr>
            </a:br>
            <a:r>
              <a:rPr lang="en-US" sz="2400" dirty="0">
                <a:solidFill>
                  <a:schemeClr val="accent3">
                    <a:lumMod val="50000"/>
                  </a:schemeClr>
                </a:solidFill>
                <a:latin typeface="Copperplate Gothic Bold" panose="020E0705020206020404" pitchFamily="34" charset="0"/>
              </a:rPr>
              <a:t>2. Helping the team to reach consensus during the daily scrum</a:t>
            </a:r>
            <a:r>
              <a:rPr lang="en-US" sz="2400" dirty="0" smtClean="0">
                <a:solidFill>
                  <a:schemeClr val="accent3">
                    <a:lumMod val="50000"/>
                  </a:schemeClr>
                </a:solidFill>
                <a:latin typeface="Copperplate Gothic Bold" panose="020E0705020206020404" pitchFamily="34" charset="0"/>
              </a:rPr>
              <a:t>.</a:t>
            </a:r>
          </a:p>
          <a:p>
            <a:endParaRPr lang="en-US" sz="2400" dirty="0" smtClean="0">
              <a:solidFill>
                <a:schemeClr val="accent3">
                  <a:lumMod val="50000"/>
                </a:schemeClr>
              </a:solidFill>
              <a:latin typeface="Copperplate Gothic Bold" panose="020E0705020206020404" pitchFamily="34" charset="0"/>
            </a:endParaRPr>
          </a:p>
          <a:p>
            <a:r>
              <a:rPr lang="en-US" sz="2400" dirty="0">
                <a:solidFill>
                  <a:schemeClr val="accent3">
                    <a:lumMod val="50000"/>
                  </a:schemeClr>
                </a:solidFill>
                <a:latin typeface="Copperplate Gothic Bold" panose="020E0705020206020404" pitchFamily="34" charset="0"/>
              </a:rPr>
              <a:t>3. Helping the team to stay focused and follow the agreed-upon rules for daily scrums</a:t>
            </a:r>
            <a:r>
              <a:rPr lang="en-US" sz="2400" dirty="0" smtClean="0">
                <a:solidFill>
                  <a:schemeClr val="accent3">
                    <a:lumMod val="50000"/>
                  </a:schemeClr>
                </a:solidFill>
                <a:latin typeface="Copperplate Gothic Bold" panose="020E0705020206020404" pitchFamily="34" charset="0"/>
              </a:rPr>
              <a:t>.</a:t>
            </a:r>
          </a:p>
          <a:p>
            <a:endParaRPr lang="en-US" sz="2400" dirty="0" smtClean="0">
              <a:solidFill>
                <a:schemeClr val="accent3">
                  <a:lumMod val="50000"/>
                </a:schemeClr>
              </a:solidFill>
              <a:latin typeface="Copperplate Gothic Bold" panose="020E0705020206020404" pitchFamily="34" charset="0"/>
            </a:endParaRPr>
          </a:p>
          <a:p>
            <a:r>
              <a:rPr lang="en-US" sz="2400" dirty="0" smtClean="0">
                <a:solidFill>
                  <a:schemeClr val="accent3">
                    <a:lumMod val="50000"/>
                  </a:schemeClr>
                </a:solidFill>
                <a:latin typeface="Copperplate Gothic Bold" panose="020E0705020206020404" pitchFamily="34" charset="0"/>
              </a:rPr>
              <a:t>4</a:t>
            </a:r>
            <a:r>
              <a:rPr lang="en-US" sz="2400" dirty="0">
                <a:solidFill>
                  <a:schemeClr val="accent3">
                    <a:lumMod val="50000"/>
                  </a:schemeClr>
                </a:solidFill>
                <a:latin typeface="Copperplate Gothic Bold" panose="020E0705020206020404" pitchFamily="34" charset="0"/>
              </a:rPr>
              <a:t>. Removing obstacles that are impeding the team's progress.</a:t>
            </a:r>
            <a:r>
              <a:rPr lang="en-US" sz="2400" dirty="0">
                <a:solidFill>
                  <a:schemeClr val="accent6">
                    <a:lumMod val="20000"/>
                    <a:lumOff val="80000"/>
                  </a:schemeClr>
                </a:solidFill>
                <a:latin typeface="Copperplate Gothic Bold" panose="020E0705020206020404" pitchFamily="34" charset="0"/>
              </a:rPr>
              <a:t/>
            </a:r>
            <a:br>
              <a:rPr lang="en-US" sz="2400" dirty="0">
                <a:solidFill>
                  <a:schemeClr val="accent6">
                    <a:lumMod val="20000"/>
                    <a:lumOff val="80000"/>
                  </a:schemeClr>
                </a:solidFill>
                <a:latin typeface="Copperplate Gothic Bold" panose="020E0705020206020404" pitchFamily="34" charset="0"/>
              </a:rPr>
            </a:br>
            <a:r>
              <a:rPr lang="en-US" sz="2400" dirty="0">
                <a:solidFill>
                  <a:schemeClr val="accent3">
                    <a:lumMod val="50000"/>
                  </a:schemeClr>
                </a:solidFill>
                <a:latin typeface="Copperplate Gothic Bold" panose="020E0705020206020404" pitchFamily="34" charset="0"/>
              </a:rPr>
              <a:t/>
            </a:r>
            <a:br>
              <a:rPr lang="en-US" sz="2400" dirty="0">
                <a:solidFill>
                  <a:schemeClr val="accent3">
                    <a:lumMod val="50000"/>
                  </a:schemeClr>
                </a:solidFill>
                <a:latin typeface="Copperplate Gothic Bold" panose="020E0705020206020404" pitchFamily="34" charset="0"/>
              </a:rPr>
            </a:br>
            <a:r>
              <a:rPr lang="en-US" sz="2400" dirty="0" smtClean="0">
                <a:solidFill>
                  <a:schemeClr val="accent3">
                    <a:lumMod val="50000"/>
                  </a:schemeClr>
                </a:solidFill>
                <a:latin typeface="Copperplate Gothic Bold" panose="020E0705020206020404" pitchFamily="34" charset="0"/>
              </a:rPr>
              <a:t>5</a:t>
            </a:r>
            <a:r>
              <a:rPr lang="en-US" sz="2400" dirty="0">
                <a:solidFill>
                  <a:schemeClr val="accent3">
                    <a:lumMod val="50000"/>
                  </a:schemeClr>
                </a:solidFill>
                <a:latin typeface="Copperplate Gothic Bold" panose="020E0705020206020404" pitchFamily="34" charset="0"/>
              </a:rPr>
              <a:t>. Protecting the team from outside distractions</a:t>
            </a:r>
            <a:r>
              <a:rPr lang="en-US" sz="2400" dirty="0">
                <a:solidFill>
                  <a:schemeClr val="accent3">
                    <a:lumMod val="50000"/>
                  </a:schemeClr>
                </a:solidFill>
              </a:rPr>
              <a:t>.</a:t>
            </a:r>
          </a:p>
          <a:p>
            <a:endParaRPr lang="en-US" sz="2400" dirty="0">
              <a:solidFill>
                <a:schemeClr val="accent3">
                  <a:lumMod val="50000"/>
                </a:schemeClr>
              </a:solidFill>
            </a:endParaRPr>
          </a:p>
        </p:txBody>
      </p:sp>
    </p:spTree>
    <p:extLst>
      <p:ext uri="{BB962C8B-B14F-4D97-AF65-F5344CB8AC3E}">
        <p14:creationId xmlns:p14="http://schemas.microsoft.com/office/powerpoint/2010/main" val="27025490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651</TotalTime>
  <Words>327</Words>
  <Application>Microsoft Office PowerPoint</Application>
  <PresentationFormat>Widescreen</PresentationFormat>
  <Paragraphs>113</Paragraphs>
  <Slides>27</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27</vt:i4>
      </vt:variant>
    </vt:vector>
  </HeadingPairs>
  <TitlesOfParts>
    <vt:vector size="44" baseType="lpstr">
      <vt:lpstr>Aharoni</vt:lpstr>
      <vt:lpstr>Algerian</vt:lpstr>
      <vt:lpstr>Arial</vt:lpstr>
      <vt:lpstr>Arial Black</vt:lpstr>
      <vt:lpstr>Arial Rounded MT Bold</vt:lpstr>
      <vt:lpstr>Britannic Bold</vt:lpstr>
      <vt:lpstr>Broadway</vt:lpstr>
      <vt:lpstr>Calibri</vt:lpstr>
      <vt:lpstr>Calibri Light</vt:lpstr>
      <vt:lpstr>Copperplate Gothic Bold</vt:lpstr>
      <vt:lpstr>Engravers MT</vt:lpstr>
      <vt:lpstr>Jokerman</vt:lpstr>
      <vt:lpstr>Monotype Corsiva</vt:lpstr>
      <vt:lpstr>Narkisim</vt:lpstr>
      <vt:lpstr>Verdana</vt:lpstr>
      <vt:lpstr>Wingdings</vt:lpstr>
      <vt:lpstr>Office Theme</vt:lpstr>
      <vt:lpstr>AGILE METHODOLOGY</vt:lpstr>
      <vt:lpstr>PowerPoint Presentation</vt:lpstr>
      <vt:lpstr>PowerPoint Presentation</vt:lpstr>
      <vt:lpstr>PowerPoint Presentation</vt:lpstr>
      <vt:lpstr>PowerPoint Presentation</vt:lpstr>
      <vt:lpstr>User Story</vt:lpstr>
      <vt:lpstr>     SCRUM</vt:lpstr>
      <vt:lpstr>PowerPoint Presentation</vt:lpstr>
      <vt:lpstr>The scrum master is not the project leader and is not held accountable for outcomes.</vt:lpstr>
      <vt:lpstr>PowerPoint Presentation</vt:lpstr>
      <vt:lpstr>PowerPoint Presentation</vt:lpstr>
      <vt:lpstr>SCRUM BOARD</vt:lpstr>
      <vt:lpstr>PowerPoint Presentation</vt:lpstr>
      <vt:lpstr>RETROSPECTION</vt:lpstr>
      <vt:lpstr>KANBAN OR JEERA TOOLS</vt:lpstr>
      <vt:lpstr>Scrum VS Kanban</vt:lpstr>
      <vt:lpstr>  WHAT IS SPRINT PLANNING? </vt:lpstr>
      <vt:lpstr>WHO DOES SPRING PLANNING? </vt:lpstr>
      <vt:lpstr>   HOW DO WE PREPARE?  </vt:lpstr>
      <vt:lpstr>WHAT IS THE BACKLOG? </vt:lpstr>
      <vt:lpstr>DAILY  STANDUP</vt:lpstr>
      <vt:lpstr>POKER PLANNING</vt:lpstr>
      <vt:lpstr>BURN DOWN CHART</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METHODOLOGY</dc:title>
  <dc:creator>IG, hwdlab1D</dc:creator>
  <cp:lastModifiedBy>IG, hwdlab1D</cp:lastModifiedBy>
  <cp:revision>56</cp:revision>
  <dcterms:created xsi:type="dcterms:W3CDTF">2019-03-14T07:19:15Z</dcterms:created>
  <dcterms:modified xsi:type="dcterms:W3CDTF">2019-03-18T06:31:21Z</dcterms:modified>
</cp:coreProperties>
</file>