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65" r:id="rId2"/>
    <p:sldId id="256" r:id="rId3"/>
    <p:sldId id="266" r:id="rId4"/>
    <p:sldId id="267" r:id="rId5"/>
    <p:sldId id="257" r:id="rId6"/>
    <p:sldId id="268" r:id="rId7"/>
    <p:sldId id="258" r:id="rId8"/>
    <p:sldId id="269" r:id="rId9"/>
    <p:sldId id="259" r:id="rId10"/>
    <p:sldId id="270" r:id="rId11"/>
    <p:sldId id="260" r:id="rId12"/>
    <p:sldId id="264" r:id="rId13"/>
    <p:sldId id="271" r:id="rId14"/>
    <p:sldId id="261" r:id="rId15"/>
    <p:sldId id="272" r:id="rId16"/>
    <p:sldId id="26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8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6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6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88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7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72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8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3445AA-DB3A-4121-B6DC-8307A8E22E66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45E570-6791-4907-B276-4FE1BD55E4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4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4300" y="3327400"/>
            <a:ext cx="6248400" cy="13843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Capítulo 6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84300" y="4711700"/>
            <a:ext cx="897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cap="all" dirty="0" err="1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Using</a:t>
            </a:r>
            <a:r>
              <a:rPr lang="es-ES" sz="60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s-ES" sz="6000" cap="all" dirty="0" err="1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</a:t>
            </a:r>
            <a:r>
              <a:rPr lang="es-ES" sz="60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Java Library</a:t>
            </a:r>
          </a:p>
        </p:txBody>
      </p:sp>
    </p:spTree>
    <p:extLst>
      <p:ext uri="{BB962C8B-B14F-4D97-AF65-F5344CB8AC3E}">
        <p14:creationId xmlns:p14="http://schemas.microsoft.com/office/powerpoint/2010/main" val="3330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Qué </a:t>
            </a: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Diferencia entre lista y </a:t>
            </a: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Cómo recorrer una lista?</a:t>
            </a:r>
          </a:p>
          <a:p>
            <a:pPr marL="891540" lvl="3" indent="-342900">
              <a:spcBef>
                <a:spcPts val="1200"/>
              </a:spcBef>
              <a:buFontTx/>
              <a:buChar char="-"/>
            </a:pPr>
            <a:r>
              <a:rPr lang="es-ES" sz="3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</a:t>
            </a:r>
            <a:endParaRPr lang="es-ES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91540" lvl="3" indent="-342900">
              <a:spcBef>
                <a:spcPts val="1200"/>
              </a:spcBef>
              <a:buFontTx/>
              <a:buChar char="-"/>
            </a:pPr>
            <a:r>
              <a:rPr lang="es-ES" sz="3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endParaRPr lang="es-ES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Java API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3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37" y="1494418"/>
            <a:ext cx="5238750" cy="278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E603F6-AD27-4A4B-AB4A-60FD99ED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recorrer una lista?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EC2C26-812F-4A8B-8E12-69E3F917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96" y="1910392"/>
            <a:ext cx="10058400" cy="4050792"/>
          </a:xfrm>
        </p:spPr>
        <p:txBody>
          <a:bodyPr>
            <a:normAutofit/>
          </a:bodyPr>
          <a:lstStyle/>
          <a:p>
            <a:r>
              <a:rPr lang="es-ES" dirty="0" err="1" smtClean="0"/>
              <a:t>Iterator</a:t>
            </a:r>
            <a:endParaRPr lang="es-ES" dirty="0" smtClean="0"/>
          </a:p>
          <a:p>
            <a:pPr marL="0" indent="0">
              <a:buNone/>
            </a:pPr>
            <a:r>
              <a:rPr lang="es-ES" sz="1800" dirty="0" err="1"/>
              <a:t>Iterator</a:t>
            </a:r>
            <a:r>
              <a:rPr lang="es-ES" sz="1800" dirty="0"/>
              <a:t>&lt;</a:t>
            </a:r>
            <a:r>
              <a:rPr lang="es-ES" sz="1800" dirty="0" err="1"/>
              <a:t>String</a:t>
            </a:r>
            <a:r>
              <a:rPr lang="es-ES" sz="1800" dirty="0"/>
              <a:t>&gt; </a:t>
            </a:r>
            <a:r>
              <a:rPr lang="es-ES" sz="1800" dirty="0" err="1"/>
              <a:t>it</a:t>
            </a:r>
            <a:r>
              <a:rPr lang="es-ES" sz="1800" dirty="0"/>
              <a:t> = </a:t>
            </a:r>
            <a:r>
              <a:rPr lang="es-ES" sz="1800" dirty="0" err="1"/>
              <a:t>lista.iterator</a:t>
            </a:r>
            <a:r>
              <a:rPr lang="es-ES" sz="1800" dirty="0"/>
              <a:t>();</a:t>
            </a:r>
          </a:p>
          <a:p>
            <a:pPr marL="0" indent="0">
              <a:buNone/>
            </a:pPr>
            <a:r>
              <a:rPr lang="es-ES" sz="1800" dirty="0" err="1"/>
              <a:t>while</a:t>
            </a:r>
            <a:r>
              <a:rPr lang="es-ES" sz="1800" dirty="0"/>
              <a:t> (</a:t>
            </a:r>
            <a:r>
              <a:rPr lang="es-ES" sz="1800" dirty="0" err="1"/>
              <a:t>it.hasNext</a:t>
            </a:r>
            <a:r>
              <a:rPr lang="es-ES" sz="1800" dirty="0"/>
              <a:t>()) {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err="1"/>
              <a:t>System.out.println</a:t>
            </a:r>
            <a:r>
              <a:rPr lang="es-ES" sz="1800" dirty="0"/>
              <a:t>(</a:t>
            </a:r>
            <a:r>
              <a:rPr lang="es-ES" sz="1800" dirty="0" err="1"/>
              <a:t>it.next</a:t>
            </a:r>
            <a:r>
              <a:rPr lang="es-ES" sz="1800" dirty="0"/>
              <a:t>());</a:t>
            </a:r>
          </a:p>
          <a:p>
            <a:pPr marL="0" indent="0">
              <a:buNone/>
            </a:pPr>
            <a:r>
              <a:rPr lang="es-ES" sz="1800" dirty="0"/>
              <a:t>}</a:t>
            </a:r>
            <a:endParaRPr lang="es-ES" sz="1800" dirty="0" smtClean="0"/>
          </a:p>
          <a:p>
            <a:endParaRPr lang="es-ES" dirty="0"/>
          </a:p>
          <a:p>
            <a:r>
              <a:rPr lang="es-ES" dirty="0" smtClean="0"/>
              <a:t>Bucle </a:t>
            </a:r>
            <a:r>
              <a:rPr lang="es-ES" dirty="0" err="1" smtClean="0"/>
              <a:t>for</a:t>
            </a:r>
            <a:endParaRPr lang="es-ES" dirty="0" smtClean="0"/>
          </a:p>
          <a:p>
            <a:pPr marL="0" indent="0">
              <a:buNone/>
            </a:pPr>
            <a:r>
              <a:rPr lang="es-ES" sz="1800" dirty="0" err="1"/>
              <a:t>for</a:t>
            </a:r>
            <a:r>
              <a:rPr lang="es-ES" sz="1800" dirty="0"/>
              <a:t> (</a:t>
            </a:r>
            <a:r>
              <a:rPr lang="es-ES" sz="1800" dirty="0" err="1"/>
              <a:t>String</a:t>
            </a:r>
            <a:r>
              <a:rPr lang="es-ES" sz="1800" dirty="0"/>
              <a:t> nombre : lista) {</a:t>
            </a:r>
          </a:p>
          <a:p>
            <a:pPr marL="0" indent="0">
              <a:buNone/>
            </a:pPr>
            <a:r>
              <a:rPr lang="es-ES" sz="1800" dirty="0"/>
              <a:t>	</a:t>
            </a:r>
            <a:r>
              <a:rPr lang="es-ES" sz="1800" dirty="0" err="1"/>
              <a:t>System.out.println</a:t>
            </a:r>
            <a:r>
              <a:rPr lang="es-ES" sz="1800" dirty="0"/>
              <a:t>(nombre);</a:t>
            </a:r>
          </a:p>
          <a:p>
            <a:pPr marL="0" indent="0">
              <a:buNone/>
            </a:pPr>
            <a:r>
              <a:rPr lang="es-ES" sz="1800" dirty="0"/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94854" y="2525574"/>
            <a:ext cx="4848665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nn-NO" dirty="0" smtClean="0"/>
              <a:t>List&lt;String</a:t>
            </a:r>
            <a:r>
              <a:rPr lang="nn-NO" dirty="0"/>
              <a:t>&gt; lista = </a:t>
            </a:r>
            <a:r>
              <a:rPr lang="nn-NO" dirty="0" smtClean="0"/>
              <a:t>new ArrayList&lt;String</a:t>
            </a:r>
            <a:r>
              <a:rPr lang="nn-NO" dirty="0"/>
              <a:t>&gt;();</a:t>
            </a:r>
          </a:p>
          <a:p>
            <a:r>
              <a:rPr lang="nn-NO" dirty="0"/>
              <a:t>lista.add("Pedro");</a:t>
            </a:r>
          </a:p>
          <a:p>
            <a:r>
              <a:rPr lang="nn-NO" dirty="0"/>
              <a:t>lista.add("Olga");</a:t>
            </a:r>
          </a:p>
          <a:p>
            <a:r>
              <a:rPr lang="nn-NO" dirty="0"/>
              <a:t>lista.add("Miguel");</a:t>
            </a:r>
          </a:p>
          <a:p>
            <a:r>
              <a:rPr lang="nn-NO" dirty="0"/>
              <a:t>lista.add("Antonio");</a:t>
            </a:r>
          </a:p>
          <a:p>
            <a:r>
              <a:rPr lang="nn-NO" dirty="0"/>
              <a:t>lista.add("Pedro</a:t>
            </a:r>
            <a:r>
              <a:rPr lang="nn-NO" dirty="0" smtClean="0"/>
              <a:t>");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2282" y="4778244"/>
            <a:ext cx="5590345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indice</a:t>
            </a:r>
            <a:r>
              <a:rPr lang="es-ES" dirty="0"/>
              <a:t> = 0;indice&lt;</a:t>
            </a:r>
            <a:r>
              <a:rPr lang="es-ES" dirty="0" err="1"/>
              <a:t>lista.size</a:t>
            </a:r>
            <a:r>
              <a:rPr lang="es-ES" dirty="0"/>
              <a:t>();</a:t>
            </a:r>
            <a:r>
              <a:rPr lang="es-ES" dirty="0" err="1"/>
              <a:t>indice</a:t>
            </a:r>
            <a:r>
              <a:rPr lang="es-ES" dirty="0"/>
              <a:t>++){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s-ES" dirty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lista.get</a:t>
            </a:r>
            <a:r>
              <a:rPr lang="es-ES" dirty="0" smtClean="0"/>
              <a:t>(</a:t>
            </a:r>
            <a:r>
              <a:rPr lang="es-ES" dirty="0" err="1" smtClean="0"/>
              <a:t>indice</a:t>
            </a:r>
            <a:r>
              <a:rPr lang="es-ES" dirty="0"/>
              <a:t>));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26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0" y="911225"/>
            <a:ext cx="10287000" cy="160337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Qué cómodo el </a:t>
            </a:r>
            <a:r>
              <a:rPr lang="es-ES" dirty="0" err="1" smtClean="0"/>
              <a:t>for</a:t>
            </a:r>
            <a:r>
              <a:rPr lang="es-ES" dirty="0" smtClean="0"/>
              <a:t> no? Entonces porqué y para qué quiero yo un </a:t>
            </a:r>
            <a:r>
              <a:rPr lang="es-ES" dirty="0" err="1" smtClean="0"/>
              <a:t>iterador</a:t>
            </a:r>
            <a:r>
              <a:rPr lang="es-ES" dirty="0" smtClean="0"/>
              <a:t>?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Eliminando elementos mientras recorremos la lista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349218" y="3450249"/>
            <a:ext cx="529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Iterator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it</a:t>
            </a:r>
            <a:r>
              <a:rPr lang="es-ES" dirty="0"/>
              <a:t>= </a:t>
            </a:r>
            <a:r>
              <a:rPr lang="es-ES" dirty="0" err="1"/>
              <a:t>lista.iterator</a:t>
            </a:r>
            <a:r>
              <a:rPr lang="es-ES" dirty="0"/>
              <a:t>();</a:t>
            </a:r>
          </a:p>
          <a:p>
            <a:r>
              <a:rPr lang="es-ES" dirty="0" err="1"/>
              <a:t>while</a:t>
            </a:r>
            <a:r>
              <a:rPr lang="es-ES" dirty="0"/>
              <a:t>(</a:t>
            </a:r>
            <a:r>
              <a:rPr lang="es-ES" dirty="0" err="1"/>
              <a:t>it.hasNext</a:t>
            </a:r>
            <a:r>
              <a:rPr lang="es-ES" dirty="0"/>
              <a:t>()) {</a:t>
            </a:r>
          </a:p>
          <a:p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nombre= </a:t>
            </a:r>
            <a:r>
              <a:rPr lang="es-ES" dirty="0" err="1"/>
              <a:t>it.next</a:t>
            </a:r>
            <a:r>
              <a:rPr lang="es-ES" dirty="0"/>
              <a:t>();</a:t>
            </a:r>
          </a:p>
          <a:p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nombre.equals</a:t>
            </a:r>
            <a:r>
              <a:rPr lang="es-ES" dirty="0"/>
              <a:t>("Pedro")) {</a:t>
            </a:r>
          </a:p>
          <a:p>
            <a:r>
              <a:rPr lang="es-ES" dirty="0"/>
              <a:t>		</a:t>
            </a:r>
            <a:r>
              <a:rPr lang="es-ES" dirty="0" err="1"/>
              <a:t>it.remove</a:t>
            </a:r>
            <a:r>
              <a:rPr lang="es-ES" dirty="0"/>
              <a:t>();</a:t>
            </a:r>
          </a:p>
          <a:p>
            <a:r>
              <a:rPr lang="es-ES" dirty="0"/>
              <a:t>	}</a:t>
            </a:r>
          </a:p>
          <a:p>
            <a:r>
              <a:rPr lang="es-ES" dirty="0"/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5500" y="3450249"/>
            <a:ext cx="513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String</a:t>
            </a:r>
            <a:r>
              <a:rPr lang="es-ES" dirty="0"/>
              <a:t> nombre : lista) {</a:t>
            </a:r>
          </a:p>
          <a:p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nombre.equals</a:t>
            </a:r>
            <a:r>
              <a:rPr lang="es-ES" dirty="0"/>
              <a:t>("Pedro")) {</a:t>
            </a:r>
          </a:p>
          <a:p>
            <a:r>
              <a:rPr lang="es-ES" dirty="0"/>
              <a:t>		</a:t>
            </a:r>
            <a:r>
              <a:rPr lang="es-ES" dirty="0" err="1"/>
              <a:t>lista.remove</a:t>
            </a:r>
            <a:r>
              <a:rPr lang="es-ES" dirty="0"/>
              <a:t>("Pedro");</a:t>
            </a:r>
          </a:p>
          <a:p>
            <a:r>
              <a:rPr lang="es-ES" dirty="0"/>
              <a:t>	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2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Qué </a:t>
            </a: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Diferencia entre lista y </a:t>
            </a: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Iterator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Java API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67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6894E4-17D0-481B-B9B4-4C3AAA00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24" y="-317120"/>
            <a:ext cx="10058400" cy="1609344"/>
          </a:xfrm>
        </p:spPr>
        <p:txBody>
          <a:bodyPr/>
          <a:lstStyle/>
          <a:p>
            <a:r>
              <a:rPr lang="es-ES" dirty="0"/>
              <a:t>Expresiones booleanas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4FF0FC-E6CE-4318-B75F-7C2E3E69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8376138" cy="1830804"/>
          </a:xfrm>
        </p:spPr>
        <p:txBody>
          <a:bodyPr>
            <a:noAutofit/>
          </a:bodyPr>
          <a:lstStyle/>
          <a:p>
            <a:r>
              <a:rPr lang="es-ES" dirty="0"/>
              <a:t>Son expresiones que evalúan si algo es falso o verdadero.</a:t>
            </a:r>
          </a:p>
          <a:p>
            <a:r>
              <a:rPr lang="es-ES" dirty="0"/>
              <a:t>Están hechas de operadores lógicos y de comparación.</a:t>
            </a:r>
          </a:p>
          <a:p>
            <a:r>
              <a:rPr lang="es-ES" dirty="0"/>
              <a:t>Se pueden utilizar en las sentencias </a:t>
            </a:r>
            <a:r>
              <a:rPr lang="es-ES" dirty="0" err="1"/>
              <a:t>if</a:t>
            </a:r>
            <a:r>
              <a:rPr lang="es-ES" dirty="0"/>
              <a:t> y en los bucles de condición.</a:t>
            </a:r>
          </a:p>
          <a:p>
            <a:r>
              <a:rPr lang="es-ES" dirty="0"/>
              <a:t>Aunque también se pueden usar en una sentencia de asignación.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32224" y="3338398"/>
            <a:ext cx="2441212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Comparación</a:t>
            </a:r>
          </a:p>
          <a:p>
            <a:pPr algn="ctr"/>
            <a:endParaRPr lang="es-E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ES" dirty="0" smtClean="0"/>
              <a:t>menor </a:t>
            </a:r>
            <a:r>
              <a:rPr lang="es-ES" dirty="0"/>
              <a:t>que	&lt;</a:t>
            </a:r>
          </a:p>
          <a:p>
            <a:r>
              <a:rPr lang="es-ES" dirty="0"/>
              <a:t>mayor que	&gt;</a:t>
            </a:r>
          </a:p>
          <a:p>
            <a:r>
              <a:rPr lang="es-ES" dirty="0"/>
              <a:t>igual a	</a:t>
            </a:r>
            <a:r>
              <a:rPr lang="es-ES" dirty="0" smtClean="0"/>
              <a:t>                ==</a:t>
            </a:r>
            <a:endParaRPr lang="es-ES" dirty="0"/>
          </a:p>
          <a:p>
            <a:r>
              <a:rPr lang="es-ES" dirty="0"/>
              <a:t>no igual a	!=</a:t>
            </a:r>
          </a:p>
          <a:p>
            <a:r>
              <a:rPr lang="es-ES" dirty="0"/>
              <a:t>menor o igual a	&lt;=</a:t>
            </a:r>
          </a:p>
          <a:p>
            <a:r>
              <a:rPr lang="es-ES" dirty="0"/>
              <a:t>mayor o igual a	&gt;=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419154" y="3615397"/>
            <a:ext cx="2082018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Operador lógico</a:t>
            </a:r>
            <a:r>
              <a:rPr lang="es-ES" dirty="0"/>
              <a:t>	</a:t>
            </a:r>
            <a:endParaRPr lang="es-ES" dirty="0" smtClean="0"/>
          </a:p>
          <a:p>
            <a:r>
              <a:rPr lang="es-ES" dirty="0" smtClean="0"/>
              <a:t>   Y</a:t>
            </a:r>
            <a:r>
              <a:rPr lang="es-ES" dirty="0"/>
              <a:t>	&amp;&amp;</a:t>
            </a:r>
          </a:p>
          <a:p>
            <a:r>
              <a:rPr lang="es-ES" dirty="0"/>
              <a:t> </a:t>
            </a:r>
            <a:r>
              <a:rPr lang="es-ES" dirty="0" smtClean="0"/>
              <a:t>  O</a:t>
            </a:r>
            <a:r>
              <a:rPr lang="es-ES" dirty="0"/>
              <a:t>	||</a:t>
            </a:r>
          </a:p>
          <a:p>
            <a:r>
              <a:rPr lang="es-ES" dirty="0" smtClean="0"/>
              <a:t>   No</a:t>
            </a:r>
            <a:r>
              <a:rPr lang="es-ES" dirty="0"/>
              <a:t>	!</a:t>
            </a:r>
          </a:p>
          <a:p>
            <a:endParaRPr lang="es-ES" dirty="0"/>
          </a:p>
        </p:txBody>
      </p:sp>
      <p:sp>
        <p:nvSpPr>
          <p:cNvPr id="8" name="Rombo 7"/>
          <p:cNvSpPr/>
          <p:nvPr/>
        </p:nvSpPr>
        <p:spPr>
          <a:xfrm>
            <a:off x="8018583" y="3338400"/>
            <a:ext cx="2293034" cy="14446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Cumple?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330462" y="5219114"/>
            <a:ext cx="2335236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Haz esto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623006" y="5219114"/>
            <a:ext cx="2335236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Haz lo otro</a:t>
            </a:r>
            <a:endParaRPr lang="es-ES" dirty="0"/>
          </a:p>
        </p:txBody>
      </p:sp>
      <p:cxnSp>
        <p:nvCxnSpPr>
          <p:cNvPr id="13" name="Conector angular 12"/>
          <p:cNvCxnSpPr>
            <a:stCxn id="8" idx="1"/>
            <a:endCxn id="9" idx="0"/>
          </p:cNvCxnSpPr>
          <p:nvPr/>
        </p:nvCxnSpPr>
        <p:spPr>
          <a:xfrm rot="10800000" flipV="1">
            <a:off x="7498081" y="4060708"/>
            <a:ext cx="520503" cy="115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8" idx="3"/>
            <a:endCxn id="11" idx="0"/>
          </p:cNvCxnSpPr>
          <p:nvPr/>
        </p:nvCxnSpPr>
        <p:spPr>
          <a:xfrm>
            <a:off x="10311617" y="4060709"/>
            <a:ext cx="479007" cy="115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0311617" y="3742006"/>
            <a:ext cx="47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Sí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623630" y="3742006"/>
            <a:ext cx="56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1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Qué </a:t>
            </a: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Diferencia entre lista y </a:t>
            </a: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Iterator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 API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2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669A79-6DF4-4B34-B07B-1659ED8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4048059-3A4D-410E-B9BF-26427134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manera de estandarizar y homogeneizar todo</a:t>
            </a:r>
          </a:p>
          <a:p>
            <a:endParaRPr lang="es-ES" dirty="0"/>
          </a:p>
          <a:p>
            <a:r>
              <a:rPr lang="es-ES" dirty="0" smtClean="0"/>
              <a:t>Y cómo busco o me entero de qué hay en cada librería o cómo usarla?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90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se acabó…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063666" cy="621792"/>
          </a:xfrm>
        </p:spPr>
        <p:txBody>
          <a:bodyPr/>
          <a:lstStyle/>
          <a:p>
            <a:r>
              <a:rPr lang="es-ES" dirty="0" smtClean="0"/>
              <a:t>Venga! Preguntas por favor!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7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Vemos la tienda?</a:t>
            </a:r>
          </a:p>
          <a:p>
            <a:r>
              <a:rPr lang="es-ES" dirty="0" smtClean="0"/>
              <a:t>Ahora… y si el precio está con IVA y el IVA es el siguiente:</a:t>
            </a:r>
          </a:p>
          <a:p>
            <a:pPr lvl="1"/>
            <a:r>
              <a:rPr lang="es-ES" dirty="0" smtClean="0"/>
              <a:t>Leche, pollo y mantequilla 0,21</a:t>
            </a:r>
          </a:p>
          <a:p>
            <a:pPr lvl="1"/>
            <a:r>
              <a:rPr lang="es-ES" dirty="0" smtClean="0"/>
              <a:t>Pan, galleta 0,11</a:t>
            </a:r>
          </a:p>
          <a:p>
            <a:r>
              <a:rPr lang="es-ES" dirty="0" smtClean="0"/>
              <a:t>Haz otra opción que añada un nuevo producto</a:t>
            </a:r>
          </a:p>
          <a:p>
            <a:endParaRPr lang="es-ES" dirty="0"/>
          </a:p>
          <a:p>
            <a:r>
              <a:rPr lang="es-ES" dirty="0" smtClean="0"/>
              <a:t>Y para casa… Te atreves a hacer una nueva opción que implemente las ventas del día de tal forma que se irán registrando los productos vendidos en el día y al final del día hará un resumen?</a:t>
            </a:r>
          </a:p>
        </p:txBody>
      </p:sp>
    </p:spTree>
    <p:extLst>
      <p:ext uri="{BB962C8B-B14F-4D97-AF65-F5344CB8AC3E}">
        <p14:creationId xmlns:p14="http://schemas.microsoft.com/office/powerpoint/2010/main" val="203358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Netflix</a:t>
            </a:r>
            <a:r>
              <a:rPr lang="es-ES" smtClean="0"/>
              <a:t> mola o no?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1.- Crear un programa que cree de manera aleatoria un listado de objetos multimedia.</a:t>
            </a:r>
          </a:p>
          <a:p>
            <a:r>
              <a:rPr lang="es-ES" dirty="0"/>
              <a:t>2.- Una vez tengamos dicho listado tendremos que para un usuario que entre con unos gustos de categorías concretos recomendarle un listado de objetos multimedia para ver</a:t>
            </a:r>
          </a:p>
          <a:p>
            <a:r>
              <a:rPr lang="es-ES" dirty="0"/>
              <a:t>3.- Implementar en las series para que el objeto tenga el listado de temporadas y cada temporada con su capítulo</a:t>
            </a:r>
          </a:p>
          <a:p>
            <a:r>
              <a:rPr lang="es-ES" dirty="0"/>
              <a:t>4.- Hacer que al entrar un usuario se le pueda dejar seleccionar la </a:t>
            </a:r>
            <a:r>
              <a:rPr lang="es-ES" dirty="0" err="1"/>
              <a:t>duracion</a:t>
            </a:r>
            <a:r>
              <a:rPr lang="es-ES" dirty="0"/>
              <a:t> máxima que tendrán las sugerencias de tal forma que si pone que no tengan más de 120 minutos NO le muestre nada que supere ese tiempo</a:t>
            </a:r>
          </a:p>
        </p:txBody>
      </p:sp>
    </p:spTree>
    <p:extLst>
      <p:ext uri="{BB962C8B-B14F-4D97-AF65-F5344CB8AC3E}">
        <p14:creationId xmlns:p14="http://schemas.microsoft.com/office/powerpoint/2010/main" val="1070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 imagen puede contener: una persona, sonriendo, gafas de sol y exter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48" y="839568"/>
            <a:ext cx="5095145" cy="508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ovalada 1"/>
          <p:cNvSpPr/>
          <p:nvPr/>
        </p:nvSpPr>
        <p:spPr>
          <a:xfrm>
            <a:off x="7104185" y="98474"/>
            <a:ext cx="4965895" cy="3601329"/>
          </a:xfrm>
          <a:prstGeom prst="wedgeEllipseCallout">
            <a:avLst>
              <a:gd name="adj1" fmla="val -62759"/>
              <a:gd name="adj2" fmla="val 4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Quién es esta </a:t>
            </a:r>
            <a:r>
              <a:rPr lang="es-ES" sz="3200" dirty="0" err="1" smtClean="0"/>
              <a:t>personaja</a:t>
            </a:r>
            <a:r>
              <a:rPr lang="es-ES" sz="3200" dirty="0" smtClean="0"/>
              <a:t> y qué leches hace aquí???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76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2400" dirty="0" smtClean="0"/>
              <a:t>Qué </a:t>
            </a:r>
            <a:r>
              <a:rPr lang="es-ES" sz="2400" dirty="0"/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Diferencia entre lista y </a:t>
            </a:r>
            <a:r>
              <a:rPr lang="es-ES" sz="2400" dirty="0" err="1"/>
              <a:t>array</a:t>
            </a: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/>
              <a:t>Iterator</a:t>
            </a:r>
            <a:endParaRPr lang="es-ES" sz="2400" dirty="0"/>
          </a:p>
          <a:p>
            <a:pPr marL="800100" lvl="1" indent="-342900">
              <a:buFontTx/>
              <a:buChar char="-"/>
            </a:pPr>
            <a:r>
              <a:rPr lang="es-ES" sz="2400" dirty="0" err="1" smtClean="0"/>
              <a:t>For</a:t>
            </a:r>
            <a:endParaRPr lang="es-ES" sz="2400" dirty="0"/>
          </a:p>
          <a:p>
            <a:pPr marL="342900" indent="-342900">
              <a:buFontTx/>
              <a:buChar char="-"/>
            </a:pPr>
            <a:r>
              <a:rPr lang="es-ES" sz="2400" dirty="0"/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/>
              <a:t>Java API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63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Qué </a:t>
            </a: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Diferencia entre lista y </a:t>
            </a: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Iterator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Java API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5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10C568-4C85-4511-9A40-F6889261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una lista?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39B0A0F-ADAF-4274-A41E-BA8BF3A3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50" y="2050708"/>
            <a:ext cx="10515600" cy="4351338"/>
          </a:xfrm>
        </p:spPr>
        <p:txBody>
          <a:bodyPr/>
          <a:lstStyle/>
          <a:p>
            <a:r>
              <a:rPr lang="es-ES" dirty="0"/>
              <a:t>Una </a:t>
            </a:r>
            <a:r>
              <a:rPr lang="es-ES" b="1" dirty="0"/>
              <a:t>lista</a:t>
            </a:r>
            <a:r>
              <a:rPr lang="es-ES" dirty="0"/>
              <a:t> es una secuencia de elementos dispuesto en un cierto orden, en la que cada elemento tiene como mucho un predecesor y un sucesor. El número de elementos de la lista no suele estar fijado, ni suele estar limitado por anticipado.</a:t>
            </a:r>
          </a:p>
        </p:txBody>
      </p:sp>
      <p:pic>
        <p:nvPicPr>
          <p:cNvPr id="1026" name="Picture 2" descr="Una lista">
            <a:extLst>
              <a:ext uri="{FF2B5EF4-FFF2-40B4-BE49-F238E27FC236}">
                <a16:creationId xmlns:a16="http://schemas.microsoft.com/office/drawing/2014/main" xmlns="" id="{CC609FF5-256A-43DC-A6A1-9803143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23" y="3455264"/>
            <a:ext cx="2762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48514" y="4692251"/>
            <a:ext cx="1030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tendencia es siempre que cuando manejemos grandes volúmenes de datos usaremos siempre listas. Tanto es así que en Java 8 se han implementado métodos específicos para agilizar y simplificar el uso de las mismas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54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Qué </a:t>
            </a: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Diferencia entre lista y </a:t>
            </a:r>
            <a:r>
              <a:rPr lang="es-ES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</a:t>
            </a:r>
            <a:endParaRPr lang="es-E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Iterator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Java API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55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E712CF-9403-4163-B3C3-EB4E574A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lista y 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C840E9-C9B7-45C9-B452-B53295D1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2595"/>
            <a:ext cx="10058400" cy="4050792"/>
          </a:xfrm>
        </p:spPr>
        <p:txBody>
          <a:bodyPr>
            <a:normAutofit/>
          </a:bodyPr>
          <a:lstStyle/>
          <a:p>
            <a:pPr fontAlgn="base"/>
            <a:r>
              <a:rPr lang="es-ES" dirty="0" smtClean="0"/>
              <a:t>Tamaño.</a:t>
            </a:r>
          </a:p>
          <a:p>
            <a:pPr marL="0" indent="0" fontAlgn="base">
              <a:buNone/>
            </a:pPr>
            <a:endParaRPr lang="es-ES" dirty="0"/>
          </a:p>
          <a:p>
            <a:pPr fontAlgn="base"/>
            <a:r>
              <a:rPr lang="es-ES" dirty="0" smtClean="0"/>
              <a:t>Sólo puede contener objetos.</a:t>
            </a:r>
            <a:endParaRPr lang="es-ES" dirty="0"/>
          </a:p>
          <a:p>
            <a:pPr fontAlgn="base"/>
            <a:r>
              <a:rPr lang="es-ES" dirty="0" smtClean="0"/>
              <a:t>Comprobación del tipo de los datos en tiempo de compilación.</a:t>
            </a:r>
          </a:p>
          <a:p>
            <a:pPr fontAlgn="base"/>
            <a:r>
              <a:rPr lang="es-ES" dirty="0"/>
              <a:t>Mucho más manejable</a:t>
            </a:r>
            <a:r>
              <a:rPr lang="es-ES" dirty="0" smtClean="0"/>
              <a:t>.</a:t>
            </a:r>
            <a:endParaRPr lang="es-ES" dirty="0"/>
          </a:p>
          <a:p>
            <a:pPr fontAlgn="base"/>
            <a:r>
              <a:rPr lang="es-ES" dirty="0" smtClean="0"/>
              <a:t>Una única dimensión.</a:t>
            </a:r>
          </a:p>
          <a:p>
            <a:pPr fontAlgn="base"/>
            <a:endParaRPr lang="es-ES" dirty="0" smtClean="0"/>
          </a:p>
        </p:txBody>
      </p:sp>
      <p:sp>
        <p:nvSpPr>
          <p:cNvPr id="4" name="Llamada ovalada 3"/>
          <p:cNvSpPr/>
          <p:nvPr/>
        </p:nvSpPr>
        <p:spPr>
          <a:xfrm>
            <a:off x="2897945" y="1713444"/>
            <a:ext cx="1758461" cy="90314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de frasco lleno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6791"/>
              </p:ext>
            </p:extLst>
          </p:nvPr>
        </p:nvGraphicFramePr>
        <p:xfrm>
          <a:off x="829642" y="4878851"/>
          <a:ext cx="15052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748"/>
                <a:gridCol w="501748"/>
                <a:gridCol w="501748"/>
              </a:tblGrid>
              <a:tr h="25497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97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1134"/>
              </p:ext>
            </p:extLst>
          </p:nvPr>
        </p:nvGraphicFramePr>
        <p:xfrm>
          <a:off x="2623544" y="4554414"/>
          <a:ext cx="2032862" cy="1345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862"/>
              </a:tblGrid>
              <a:tr h="66634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8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7553"/>
              </p:ext>
            </p:extLst>
          </p:nvPr>
        </p:nvGraphicFramePr>
        <p:xfrm>
          <a:off x="2723231" y="4737294"/>
          <a:ext cx="17872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66"/>
                <a:gridCol w="595766"/>
                <a:gridCol w="595766"/>
              </a:tblGrid>
              <a:tr h="20749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24016"/>
              </p:ext>
            </p:extLst>
          </p:nvPr>
        </p:nvGraphicFramePr>
        <p:xfrm>
          <a:off x="2723231" y="5318468"/>
          <a:ext cx="17872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66"/>
                <a:gridCol w="595766"/>
                <a:gridCol w="595766"/>
              </a:tblGrid>
              <a:tr h="20749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8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702191"/>
            <a:ext cx="10058400" cy="447000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</a:rPr>
              <a:t>Qué </a:t>
            </a: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es una lista?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Diferencia entre lista y </a:t>
            </a: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Métodos de una lista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Cómo recorrer una lista?</a:t>
            </a:r>
          </a:p>
          <a:p>
            <a:pPr marL="800100" lvl="1" indent="-342900">
              <a:buFontTx/>
              <a:buChar char="-"/>
            </a:pPr>
            <a:r>
              <a:rPr lang="es-ES" sz="2400" dirty="0" err="1">
                <a:solidFill>
                  <a:schemeClr val="bg1">
                    <a:lumMod val="75000"/>
                  </a:schemeClr>
                </a:solidFill>
              </a:rPr>
              <a:t>Iterator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s-ES" sz="2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endParaRPr lang="es-E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Expresiones booleanas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solidFill>
                  <a:schemeClr val="bg1">
                    <a:lumMod val="75000"/>
                  </a:schemeClr>
                </a:solidFill>
              </a:rPr>
              <a:t>Java API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7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261E44-3086-42FF-A670-E5551079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una lista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7EABCFB-7822-4E2A-A15A-44F15C230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516007"/>
            <a:ext cx="9058890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boolean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add</a:t>
            </a:r>
            <a:r>
              <a:rPr lang="es-ES" altLang="es-ES" dirty="0">
                <a:latin typeface="+mn-lt"/>
              </a:rPr>
              <a:t>(</a:t>
            </a:r>
            <a:r>
              <a:rPr lang="es-ES" altLang="es-ES" dirty="0" err="1">
                <a:latin typeface="+mn-lt"/>
              </a:rPr>
              <a:t>Object</a:t>
            </a:r>
            <a:r>
              <a:rPr lang="es-ES" altLang="es-ES" dirty="0">
                <a:latin typeface="+mn-lt"/>
              </a:rPr>
              <a:t> o) -&gt; Añade un elemento a la lista.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void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clear</a:t>
            </a:r>
            <a:r>
              <a:rPr lang="es-ES" altLang="es-ES" dirty="0">
                <a:latin typeface="+mn-lt"/>
              </a:rPr>
              <a:t>() -&gt; Elimina todos los elementos de la colección.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boolean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contains</a:t>
            </a:r>
            <a:r>
              <a:rPr lang="es-ES" altLang="es-ES" dirty="0">
                <a:latin typeface="+mn-lt"/>
              </a:rPr>
              <a:t>(</a:t>
            </a:r>
            <a:r>
              <a:rPr lang="es-ES" altLang="es-ES" dirty="0" err="1">
                <a:latin typeface="+mn-lt"/>
              </a:rPr>
              <a:t>Object</a:t>
            </a:r>
            <a:r>
              <a:rPr lang="es-ES" altLang="es-ES" dirty="0">
                <a:latin typeface="+mn-lt"/>
              </a:rPr>
              <a:t> o) -&gt; Indica si la colección contiene el objeto.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boolean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isEmpty</a:t>
            </a:r>
            <a:r>
              <a:rPr lang="es-ES" altLang="es-ES" dirty="0">
                <a:latin typeface="+mn-lt"/>
              </a:rPr>
              <a:t>() -&gt; Indica si la colección está vacía.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boolean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remove</a:t>
            </a:r>
            <a:r>
              <a:rPr lang="es-ES" altLang="es-ES" dirty="0">
                <a:latin typeface="+mn-lt"/>
              </a:rPr>
              <a:t>(</a:t>
            </a:r>
            <a:r>
              <a:rPr lang="es-ES" altLang="es-ES" dirty="0" err="1">
                <a:latin typeface="+mn-lt"/>
              </a:rPr>
              <a:t>Object</a:t>
            </a:r>
            <a:r>
              <a:rPr lang="es-ES" altLang="es-ES" dirty="0">
                <a:latin typeface="+mn-lt"/>
              </a:rPr>
              <a:t> o) -&gt; Elimina un objeto.</a:t>
            </a:r>
          </a:p>
          <a:p>
            <a:pPr eaLnBrk="1" hangingPunct="1">
              <a:spcBef>
                <a:spcPts val="1200"/>
              </a:spcBef>
            </a:pPr>
            <a:r>
              <a:rPr lang="es-ES" altLang="es-ES" dirty="0" err="1">
                <a:latin typeface="+mn-lt"/>
              </a:rPr>
              <a:t>int</a:t>
            </a:r>
            <a:r>
              <a:rPr lang="es-ES" altLang="es-ES" dirty="0">
                <a:latin typeface="+mn-lt"/>
              </a:rPr>
              <a:t> </a:t>
            </a:r>
            <a:r>
              <a:rPr lang="es-ES" altLang="es-ES" dirty="0" err="1">
                <a:latin typeface="+mn-lt"/>
              </a:rPr>
              <a:t>size</a:t>
            </a:r>
            <a:r>
              <a:rPr lang="es-ES" altLang="es-ES" dirty="0">
                <a:latin typeface="+mn-lt"/>
              </a:rPr>
              <a:t>() -&gt; Nos devuelve el número de elementos que contiene la lista.</a:t>
            </a:r>
          </a:p>
        </p:txBody>
      </p:sp>
    </p:spTree>
    <p:extLst>
      <p:ext uri="{BB962C8B-B14F-4D97-AF65-F5344CB8AC3E}">
        <p14:creationId xmlns:p14="http://schemas.microsoft.com/office/powerpoint/2010/main" val="409505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260</TotalTime>
  <Words>726</Words>
  <Application>Microsoft Office PowerPoint</Application>
  <PresentationFormat>Panorámica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Rockwell</vt:lpstr>
      <vt:lpstr>Rockwell Condensed</vt:lpstr>
      <vt:lpstr>Wingdings</vt:lpstr>
      <vt:lpstr>Tipo de madera</vt:lpstr>
      <vt:lpstr>Capítulo 6  </vt:lpstr>
      <vt:lpstr>Presentación de PowerPoint</vt:lpstr>
      <vt:lpstr>Índice</vt:lpstr>
      <vt:lpstr>Índice</vt:lpstr>
      <vt:lpstr>Que es una lista?</vt:lpstr>
      <vt:lpstr>Índice</vt:lpstr>
      <vt:lpstr>Diferencia entre lista y array</vt:lpstr>
      <vt:lpstr>Índice</vt:lpstr>
      <vt:lpstr>Métodos de una lista</vt:lpstr>
      <vt:lpstr>Índice</vt:lpstr>
      <vt:lpstr>Cómo recorrer una lista?</vt:lpstr>
      <vt:lpstr>Presentación de PowerPoint</vt:lpstr>
      <vt:lpstr>Índice</vt:lpstr>
      <vt:lpstr>Expresiones booleanas</vt:lpstr>
      <vt:lpstr>Índice</vt:lpstr>
      <vt:lpstr>Java API</vt:lpstr>
      <vt:lpstr>Y se acabó…</vt:lpstr>
      <vt:lpstr>Ejercicios</vt:lpstr>
      <vt:lpstr>Netflix mola o no?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Berenguel Gallardo</dc:creator>
  <cp:lastModifiedBy>Rocio Berenguel Gallardo</cp:lastModifiedBy>
  <cp:revision>20</cp:revision>
  <dcterms:created xsi:type="dcterms:W3CDTF">2017-11-03T10:24:24Z</dcterms:created>
  <dcterms:modified xsi:type="dcterms:W3CDTF">2017-11-06T13:21:35Z</dcterms:modified>
</cp:coreProperties>
</file>