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5/30/2024</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‹Nº›</a:t>
            </a:fld>
            <a:endParaRPr lang="en-US" dirty="0"/>
          </a:p>
        </p:txBody>
      </p:sp>
    </p:spTree>
    <p:extLst>
      <p:ext uri="{BB962C8B-B14F-4D97-AF65-F5344CB8AC3E}">
        <p14:creationId xmlns:p14="http://schemas.microsoft.com/office/powerpoint/2010/main" val="295722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5/30/2024</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854824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5/30/2024</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1561292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5/30/2024</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881195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5/30/2024</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1931777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5/30/2024</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2984983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5/30/2024</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1626311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5/30/2024</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3541220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5/30/2024</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3006932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5/30/2024</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952416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5/30/2024</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1587967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5/30/2024</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‹Nº›</a:t>
            </a:fld>
            <a:endParaRPr lang="en-US"/>
          </a:p>
        </p:txBody>
      </p:sp>
    </p:spTree>
    <p:extLst>
      <p:ext uri="{BB962C8B-B14F-4D97-AF65-F5344CB8AC3E}">
        <p14:creationId xmlns:p14="http://schemas.microsoft.com/office/powerpoint/2010/main" val="130416948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11FBDEF-9CA1-495E-A9FA-E912D5145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FA8FC2A-0EBC-D31F-6874-DBEE315BBA5F}"/>
              </a:ext>
            </a:extLst>
          </p:cNvPr>
          <p:cNvSpPr>
            <a:spLocks noGrp="1"/>
          </p:cNvSpPr>
          <p:nvPr>
            <p:ph type="ctrTitle"/>
          </p:nvPr>
        </p:nvSpPr>
        <p:spPr>
          <a:xfrm>
            <a:off x="1066800" y="1674627"/>
            <a:ext cx="3352800" cy="2057401"/>
          </a:xfrm>
        </p:spPr>
        <p:txBody>
          <a:bodyPr>
            <a:normAutofit/>
          </a:bodyPr>
          <a:lstStyle/>
          <a:p>
            <a:r>
              <a:rPr lang="es-ES" b="0" i="0" u="none" strike="noStrike" dirty="0">
                <a:effectLst/>
                <a:latin typeface="Arial" panose="020B0604020202020204" pitchFamily="34" charset="0"/>
              </a:rPr>
              <a:t>HP vs LENOVO vs ASUS</a:t>
            </a:r>
            <a:endParaRPr lang="es-ES" dirty="0"/>
          </a:p>
        </p:txBody>
      </p:sp>
      <p:sp>
        <p:nvSpPr>
          <p:cNvPr id="3" name="Subtítulo 2">
            <a:extLst>
              <a:ext uri="{FF2B5EF4-FFF2-40B4-BE49-F238E27FC236}">
                <a16:creationId xmlns:a16="http://schemas.microsoft.com/office/drawing/2014/main" id="{683525DA-30CA-F563-F6CD-AA84A971A8CD}"/>
              </a:ext>
            </a:extLst>
          </p:cNvPr>
          <p:cNvSpPr>
            <a:spLocks noGrp="1"/>
          </p:cNvSpPr>
          <p:nvPr>
            <p:ph type="subTitle" idx="1"/>
          </p:nvPr>
        </p:nvSpPr>
        <p:spPr>
          <a:xfrm>
            <a:off x="1066800" y="4114800"/>
            <a:ext cx="3352800" cy="2057400"/>
          </a:xfrm>
        </p:spPr>
        <p:txBody>
          <a:bodyPr>
            <a:normAutofit/>
          </a:bodyPr>
          <a:lstStyle/>
          <a:p>
            <a:r>
              <a:rPr lang="es-ES" b="0" i="0" u="none" strike="noStrike" dirty="0">
                <a:effectLst/>
                <a:latin typeface="Arial" panose="020B0604020202020204" pitchFamily="34" charset="0"/>
              </a:rPr>
              <a:t>¿Que es lo que primero se toma en cuenta a la hora de elegir una laptop?</a:t>
            </a:r>
            <a:endParaRPr lang="es-ES" dirty="0"/>
          </a:p>
        </p:txBody>
      </p:sp>
      <p:sp>
        <p:nvSpPr>
          <p:cNvPr id="1033" name="Rectangle 1032">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1"/>
            <a:ext cx="67818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2F0924CD-5FA8-538F-79A4-79B3C510BDA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1312260"/>
            <a:ext cx="5410200" cy="4233481"/>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1">
            <a:extLst>
              <a:ext uri="{FF2B5EF4-FFF2-40B4-BE49-F238E27FC236}">
                <a16:creationId xmlns:a16="http://schemas.microsoft.com/office/drawing/2014/main" id="{0035F505-664C-C9A3-ECC8-F80F56121146}"/>
              </a:ext>
            </a:extLst>
          </p:cNvPr>
          <p:cNvSpPr txBox="1">
            <a:spLocks/>
          </p:cNvSpPr>
          <p:nvPr/>
        </p:nvSpPr>
        <p:spPr>
          <a:xfrm>
            <a:off x="-714375" y="407802"/>
            <a:ext cx="5133975" cy="45719"/>
          </a:xfrm>
          <a:prstGeom prst="rect">
            <a:avLst/>
          </a:prstGeom>
        </p:spPr>
        <p:txBody>
          <a:bodyPr vert="horz" lIns="91440" tIns="45720" rIns="91440" bIns="45720" rtlCol="0" anchor="b">
            <a:normAutofit fontScale="25000" lnSpcReduction="20000"/>
          </a:bodyPr>
          <a:lstStyle>
            <a:lvl1pPr algn="ctr" defTabSz="914400" rtl="0" eaLnBrk="1" latinLnBrk="0" hangingPunct="1">
              <a:lnSpc>
                <a:spcPct val="90000"/>
              </a:lnSpc>
              <a:spcBef>
                <a:spcPct val="0"/>
              </a:spcBef>
              <a:buNone/>
              <a:defRPr sz="3600" kern="1200" cap="all" spc="300" baseline="0">
                <a:solidFill>
                  <a:schemeClr val="tx2"/>
                </a:solidFill>
                <a:latin typeface="+mj-lt"/>
                <a:ea typeface="+mj-ea"/>
                <a:cs typeface="+mj-cs"/>
              </a:defRPr>
            </a:lvl1pPr>
          </a:lstStyle>
          <a:p>
            <a:r>
              <a:rPr lang="es-ES" dirty="0">
                <a:latin typeface="Arial" panose="020B0604020202020204" pitchFamily="34" charset="0"/>
              </a:rPr>
              <a:t>Autora: Rocío fernandez riera</a:t>
            </a:r>
            <a:endParaRPr lang="es-ES" dirty="0"/>
          </a:p>
        </p:txBody>
      </p:sp>
    </p:spTree>
    <p:extLst>
      <p:ext uri="{BB962C8B-B14F-4D97-AF65-F5344CB8AC3E}">
        <p14:creationId xmlns:p14="http://schemas.microsoft.com/office/powerpoint/2010/main" val="1020312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5" name="Rectangle 2064">
            <a:extLst>
              <a:ext uri="{FF2B5EF4-FFF2-40B4-BE49-F238E27FC236}">
                <a16:creationId xmlns:a16="http://schemas.microsoft.com/office/drawing/2014/main" id="{9D949742-730C-4F7B-88BE-E4E69F6D1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7" name="Rectangle 2066">
            <a:extLst>
              <a:ext uri="{FF2B5EF4-FFF2-40B4-BE49-F238E27FC236}">
                <a16:creationId xmlns:a16="http://schemas.microsoft.com/office/drawing/2014/main" id="{DC5C0732-01DA-4A7C-ABF5-56B3C5B039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1801" y="685801"/>
            <a:ext cx="47244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703B4B92-18A2-1088-E77E-7587C860A0F1}"/>
              </a:ext>
            </a:extLst>
          </p:cNvPr>
          <p:cNvSpPr>
            <a:spLocks noGrp="1"/>
          </p:cNvSpPr>
          <p:nvPr>
            <p:ph type="title"/>
          </p:nvPr>
        </p:nvSpPr>
        <p:spPr>
          <a:xfrm>
            <a:off x="7285978" y="959278"/>
            <a:ext cx="3714872" cy="992512"/>
          </a:xfrm>
        </p:spPr>
        <p:txBody>
          <a:bodyPr>
            <a:normAutofit/>
          </a:bodyPr>
          <a:lstStyle/>
          <a:p>
            <a:pPr algn="ctr"/>
            <a:r>
              <a:rPr lang="es-ES" dirty="0"/>
              <a:t>Conclusión final</a:t>
            </a:r>
          </a:p>
        </p:txBody>
      </p:sp>
      <p:pic>
        <p:nvPicPr>
          <p:cNvPr id="2050" name="Picture 2" descr="Conjunto De Iconos De Computadora Portátil. Conjunto De Dibujos Animados De  Iconos De Vector De Laptop Para Su Diseño Web Aislado Sobre Fondo Blanco  Ilustraciones svg, vectoriales, clip art vectorizado libre de">
            <a:extLst>
              <a:ext uri="{FF2B5EF4-FFF2-40B4-BE49-F238E27FC236}">
                <a16:creationId xmlns:a16="http://schemas.microsoft.com/office/drawing/2014/main" id="{A8CF5767-BB9E-48F3-80B8-A0A86221A02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997" r="6002" b="-2"/>
          <a:stretch/>
        </p:blipFill>
        <p:spPr bwMode="auto">
          <a:xfrm>
            <a:off x="20" y="10"/>
            <a:ext cx="6095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E40B2C5E-23AD-9635-51D4-D4828E747E23}"/>
              </a:ext>
            </a:extLst>
          </p:cNvPr>
          <p:cNvSpPr>
            <a:spLocks noGrp="1"/>
          </p:cNvSpPr>
          <p:nvPr>
            <p:ph idx="1"/>
          </p:nvPr>
        </p:nvSpPr>
        <p:spPr>
          <a:xfrm>
            <a:off x="7378995" y="2135939"/>
            <a:ext cx="3572540" cy="3546806"/>
          </a:xfrm>
        </p:spPr>
        <p:txBody>
          <a:bodyPr>
            <a:normAutofit/>
          </a:bodyPr>
          <a:lstStyle/>
          <a:p>
            <a:pPr>
              <a:lnSpc>
                <a:spcPct val="90000"/>
              </a:lnSpc>
            </a:pPr>
            <a:r>
              <a:rPr lang="es-ES" sz="1300" dirty="0"/>
              <a:t>Primero y principal tener en cuenta que dentro de esta tienda las marcas que mejor se venden son Lenovo, Asus y HP.</a:t>
            </a:r>
          </a:p>
          <a:p>
            <a:pPr>
              <a:lnSpc>
                <a:spcPct val="90000"/>
              </a:lnSpc>
            </a:pPr>
            <a:r>
              <a:rPr lang="es-ES" sz="1300" dirty="0"/>
              <a:t>Que los índices que se toman en cuenta a la hora de comprar una laptop son: el </a:t>
            </a:r>
            <a:r>
              <a:rPr lang="es-ES" sz="1300" dirty="0" err="1"/>
              <a:t>spect</a:t>
            </a:r>
            <a:r>
              <a:rPr lang="es-ES" sz="1300" dirty="0"/>
              <a:t> rating, la resolución de pantalla en alto y en ancho y la memoria RAM.</a:t>
            </a:r>
          </a:p>
          <a:p>
            <a:pPr>
              <a:lnSpc>
                <a:spcPct val="90000"/>
              </a:lnSpc>
            </a:pPr>
            <a:r>
              <a:rPr lang="es-ES" sz="1300" dirty="0"/>
              <a:t>Teniendo en cuenta el </a:t>
            </a:r>
            <a:r>
              <a:rPr lang="es-ES" sz="1300" dirty="0" err="1"/>
              <a:t>spec</a:t>
            </a:r>
            <a:r>
              <a:rPr lang="es-ES" sz="1300" dirty="0"/>
              <a:t> rating que es la variable que creo que más pesa, la mejor opción sería un ordenador Lenovo, además esta marca es de las que más memoria RAM tiene.</a:t>
            </a:r>
          </a:p>
          <a:p>
            <a:pPr>
              <a:lnSpc>
                <a:spcPct val="90000"/>
              </a:lnSpc>
            </a:pPr>
            <a:r>
              <a:rPr lang="es-ES" sz="1300" dirty="0"/>
              <a:t>Sorpresivamente Lenovo es también la marca más barata del top 3 de marcas que vende esta tienda.</a:t>
            </a:r>
          </a:p>
          <a:p>
            <a:pPr>
              <a:lnSpc>
                <a:spcPct val="90000"/>
              </a:lnSpc>
            </a:pPr>
            <a:endParaRPr lang="es-ES" sz="1300" dirty="0"/>
          </a:p>
        </p:txBody>
      </p:sp>
    </p:spTree>
    <p:extLst>
      <p:ext uri="{BB962C8B-B14F-4D97-AF65-F5344CB8AC3E}">
        <p14:creationId xmlns:p14="http://schemas.microsoft.com/office/powerpoint/2010/main" val="3780891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2" name="Rectangle 2061">
            <a:extLst>
              <a:ext uri="{FF2B5EF4-FFF2-40B4-BE49-F238E27FC236}">
                <a16:creationId xmlns:a16="http://schemas.microsoft.com/office/drawing/2014/main" id="{1BF31E91-413B-4228-A084-DEA389C83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4" name="Rectangle 2063">
            <a:extLst>
              <a:ext uri="{FF2B5EF4-FFF2-40B4-BE49-F238E27FC236}">
                <a16:creationId xmlns:a16="http://schemas.microsoft.com/office/drawing/2014/main" id="{5422666B-0080-40D6-8D7E-FC8EAF5E8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105098"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5858956-78A2-E6DD-07BD-915F5C2A53D3}"/>
              </a:ext>
            </a:extLst>
          </p:cNvPr>
          <p:cNvSpPr>
            <a:spLocks noGrp="1"/>
          </p:cNvSpPr>
          <p:nvPr>
            <p:ph type="title"/>
          </p:nvPr>
        </p:nvSpPr>
        <p:spPr>
          <a:xfrm>
            <a:off x="554515" y="240349"/>
            <a:ext cx="5007386" cy="1295506"/>
          </a:xfrm>
        </p:spPr>
        <p:txBody>
          <a:bodyPr>
            <a:normAutofit/>
          </a:bodyPr>
          <a:lstStyle/>
          <a:p>
            <a:pPr algn="ctr"/>
            <a:r>
              <a:rPr lang="es-ES" dirty="0"/>
              <a:t>Paso por paso</a:t>
            </a:r>
          </a:p>
        </p:txBody>
      </p:sp>
      <p:sp>
        <p:nvSpPr>
          <p:cNvPr id="2073" name="Marcador de contenido 2">
            <a:extLst>
              <a:ext uri="{FF2B5EF4-FFF2-40B4-BE49-F238E27FC236}">
                <a16:creationId xmlns:a16="http://schemas.microsoft.com/office/drawing/2014/main" id="{B9119923-0CAE-3C30-88BA-E219B76F8835}"/>
              </a:ext>
            </a:extLst>
          </p:cNvPr>
          <p:cNvSpPr>
            <a:spLocks noGrp="1"/>
          </p:cNvSpPr>
          <p:nvPr>
            <p:ph idx="1"/>
          </p:nvPr>
        </p:nvSpPr>
        <p:spPr>
          <a:xfrm>
            <a:off x="685800" y="1833055"/>
            <a:ext cx="4784651" cy="4486480"/>
          </a:xfrm>
        </p:spPr>
        <p:txBody>
          <a:bodyPr>
            <a:normAutofit/>
          </a:bodyPr>
          <a:lstStyle/>
          <a:p>
            <a:pPr marL="342900" indent="-342900">
              <a:buFont typeface="+mj-lt"/>
              <a:buAutoNum type="arabicPeriod"/>
            </a:pPr>
            <a:r>
              <a:rPr lang="es-ES" b="0" i="0" u="none" strike="noStrike" dirty="0">
                <a:effectLst/>
                <a:latin typeface="Helvetica Neue"/>
              </a:rPr>
              <a:t>Contexto y Audiencia</a:t>
            </a:r>
          </a:p>
          <a:p>
            <a:pPr marL="342900" indent="-342900">
              <a:buFont typeface="+mj-lt"/>
              <a:buAutoNum type="arabicPeriod"/>
            </a:pPr>
            <a:r>
              <a:rPr lang="es-ES" b="0" i="0" u="none" strike="noStrike" dirty="0">
                <a:effectLst/>
                <a:latin typeface="Helvetica Neue"/>
              </a:rPr>
              <a:t>Hipótesis/Preguntas de Interés</a:t>
            </a:r>
            <a:endParaRPr lang="es-ES" dirty="0"/>
          </a:p>
          <a:p>
            <a:pPr marL="342900" indent="-342900">
              <a:buFont typeface="+mj-lt"/>
              <a:buAutoNum type="arabicPeriod"/>
            </a:pPr>
            <a:r>
              <a:rPr lang="es-ES" b="0" i="0" u="none" strike="noStrike" dirty="0">
                <a:effectLst/>
                <a:latin typeface="Helvetica Neue"/>
              </a:rPr>
              <a:t>Análisis Exploratorio</a:t>
            </a:r>
          </a:p>
          <a:p>
            <a:pPr marL="342900" indent="-342900">
              <a:buFont typeface="+mj-lt"/>
              <a:buAutoNum type="arabicPeriod"/>
            </a:pPr>
            <a:r>
              <a:rPr lang="es-ES" b="0" i="0" u="none" strike="noStrike" dirty="0" err="1">
                <a:effectLst/>
                <a:latin typeface="Helvetica Neue"/>
              </a:rPr>
              <a:t>Insights</a:t>
            </a:r>
            <a:r>
              <a:rPr lang="es-ES" b="0" i="0" u="none" strike="noStrike" dirty="0">
                <a:effectLst/>
                <a:latin typeface="Helvetica Neue"/>
              </a:rPr>
              <a:t> y Recomendaciones</a:t>
            </a:r>
            <a:endParaRPr lang="es-ES" dirty="0">
              <a:latin typeface="Helvetica Neue"/>
            </a:endParaRPr>
          </a:p>
          <a:p>
            <a:pPr rtl="0">
              <a:spcBef>
                <a:spcPts val="0"/>
              </a:spcBef>
              <a:spcAft>
                <a:spcPts val="0"/>
              </a:spcAft>
            </a:pPr>
            <a:endParaRPr lang="es-ES" dirty="0"/>
          </a:p>
        </p:txBody>
      </p:sp>
      <p:pic>
        <p:nvPicPr>
          <p:cNvPr id="2050" name="Picture 2" descr="Dibujo de pasos para colorear | Dibujos para colorear imprimir gratis">
            <a:extLst>
              <a:ext uri="{FF2B5EF4-FFF2-40B4-BE49-F238E27FC236}">
                <a16:creationId xmlns:a16="http://schemas.microsoft.com/office/drawing/2014/main" id="{16603898-A627-71C6-5808-301345CCB4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932" r="3754" b="6"/>
          <a:stretch/>
        </p:blipFill>
        <p:spPr bwMode="auto">
          <a:xfrm>
            <a:off x="7467601" y="1371600"/>
            <a:ext cx="3390900" cy="411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663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8246CC04-2A14-4599-8B94-8305E093B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4C180AB-9DF5-7950-42ED-36E4A82AB69B}"/>
              </a:ext>
            </a:extLst>
          </p:cNvPr>
          <p:cNvSpPr>
            <a:spLocks noGrp="1"/>
          </p:cNvSpPr>
          <p:nvPr>
            <p:ph type="title"/>
          </p:nvPr>
        </p:nvSpPr>
        <p:spPr>
          <a:xfrm>
            <a:off x="698528" y="541606"/>
            <a:ext cx="5410200" cy="1001150"/>
          </a:xfrm>
        </p:spPr>
        <p:txBody>
          <a:bodyPr>
            <a:normAutofit/>
          </a:bodyPr>
          <a:lstStyle/>
          <a:p>
            <a:pPr algn="ctr"/>
            <a:r>
              <a:rPr lang="es-ES" sz="2700"/>
              <a:t>CONTEXTO</a:t>
            </a:r>
            <a:endParaRPr lang="es-ES" sz="2700" dirty="0"/>
          </a:p>
        </p:txBody>
      </p:sp>
      <p:sp>
        <p:nvSpPr>
          <p:cNvPr id="3" name="Marcador de contenido 2">
            <a:extLst>
              <a:ext uri="{FF2B5EF4-FFF2-40B4-BE49-F238E27FC236}">
                <a16:creationId xmlns:a16="http://schemas.microsoft.com/office/drawing/2014/main" id="{C473B23A-ADFA-B772-5C55-3F9B2F1A9A97}"/>
              </a:ext>
            </a:extLst>
          </p:cNvPr>
          <p:cNvSpPr>
            <a:spLocks noGrp="1"/>
          </p:cNvSpPr>
          <p:nvPr>
            <p:ph idx="1"/>
          </p:nvPr>
        </p:nvSpPr>
        <p:spPr>
          <a:xfrm>
            <a:off x="685801" y="1814732"/>
            <a:ext cx="5426843" cy="4501662"/>
          </a:xfrm>
        </p:spPr>
        <p:txBody>
          <a:bodyPr>
            <a:normAutofit/>
          </a:bodyPr>
          <a:lstStyle/>
          <a:p>
            <a:pPr>
              <a:lnSpc>
                <a:spcPct val="90000"/>
              </a:lnSpc>
            </a:pPr>
            <a:r>
              <a:rPr lang="es-ES" sz="1300" b="0" i="0">
                <a:effectLst/>
                <a:latin typeface="Roboto" panose="02000000000000000000" pitchFamily="2" charset="0"/>
              </a:rPr>
              <a:t>La demanda de laptops ha experimentado un crecimiento significativo en las últimas décadas, impulsada por varios factores clave. Siendo uno, el aumento en la movilidad y la necesidad de trabajar o estudiar desde cualquier lugar. La pandemia de COVID-19 aceleró esta tendencia, ya que muchas personas tuvieron que adaptarse al trabajo remoto y la educación en línea.</a:t>
            </a:r>
          </a:p>
          <a:p>
            <a:pPr>
              <a:lnSpc>
                <a:spcPct val="90000"/>
              </a:lnSpc>
            </a:pPr>
            <a:r>
              <a:rPr lang="es-ES" sz="1300" b="0" i="0">
                <a:effectLst/>
                <a:latin typeface="Roboto" panose="02000000000000000000" pitchFamily="2" charset="0"/>
              </a:rPr>
              <a:t>Además, el avance tecnológico ha permitido que las laptops sean cada vez más potentes y versátiles, lo que las hace atractivas para una amplia gama de usuarios, desde profesionales hasta estudiantes y entusiastas del gaming. </a:t>
            </a:r>
          </a:p>
          <a:p>
            <a:pPr>
              <a:lnSpc>
                <a:spcPct val="90000"/>
              </a:lnSpc>
            </a:pPr>
            <a:endParaRPr lang="es-ES" sz="1300" b="0" i="0">
              <a:effectLst/>
              <a:latin typeface="Roboto" panose="02000000000000000000" pitchFamily="2" charset="0"/>
            </a:endParaRPr>
          </a:p>
          <a:p>
            <a:pPr>
              <a:lnSpc>
                <a:spcPct val="90000"/>
              </a:lnSpc>
            </a:pPr>
            <a:endParaRPr lang="es-ES" sz="1300" dirty="0"/>
          </a:p>
        </p:txBody>
      </p:sp>
      <p:sp>
        <p:nvSpPr>
          <p:cNvPr id="3083" name="Rectangle 3082">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1800" y="0"/>
            <a:ext cx="54102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3.1. LA IMPORTANCIA DE LA CONTEXTUALIZACIÓN Y MOTIVACIÓN EN EL DISEÑO DE  UNA SITUACIÓN DE APRENDIZAJE.">
            <a:extLst>
              <a:ext uri="{FF2B5EF4-FFF2-40B4-BE49-F238E27FC236}">
                <a16:creationId xmlns:a16="http://schemas.microsoft.com/office/drawing/2014/main" id="{50E7F254-595D-9A65-47C1-799FF4F4E9D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67600" y="1401377"/>
            <a:ext cx="4055245" cy="4055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273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2" name="Rectangle 4106">
            <a:extLst>
              <a:ext uri="{FF2B5EF4-FFF2-40B4-BE49-F238E27FC236}">
                <a16:creationId xmlns:a16="http://schemas.microsoft.com/office/drawing/2014/main" id="{B3E5064B-BAF4-48C7-8C2C-8219FF24A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3" name="Rectangle 4108">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11" name="Rectangle 4110">
            <a:extLst>
              <a:ext uri="{FF2B5EF4-FFF2-40B4-BE49-F238E27FC236}">
                <a16:creationId xmlns:a16="http://schemas.microsoft.com/office/drawing/2014/main" id="{23E33EB3-397E-4C5F-B561-7FEE7C781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1" y="701040"/>
            <a:ext cx="10820400" cy="5471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ACC66E-7F86-6D0F-7792-9E686B49221F}"/>
              </a:ext>
            </a:extLst>
          </p:cNvPr>
          <p:cNvSpPr>
            <a:spLocks noGrp="1"/>
          </p:cNvSpPr>
          <p:nvPr>
            <p:ph type="title"/>
          </p:nvPr>
        </p:nvSpPr>
        <p:spPr>
          <a:xfrm>
            <a:off x="1284850" y="1065791"/>
            <a:ext cx="6393688" cy="813498"/>
          </a:xfrm>
        </p:spPr>
        <p:txBody>
          <a:bodyPr>
            <a:normAutofit/>
          </a:bodyPr>
          <a:lstStyle/>
          <a:p>
            <a:pPr algn="ctr"/>
            <a:r>
              <a:rPr lang="es-ES"/>
              <a:t>Y CUESTIONES DE INTERES</a:t>
            </a:r>
          </a:p>
        </p:txBody>
      </p:sp>
      <p:sp>
        <p:nvSpPr>
          <p:cNvPr id="3" name="Marcador de contenido 2">
            <a:extLst>
              <a:ext uri="{FF2B5EF4-FFF2-40B4-BE49-F238E27FC236}">
                <a16:creationId xmlns:a16="http://schemas.microsoft.com/office/drawing/2014/main" id="{B6970C47-8081-F720-BB5D-A20A96697395}"/>
              </a:ext>
            </a:extLst>
          </p:cNvPr>
          <p:cNvSpPr>
            <a:spLocks noGrp="1"/>
          </p:cNvSpPr>
          <p:nvPr>
            <p:ph idx="1"/>
          </p:nvPr>
        </p:nvSpPr>
        <p:spPr>
          <a:xfrm>
            <a:off x="1284850" y="2135938"/>
            <a:ext cx="6339840" cy="3439557"/>
          </a:xfrm>
        </p:spPr>
        <p:txBody>
          <a:bodyPr>
            <a:normAutofit lnSpcReduction="10000"/>
          </a:bodyPr>
          <a:lstStyle/>
          <a:p>
            <a:pPr>
              <a:lnSpc>
                <a:spcPct val="90000"/>
              </a:lnSpc>
            </a:pPr>
            <a:r>
              <a:rPr lang="es-ES" sz="2000" dirty="0"/>
              <a:t>¿</a:t>
            </a:r>
            <a:r>
              <a:rPr lang="es-ES" sz="2000" b="1" i="0" dirty="0">
                <a:effectLst/>
                <a:latin typeface="Roboto" panose="02000000000000000000" pitchFamily="2" charset="0"/>
              </a:rPr>
              <a:t>Cuál factor es el mayor influyente a la hora de la determinación de precios? ¿La marca tiene que ver con la percepción de los clientes sobre el precio?</a:t>
            </a:r>
          </a:p>
          <a:p>
            <a:pPr>
              <a:lnSpc>
                <a:spcPct val="90000"/>
              </a:lnSpc>
            </a:pPr>
            <a:br>
              <a:rPr lang="es-ES" sz="2000" b="0" i="0" dirty="0">
                <a:effectLst/>
                <a:latin typeface="Roboto" panose="02000000000000000000" pitchFamily="2" charset="0"/>
              </a:rPr>
            </a:br>
            <a:r>
              <a:rPr lang="es-ES" sz="2000" b="0" i="0" dirty="0">
                <a:effectLst/>
                <a:latin typeface="Roboto" panose="02000000000000000000" pitchFamily="2" charset="0"/>
              </a:rPr>
              <a:t>Los precios de las laptops se determinan considerando factores como la marca, las especificaciones técnicas, el diseño, las funcionalidades adicionales, las novedades tecnológicas y el segmento de mercado al que van dirigidas. La combinación de estos elementos influye en la percepción de valor y en el costo final para los consumidores.</a:t>
            </a:r>
          </a:p>
          <a:p>
            <a:pPr>
              <a:lnSpc>
                <a:spcPct val="90000"/>
              </a:lnSpc>
            </a:pPr>
            <a:endParaRPr lang="es-ES" sz="2000" dirty="0"/>
          </a:p>
        </p:txBody>
      </p:sp>
      <p:pic>
        <p:nvPicPr>
          <p:cNvPr id="4102" name="Picture 6" descr="signo de exclamación icono lineal. atención. Ilustración de línea fina.  información importante. cuadro de chat con un signo de exclamación en el  interior. símbolo de contorno. dibujo de contorno aislado vectorial 4183103">
            <a:extLst>
              <a:ext uri="{FF2B5EF4-FFF2-40B4-BE49-F238E27FC236}">
                <a16:creationId xmlns:a16="http://schemas.microsoft.com/office/drawing/2014/main" id="{23A28C45-2819-9EAD-72BD-567C5E0F702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53400" y="2076450"/>
            <a:ext cx="2705100"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467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C478F1-26B5-44C9-823B-523B85B11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625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8E486CE-495B-AD39-870D-E290474CFE22}"/>
              </a:ext>
            </a:extLst>
          </p:cNvPr>
          <p:cNvSpPr>
            <a:spLocks noGrp="1"/>
          </p:cNvSpPr>
          <p:nvPr>
            <p:ph type="title"/>
          </p:nvPr>
        </p:nvSpPr>
        <p:spPr>
          <a:xfrm>
            <a:off x="862818" y="685801"/>
            <a:ext cx="3057379" cy="3046228"/>
          </a:xfrm>
        </p:spPr>
        <p:txBody>
          <a:bodyPr vert="horz" lIns="91440" tIns="45720" rIns="91440" bIns="45720" rtlCol="0" anchor="b">
            <a:normAutofit/>
          </a:bodyPr>
          <a:lstStyle/>
          <a:p>
            <a:pPr algn="ctr"/>
            <a:r>
              <a:rPr lang="en-US" sz="2500" kern="1200" cap="all" spc="300" baseline="0">
                <a:solidFill>
                  <a:schemeClr val="bg2"/>
                </a:solidFill>
                <a:latin typeface="+mj-lt"/>
                <a:ea typeface="+mj-ea"/>
                <a:cs typeface="+mj-cs"/>
              </a:rPr>
              <a:t>Análisis exploratorio de datos</a:t>
            </a:r>
          </a:p>
        </p:txBody>
      </p:sp>
      <p:pic>
        <p:nvPicPr>
          <p:cNvPr id="7" name="Graphic 6" descr="Estadísticas">
            <a:extLst>
              <a:ext uri="{FF2B5EF4-FFF2-40B4-BE49-F238E27FC236}">
                <a16:creationId xmlns:a16="http://schemas.microsoft.com/office/drawing/2014/main" id="{ABDF4412-4AE6-A978-B62D-99A739F113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15000" y="685801"/>
            <a:ext cx="5486399" cy="5486399"/>
          </a:xfrm>
          <a:prstGeom prst="rect">
            <a:avLst/>
          </a:prstGeom>
        </p:spPr>
      </p:pic>
    </p:spTree>
    <p:extLst>
      <p:ext uri="{BB962C8B-B14F-4D97-AF65-F5344CB8AC3E}">
        <p14:creationId xmlns:p14="http://schemas.microsoft.com/office/powerpoint/2010/main" val="3620789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5">
            <a:extLst>
              <a:ext uri="{FF2B5EF4-FFF2-40B4-BE49-F238E27FC236}">
                <a16:creationId xmlns:a16="http://schemas.microsoft.com/office/drawing/2014/main" id="{8EBD63AD-33A9-4D22-9A5B-438B663EC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7">
            <a:extLst>
              <a:ext uri="{FF2B5EF4-FFF2-40B4-BE49-F238E27FC236}">
                <a16:creationId xmlns:a16="http://schemas.microsoft.com/office/drawing/2014/main" id="{2BAD9CC4-644A-42E5-A6A6-082517FA6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8" y="0"/>
            <a:ext cx="6096001"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F2DCCD0-7B34-20C4-DEFC-8F1D6BBEA405}"/>
              </a:ext>
            </a:extLst>
          </p:cNvPr>
          <p:cNvSpPr>
            <a:spLocks noGrp="1"/>
          </p:cNvSpPr>
          <p:nvPr>
            <p:ph type="title"/>
          </p:nvPr>
        </p:nvSpPr>
        <p:spPr>
          <a:xfrm>
            <a:off x="6781800" y="510494"/>
            <a:ext cx="4741045" cy="1022884"/>
          </a:xfrm>
        </p:spPr>
        <p:txBody>
          <a:bodyPr>
            <a:normAutofit/>
          </a:bodyPr>
          <a:lstStyle/>
          <a:p>
            <a:pPr algn="ctr"/>
            <a:r>
              <a:rPr lang="es-ES" sz="2200" b="0" i="0" u="none" strike="noStrike">
                <a:effectLst/>
                <a:latin typeface="Helvetica Neue"/>
              </a:rPr>
              <a:t>¿cuál es la marca más “</a:t>
            </a:r>
            <a:r>
              <a:rPr lang="es-ES" sz="2200" b="1" i="0" u="none" strike="noStrike">
                <a:effectLst/>
                <a:latin typeface="Helvetica Neue"/>
              </a:rPr>
              <a:t>popular” de laptops?</a:t>
            </a:r>
            <a:endParaRPr lang="es-ES" sz="2200"/>
          </a:p>
        </p:txBody>
      </p:sp>
      <p:pic>
        <p:nvPicPr>
          <p:cNvPr id="13" name="Imagen 12">
            <a:extLst>
              <a:ext uri="{FF2B5EF4-FFF2-40B4-BE49-F238E27FC236}">
                <a16:creationId xmlns:a16="http://schemas.microsoft.com/office/drawing/2014/main" id="{090C4D85-78ED-05CF-1211-F22B0B7B6E5B}"/>
              </a:ext>
            </a:extLst>
          </p:cNvPr>
          <p:cNvPicPr>
            <a:picLocks noChangeAspect="1"/>
          </p:cNvPicPr>
          <p:nvPr/>
        </p:nvPicPr>
        <p:blipFill rotWithShape="1">
          <a:blip r:embed="rId2"/>
          <a:srcRect r="30249" b="-2"/>
          <a:stretch/>
        </p:blipFill>
        <p:spPr>
          <a:xfrm>
            <a:off x="685801" y="685800"/>
            <a:ext cx="4724400" cy="5486400"/>
          </a:xfrm>
          <a:prstGeom prst="rect">
            <a:avLst/>
          </a:prstGeom>
        </p:spPr>
      </p:pic>
      <p:sp>
        <p:nvSpPr>
          <p:cNvPr id="3" name="Marcador de contenido 2">
            <a:extLst>
              <a:ext uri="{FF2B5EF4-FFF2-40B4-BE49-F238E27FC236}">
                <a16:creationId xmlns:a16="http://schemas.microsoft.com/office/drawing/2014/main" id="{836DDE67-3119-99C6-A6D2-F03A0309CE9F}"/>
              </a:ext>
            </a:extLst>
          </p:cNvPr>
          <p:cNvSpPr>
            <a:spLocks noGrp="1"/>
          </p:cNvSpPr>
          <p:nvPr>
            <p:ph idx="1"/>
          </p:nvPr>
        </p:nvSpPr>
        <p:spPr>
          <a:xfrm>
            <a:off x="6701170" y="1817153"/>
            <a:ext cx="4821675" cy="4471452"/>
          </a:xfrm>
        </p:spPr>
        <p:txBody>
          <a:bodyPr>
            <a:normAutofit/>
          </a:bodyPr>
          <a:lstStyle/>
          <a:p>
            <a:pPr marL="0" indent="0">
              <a:buNone/>
            </a:pPr>
            <a:r>
              <a:rPr lang="es-ES" sz="2200"/>
              <a:t>Cuando vemos las cantidades de laptops por marca, podemos notar una notoria cantidad de las laptos marca: HP, Asus y Lenovo. Las tres, superan con creces al resto de marcas, mínimamente las duplican o por ejemplo en el caso de marcas como Apple son más de 100 veces lo que esta tienda vende de más en marcas como HP. A lo largo de este trabajo podremos ver las razones por las que puede suceder esto. </a:t>
            </a:r>
          </a:p>
          <a:p>
            <a:pPr marL="0" indent="0">
              <a:buNone/>
            </a:pPr>
            <a:r>
              <a:rPr lang="es-ES" sz="2200"/>
              <a:t>	</a:t>
            </a:r>
            <a:endParaRPr lang="es-ES" sz="2200" dirty="0"/>
          </a:p>
        </p:txBody>
      </p:sp>
    </p:spTree>
    <p:extLst>
      <p:ext uri="{BB962C8B-B14F-4D97-AF65-F5344CB8AC3E}">
        <p14:creationId xmlns:p14="http://schemas.microsoft.com/office/powerpoint/2010/main" val="3357719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69E4C79-4A25-4DCA-9CC1-94147A10E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2794E3E-966D-43D0-B426-D33988B92C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1"/>
            <a:ext cx="6781799"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E2162D-B699-6117-A220-6C17CBA56F1E}"/>
              </a:ext>
            </a:extLst>
          </p:cNvPr>
          <p:cNvSpPr>
            <a:spLocks noGrp="1"/>
          </p:cNvSpPr>
          <p:nvPr>
            <p:ph type="title"/>
          </p:nvPr>
        </p:nvSpPr>
        <p:spPr>
          <a:xfrm>
            <a:off x="6096000" y="454393"/>
            <a:ext cx="5393824" cy="1088305"/>
          </a:xfrm>
        </p:spPr>
        <p:txBody>
          <a:bodyPr>
            <a:normAutofit/>
          </a:bodyPr>
          <a:lstStyle/>
          <a:p>
            <a:pPr algn="ctr"/>
            <a:r>
              <a:rPr lang="es-ES" sz="2200"/>
              <a:t>VARIABLES ANALIZADAS ENTRE LAS 3 marcas principales</a:t>
            </a:r>
          </a:p>
        </p:txBody>
      </p:sp>
      <p:pic>
        <p:nvPicPr>
          <p:cNvPr id="5" name="Imagen 4" descr="Gráfico&#10;&#10;Descripción generada automáticamente con confianza media">
            <a:extLst>
              <a:ext uri="{FF2B5EF4-FFF2-40B4-BE49-F238E27FC236}">
                <a16:creationId xmlns:a16="http://schemas.microsoft.com/office/drawing/2014/main" id="{A0FBFA43-C312-604E-D4AF-4029051EA04D}"/>
              </a:ext>
            </a:extLst>
          </p:cNvPr>
          <p:cNvPicPr>
            <a:picLocks noChangeAspect="1"/>
          </p:cNvPicPr>
          <p:nvPr/>
        </p:nvPicPr>
        <p:blipFill rotWithShape="1">
          <a:blip r:embed="rId2"/>
          <a:srcRect t="2856" r="4" b="4"/>
          <a:stretch/>
        </p:blipFill>
        <p:spPr>
          <a:xfrm>
            <a:off x="685800" y="811285"/>
            <a:ext cx="4076700" cy="2336557"/>
          </a:xfrm>
          <a:prstGeom prst="rect">
            <a:avLst/>
          </a:prstGeom>
        </p:spPr>
      </p:pic>
      <p:pic>
        <p:nvPicPr>
          <p:cNvPr id="7" name="Imagen 6" descr="Gráfico, Gráfico de barras&#10;&#10;Descripción generada automáticamente">
            <a:extLst>
              <a:ext uri="{FF2B5EF4-FFF2-40B4-BE49-F238E27FC236}">
                <a16:creationId xmlns:a16="http://schemas.microsoft.com/office/drawing/2014/main" id="{DCEF1CC0-6E93-52A6-6634-357FF07604C5}"/>
              </a:ext>
            </a:extLst>
          </p:cNvPr>
          <p:cNvPicPr>
            <a:picLocks noChangeAspect="1"/>
          </p:cNvPicPr>
          <p:nvPr/>
        </p:nvPicPr>
        <p:blipFill>
          <a:blip r:embed="rId3"/>
          <a:stretch>
            <a:fillRect/>
          </a:stretch>
        </p:blipFill>
        <p:spPr>
          <a:xfrm>
            <a:off x="1086473" y="3584672"/>
            <a:ext cx="3275351" cy="2587528"/>
          </a:xfrm>
          <a:prstGeom prst="rect">
            <a:avLst/>
          </a:prstGeom>
        </p:spPr>
      </p:pic>
      <p:sp>
        <p:nvSpPr>
          <p:cNvPr id="3" name="Marcador de contenido 2">
            <a:extLst>
              <a:ext uri="{FF2B5EF4-FFF2-40B4-BE49-F238E27FC236}">
                <a16:creationId xmlns:a16="http://schemas.microsoft.com/office/drawing/2014/main" id="{F10E9BE2-733D-FBBB-3D0B-632E83795E98}"/>
              </a:ext>
            </a:extLst>
          </p:cNvPr>
          <p:cNvSpPr>
            <a:spLocks noGrp="1"/>
          </p:cNvSpPr>
          <p:nvPr>
            <p:ph idx="1"/>
          </p:nvPr>
        </p:nvSpPr>
        <p:spPr>
          <a:xfrm>
            <a:off x="6002503" y="1829349"/>
            <a:ext cx="5487321" cy="4459255"/>
          </a:xfrm>
        </p:spPr>
        <p:txBody>
          <a:bodyPr>
            <a:normAutofit/>
          </a:bodyPr>
          <a:lstStyle/>
          <a:p>
            <a:r>
              <a:rPr lang="es-ES" dirty="0"/>
              <a:t>Cuando tenemos en cuenta la memoria RAM de las marcas,  y como repercute en el precio, son estos los resultados que vemos.</a:t>
            </a:r>
          </a:p>
          <a:p>
            <a:r>
              <a:rPr lang="es-ES" dirty="0"/>
              <a:t>Aquellos con mayor memoria RAM son los que más elevados los precios tienen.</a:t>
            </a:r>
          </a:p>
        </p:txBody>
      </p:sp>
    </p:spTree>
    <p:extLst>
      <p:ext uri="{BB962C8B-B14F-4D97-AF65-F5344CB8AC3E}">
        <p14:creationId xmlns:p14="http://schemas.microsoft.com/office/powerpoint/2010/main" val="2160247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0">
            <a:extLst>
              <a:ext uri="{FF2B5EF4-FFF2-40B4-BE49-F238E27FC236}">
                <a16:creationId xmlns:a16="http://schemas.microsoft.com/office/drawing/2014/main" id="{E7D6FD1C-DBFA-4ECE-B5A8-3929CEA3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2">
            <a:extLst>
              <a:ext uri="{FF2B5EF4-FFF2-40B4-BE49-F238E27FC236}">
                <a16:creationId xmlns:a16="http://schemas.microsoft.com/office/drawing/2014/main" id="{B439EA69-57A7-423C-A963-7774D5C40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B7F0F56A-2FEC-44C4-AF01-662DD2AE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9" y="685801"/>
            <a:ext cx="10820401"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97FCF82-DFF7-7A4D-5800-E528A990F2CD}"/>
              </a:ext>
            </a:extLst>
          </p:cNvPr>
          <p:cNvSpPr>
            <a:spLocks noGrp="1"/>
          </p:cNvSpPr>
          <p:nvPr>
            <p:ph type="title"/>
          </p:nvPr>
        </p:nvSpPr>
        <p:spPr>
          <a:xfrm>
            <a:off x="1371600" y="1129086"/>
            <a:ext cx="9486900" cy="737814"/>
          </a:xfrm>
        </p:spPr>
        <p:txBody>
          <a:bodyPr>
            <a:normAutofit/>
          </a:bodyPr>
          <a:lstStyle/>
          <a:p>
            <a:pPr algn="ctr"/>
            <a:r>
              <a:rPr lang="es-ES" dirty="0"/>
              <a:t>Análisis del </a:t>
            </a:r>
            <a:r>
              <a:rPr lang="es-ES" dirty="0" err="1"/>
              <a:t>spect</a:t>
            </a:r>
            <a:r>
              <a:rPr lang="es-ES" dirty="0"/>
              <a:t> rating</a:t>
            </a:r>
          </a:p>
        </p:txBody>
      </p:sp>
      <p:pic>
        <p:nvPicPr>
          <p:cNvPr id="5" name="Marcador de contenido 4">
            <a:extLst>
              <a:ext uri="{FF2B5EF4-FFF2-40B4-BE49-F238E27FC236}">
                <a16:creationId xmlns:a16="http://schemas.microsoft.com/office/drawing/2014/main" id="{A9860EA0-B93C-E596-01D3-6D196B97ACDB}"/>
              </a:ext>
            </a:extLst>
          </p:cNvPr>
          <p:cNvPicPr>
            <a:picLocks noChangeAspect="1"/>
          </p:cNvPicPr>
          <p:nvPr/>
        </p:nvPicPr>
        <p:blipFill rotWithShape="1">
          <a:blip r:embed="rId2"/>
          <a:srcRect r="327" b="-7"/>
          <a:stretch/>
        </p:blipFill>
        <p:spPr>
          <a:xfrm>
            <a:off x="1280160" y="2155391"/>
            <a:ext cx="2007022" cy="1464995"/>
          </a:xfrm>
          <a:prstGeom prst="rect">
            <a:avLst/>
          </a:prstGeom>
        </p:spPr>
      </p:pic>
      <p:pic>
        <p:nvPicPr>
          <p:cNvPr id="7" name="Imagen 6">
            <a:extLst>
              <a:ext uri="{FF2B5EF4-FFF2-40B4-BE49-F238E27FC236}">
                <a16:creationId xmlns:a16="http://schemas.microsoft.com/office/drawing/2014/main" id="{893C93D0-3613-2379-44F2-CD1D4C2A28A4}"/>
              </a:ext>
            </a:extLst>
          </p:cNvPr>
          <p:cNvPicPr>
            <a:picLocks noChangeAspect="1"/>
          </p:cNvPicPr>
          <p:nvPr/>
        </p:nvPicPr>
        <p:blipFill rotWithShape="1">
          <a:blip r:embed="rId3"/>
          <a:srcRect t="2998" r="9" b="9"/>
          <a:stretch/>
        </p:blipFill>
        <p:spPr>
          <a:xfrm>
            <a:off x="3802334" y="2155389"/>
            <a:ext cx="2007022" cy="1464995"/>
          </a:xfrm>
          <a:prstGeom prst="rect">
            <a:avLst/>
          </a:prstGeom>
        </p:spPr>
      </p:pic>
      <p:pic>
        <p:nvPicPr>
          <p:cNvPr id="4" name="Imagen 3">
            <a:extLst>
              <a:ext uri="{FF2B5EF4-FFF2-40B4-BE49-F238E27FC236}">
                <a16:creationId xmlns:a16="http://schemas.microsoft.com/office/drawing/2014/main" id="{ECE6ADD5-B72E-CC13-55FD-5C71C1A3FF65}"/>
              </a:ext>
            </a:extLst>
          </p:cNvPr>
          <p:cNvPicPr>
            <a:picLocks noChangeAspect="1"/>
          </p:cNvPicPr>
          <p:nvPr/>
        </p:nvPicPr>
        <p:blipFill rotWithShape="1">
          <a:blip r:embed="rId4"/>
          <a:srcRect t="4583" r="9" b="9"/>
          <a:stretch/>
        </p:blipFill>
        <p:spPr>
          <a:xfrm>
            <a:off x="6328672" y="2162217"/>
            <a:ext cx="2007022" cy="1464995"/>
          </a:xfrm>
          <a:prstGeom prst="rect">
            <a:avLst/>
          </a:prstGeom>
        </p:spPr>
      </p:pic>
      <p:pic>
        <p:nvPicPr>
          <p:cNvPr id="8" name="Imagen 7">
            <a:extLst>
              <a:ext uri="{FF2B5EF4-FFF2-40B4-BE49-F238E27FC236}">
                <a16:creationId xmlns:a16="http://schemas.microsoft.com/office/drawing/2014/main" id="{6FA4871C-A46C-3971-D38E-689054F3951D}"/>
              </a:ext>
            </a:extLst>
          </p:cNvPr>
          <p:cNvPicPr>
            <a:picLocks noChangeAspect="1"/>
          </p:cNvPicPr>
          <p:nvPr/>
        </p:nvPicPr>
        <p:blipFill rotWithShape="1">
          <a:blip r:embed="rId5"/>
          <a:srcRect t="4270" r="9" b="9"/>
          <a:stretch/>
        </p:blipFill>
        <p:spPr>
          <a:xfrm>
            <a:off x="8851478" y="2155390"/>
            <a:ext cx="2007022" cy="1464995"/>
          </a:xfrm>
          <a:prstGeom prst="rect">
            <a:avLst/>
          </a:prstGeom>
        </p:spPr>
      </p:pic>
      <p:sp>
        <p:nvSpPr>
          <p:cNvPr id="9" name="Content Placeholder 8">
            <a:extLst>
              <a:ext uri="{FF2B5EF4-FFF2-40B4-BE49-F238E27FC236}">
                <a16:creationId xmlns:a16="http://schemas.microsoft.com/office/drawing/2014/main" id="{0931AF16-7D06-DB7B-6246-653E0A048540}"/>
              </a:ext>
            </a:extLst>
          </p:cNvPr>
          <p:cNvSpPr>
            <a:spLocks noGrp="1"/>
          </p:cNvSpPr>
          <p:nvPr>
            <p:ph idx="1"/>
          </p:nvPr>
        </p:nvSpPr>
        <p:spPr>
          <a:xfrm>
            <a:off x="1371599" y="3963285"/>
            <a:ext cx="9486901" cy="1765629"/>
          </a:xfrm>
        </p:spPr>
        <p:txBody>
          <a:bodyPr anchor="ctr">
            <a:normAutofit/>
          </a:bodyPr>
          <a:lstStyle/>
          <a:p>
            <a:pPr algn="ctr">
              <a:lnSpc>
                <a:spcPct val="90000"/>
              </a:lnSpc>
            </a:pPr>
            <a:r>
              <a:rPr lang="es-ES" sz="1300" b="0" i="0" dirty="0">
                <a:effectLst/>
                <a:latin typeface="Roboto" panose="02000000000000000000" pitchFamily="2" charset="0"/>
              </a:rPr>
              <a:t>El </a:t>
            </a:r>
            <a:r>
              <a:rPr lang="es-ES" sz="1300" b="0" i="0" dirty="0" err="1">
                <a:effectLst/>
                <a:latin typeface="Roboto" panose="02000000000000000000" pitchFamily="2" charset="0"/>
              </a:rPr>
              <a:t>spect</a:t>
            </a:r>
            <a:r>
              <a:rPr lang="es-ES" sz="1300" b="0" i="0" dirty="0">
                <a:effectLst/>
                <a:latin typeface="Roboto" panose="02000000000000000000" pitchFamily="2" charset="0"/>
              </a:rPr>
              <a:t> rating se define como una medida que evalúa las especificaciones técnicas de un </a:t>
            </a:r>
            <a:r>
              <a:rPr lang="es-ES" sz="1300" b="0" i="0" dirty="0" err="1">
                <a:effectLst/>
                <a:latin typeface="Roboto" panose="02000000000000000000" pitchFamily="2" charset="0"/>
              </a:rPr>
              <a:t>un</a:t>
            </a:r>
            <a:r>
              <a:rPr lang="es-ES" sz="1300" b="0" i="0" dirty="0">
                <a:effectLst/>
                <a:latin typeface="Roboto" panose="02000000000000000000" pitchFamily="2" charset="0"/>
              </a:rPr>
              <a:t> dispositivo electrónico para determinar su rendimiento o calidad relativa en comparación con otros productos similares en el mercado</a:t>
            </a:r>
          </a:p>
          <a:p>
            <a:pPr algn="ctr">
              <a:lnSpc>
                <a:spcPct val="90000"/>
              </a:lnSpc>
            </a:pPr>
            <a:r>
              <a:rPr lang="es-ES" sz="1300" dirty="0">
                <a:latin typeface="Roboto" panose="02000000000000000000" pitchFamily="2" charset="0"/>
              </a:rPr>
              <a:t>Lo que se observa es que los primeros tres gráficos son el análisis de </a:t>
            </a:r>
            <a:r>
              <a:rPr lang="es-ES" sz="1300" dirty="0" err="1">
                <a:latin typeface="Roboto" panose="02000000000000000000" pitchFamily="2" charset="0"/>
              </a:rPr>
              <a:t>spec</a:t>
            </a:r>
            <a:r>
              <a:rPr lang="es-ES" sz="1300" dirty="0">
                <a:latin typeface="Roboto" panose="02000000000000000000" pitchFamily="2" charset="0"/>
              </a:rPr>
              <a:t> rating por marca y el último gráfico demuestra a las marcas juntas.</a:t>
            </a:r>
          </a:p>
          <a:p>
            <a:pPr algn="ctr">
              <a:lnSpc>
                <a:spcPct val="90000"/>
              </a:lnSpc>
            </a:pPr>
            <a:r>
              <a:rPr lang="es-ES" sz="1300" dirty="0">
                <a:latin typeface="Roboto" panose="02000000000000000000" pitchFamily="2" charset="0"/>
              </a:rPr>
              <a:t>Si midiésemos por </a:t>
            </a:r>
            <a:r>
              <a:rPr lang="es-ES" sz="1300" dirty="0" err="1">
                <a:latin typeface="Roboto" panose="02000000000000000000" pitchFamily="2" charset="0"/>
              </a:rPr>
              <a:t>spec</a:t>
            </a:r>
            <a:r>
              <a:rPr lang="es-ES" sz="1300" dirty="0">
                <a:latin typeface="Roboto" panose="02000000000000000000" pitchFamily="2" charset="0"/>
              </a:rPr>
              <a:t> rating podríamos decir que el de marca Asus es el que menos percepción de calidad da y Lenovo el que más.</a:t>
            </a:r>
            <a:endParaRPr lang="en-US" sz="1300" dirty="0"/>
          </a:p>
        </p:txBody>
      </p:sp>
    </p:spTree>
    <p:extLst>
      <p:ext uri="{BB962C8B-B14F-4D97-AF65-F5344CB8AC3E}">
        <p14:creationId xmlns:p14="http://schemas.microsoft.com/office/powerpoint/2010/main" val="3854914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BFB2D26E-FBAE-45B8-B0F6-80E4ABDEC3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23442A66-721F-4552-A3AD-3A2215F0C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102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5" name="Rectangle 1034">
            <a:extLst>
              <a:ext uri="{FF2B5EF4-FFF2-40B4-BE49-F238E27FC236}">
                <a16:creationId xmlns:a16="http://schemas.microsoft.com/office/drawing/2014/main" id="{67EA5288-5BEB-4C44-949A-ED209FE21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25B127B-3F9B-1AD8-2EA6-88E8F63C7019}"/>
              </a:ext>
            </a:extLst>
          </p:cNvPr>
          <p:cNvSpPr>
            <a:spLocks noGrp="1"/>
          </p:cNvSpPr>
          <p:nvPr>
            <p:ph type="title"/>
          </p:nvPr>
        </p:nvSpPr>
        <p:spPr>
          <a:xfrm>
            <a:off x="1371599" y="1223889"/>
            <a:ext cx="2705101" cy="2508139"/>
          </a:xfrm>
        </p:spPr>
        <p:txBody>
          <a:bodyPr vert="horz" lIns="91440" tIns="45720" rIns="91440" bIns="45720" rtlCol="0" anchor="b">
            <a:normAutofit/>
          </a:bodyPr>
          <a:lstStyle/>
          <a:p>
            <a:pPr algn="ctr">
              <a:spcAft>
                <a:spcPts val="0"/>
              </a:spcAft>
            </a:pPr>
            <a:r>
              <a:rPr lang="en-US" sz="1500" b="0" i="0" u="none" strike="noStrike" kern="1200" cap="all" spc="300" baseline="0" dirty="0">
                <a:solidFill>
                  <a:schemeClr val="tx2"/>
                </a:solidFill>
                <a:effectLst/>
                <a:latin typeface="+mj-lt"/>
                <a:ea typeface="+mj-ea"/>
                <a:cs typeface="+mj-cs"/>
              </a:rPr>
              <a:t>INSIGHTS &amp;</a:t>
            </a:r>
            <a:br>
              <a:rPr lang="en-US" sz="1500" b="0" kern="1200" cap="all" spc="300" baseline="0" dirty="0">
                <a:solidFill>
                  <a:schemeClr val="tx2"/>
                </a:solidFill>
                <a:effectLst/>
                <a:latin typeface="+mj-lt"/>
                <a:ea typeface="+mj-ea"/>
                <a:cs typeface="+mj-cs"/>
              </a:rPr>
            </a:br>
            <a:r>
              <a:rPr lang="en-US" sz="1500" b="1" i="0" u="none" strike="noStrike" kern="1200" cap="all" spc="300" baseline="0" dirty="0">
                <a:solidFill>
                  <a:schemeClr val="tx2"/>
                </a:solidFill>
                <a:effectLst/>
                <a:latin typeface="+mj-lt"/>
                <a:ea typeface="+mj-ea"/>
                <a:cs typeface="+mj-cs"/>
              </a:rPr>
              <a:t>CONCLUSIONES</a:t>
            </a:r>
            <a:br>
              <a:rPr lang="en-US" sz="1500" b="0" kern="1200" cap="all" spc="300" baseline="0" dirty="0">
                <a:solidFill>
                  <a:schemeClr val="tx2"/>
                </a:solidFill>
                <a:effectLst/>
                <a:latin typeface="+mj-lt"/>
                <a:ea typeface="+mj-ea"/>
                <a:cs typeface="+mj-cs"/>
              </a:rPr>
            </a:br>
            <a:endParaRPr lang="en-US" sz="1500" kern="1200" cap="all" spc="300" baseline="0" dirty="0">
              <a:solidFill>
                <a:schemeClr val="tx2"/>
              </a:solidFill>
              <a:latin typeface="+mj-lt"/>
              <a:ea typeface="+mj-ea"/>
              <a:cs typeface="+mj-cs"/>
            </a:endParaRPr>
          </a:p>
        </p:txBody>
      </p:sp>
      <p:pic>
        <p:nvPicPr>
          <p:cNvPr id="1026" name="Picture 2" descr="dibujo de arte lineal de la idea del símbolo de la bombilla 6455856 Vector  en Vecteezy">
            <a:extLst>
              <a:ext uri="{FF2B5EF4-FFF2-40B4-BE49-F238E27FC236}">
                <a16:creationId xmlns:a16="http://schemas.microsoft.com/office/drawing/2014/main" id="{FAAD74FD-319F-68A6-55B6-E6F2C2B82F7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769" r="342"/>
          <a:stretch/>
        </p:blipFill>
        <p:spPr bwMode="auto">
          <a:xfrm>
            <a:off x="5410200" y="10"/>
            <a:ext cx="678180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729064"/>
      </p:ext>
    </p:extLst>
  </p:cSld>
  <p:clrMapOvr>
    <a:masterClrMapping/>
  </p:clrMapOvr>
</p:sld>
</file>

<file path=ppt/theme/theme1.xml><?xml version="1.0" encoding="utf-8"?>
<a:theme xmlns:a="http://schemas.openxmlformats.org/drawingml/2006/main" name="ClassicFrameVTI">
  <a:themeElements>
    <a:clrScheme name="Custom 22">
      <a:dk1>
        <a:sysClr val="windowText" lastClr="000000"/>
      </a:dk1>
      <a:lt1>
        <a:sysClr val="window" lastClr="FFFFFF"/>
      </a:lt1>
      <a:dk2>
        <a:srgbClr val="293737"/>
      </a:dk2>
      <a:lt2>
        <a:srgbClr val="EEF2F0"/>
      </a:lt2>
      <a:accent1>
        <a:srgbClr val="749090"/>
      </a:accent1>
      <a:accent2>
        <a:srgbClr val="A5A5A5"/>
      </a:accent2>
      <a:accent3>
        <a:srgbClr val="91A39B"/>
      </a:accent3>
      <a:accent4>
        <a:srgbClr val="A9A698"/>
      </a:accent4>
      <a:accent5>
        <a:srgbClr val="A2A79A"/>
      </a:accent5>
      <a:accent6>
        <a:srgbClr val="897F65"/>
      </a:accent6>
      <a:hlink>
        <a:srgbClr val="92872F"/>
      </a:hlink>
      <a:folHlink>
        <a:srgbClr val="AB73A9"/>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TotalTime>1133</TotalTime>
  <Words>599</Words>
  <Application>Microsoft Office PowerPoint</Application>
  <PresentationFormat>Panorámica</PresentationFormat>
  <Paragraphs>31</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Gill Sans MT</vt:lpstr>
      <vt:lpstr>Goudy Old Style</vt:lpstr>
      <vt:lpstr>Helvetica Neue</vt:lpstr>
      <vt:lpstr>Roboto</vt:lpstr>
      <vt:lpstr>ClassicFrameVTI</vt:lpstr>
      <vt:lpstr>HP vs LENOVO vs ASUS</vt:lpstr>
      <vt:lpstr>Paso por paso</vt:lpstr>
      <vt:lpstr>CONTEXTO</vt:lpstr>
      <vt:lpstr>Y CUESTIONES DE INTERES</vt:lpstr>
      <vt:lpstr>Análisis exploratorio de datos</vt:lpstr>
      <vt:lpstr>¿cuál es la marca más “popular” de laptops?</vt:lpstr>
      <vt:lpstr>VARIABLES ANALIZADAS ENTRE LAS 3 marcas principales</vt:lpstr>
      <vt:lpstr>Análisis del spect rating</vt:lpstr>
      <vt:lpstr>INSIGHTS &amp; CONCLUSIONES </vt:lpstr>
      <vt:lpstr>Conclusión final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 vs LENOVO vs ASUS</dc:title>
  <dc:creator>rocio fernandez riera</dc:creator>
  <cp:lastModifiedBy>rocio fernandez riera</cp:lastModifiedBy>
  <cp:revision>3</cp:revision>
  <dcterms:created xsi:type="dcterms:W3CDTF">2024-05-29T20:46:46Z</dcterms:created>
  <dcterms:modified xsi:type="dcterms:W3CDTF">2024-05-30T20:39:13Z</dcterms:modified>
</cp:coreProperties>
</file>