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Libre Franklin Black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dEmydJV9abS+oRas+4KLCezGN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9ACA88-A64F-4602-B8D0-578E16400C1E}">
  <a:tblStyle styleId="{019ACA88-A64F-4602-B8D0-578E16400C1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ibreFranklinBlack-bold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LibreFranklin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1485900" y="1122362"/>
            <a:ext cx="8609322" cy="37442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ibre Franklin Black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485900" y="5230134"/>
            <a:ext cx="4610100" cy="942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 rot="-5400000">
            <a:off x="-1029207" y="4680813"/>
            <a:ext cx="27583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 rot="5400000">
            <a:off x="4038742" y="-501510"/>
            <a:ext cx="3854167" cy="949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 rot="-5400000">
            <a:off x="-1029207" y="4680813"/>
            <a:ext cx="27583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 rot="5400000">
            <a:off x="7529554" y="2200317"/>
            <a:ext cx="5278989" cy="2674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2043954" y="-351585"/>
            <a:ext cx="532279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 rot="-5400000">
            <a:off x="-1029207" y="4680813"/>
            <a:ext cx="27583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+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+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 rot="-5400000">
            <a:off x="-1029207" y="4680813"/>
            <a:ext cx="27583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1219200" y="1368862"/>
            <a:ext cx="9486900" cy="3679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ibre Franklin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1219200" y="5318974"/>
            <a:ext cx="9486900" cy="85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 rot="-5400000">
            <a:off x="-1029207" y="4680813"/>
            <a:ext cx="27583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1219200" y="2168278"/>
            <a:ext cx="4702921" cy="400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6269880" y="2168278"/>
            <a:ext cx="4782699" cy="400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 rot="-5400000">
            <a:off x="-1029207" y="4680813"/>
            <a:ext cx="27583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1219200" y="365125"/>
            <a:ext cx="975359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1219201" y="2109789"/>
            <a:ext cx="4507931" cy="837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1219201" y="3063530"/>
            <a:ext cx="4507930" cy="3126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6464867" y="2109789"/>
            <a:ext cx="4507932" cy="837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4" type="body"/>
          </p:nvPr>
        </p:nvSpPr>
        <p:spPr>
          <a:xfrm>
            <a:off x="6464867" y="3063530"/>
            <a:ext cx="4507932" cy="3126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 rot="-5400000">
            <a:off x="-1029207" y="4680813"/>
            <a:ext cx="27583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 rot="-5400000">
            <a:off x="-1029207" y="4680813"/>
            <a:ext cx="27583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0" type="dt"/>
          </p:nvPr>
        </p:nvSpPr>
        <p:spPr>
          <a:xfrm rot="-5400000">
            <a:off x="-1029207" y="4680813"/>
            <a:ext cx="27583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1219200" y="457200"/>
            <a:ext cx="3776472" cy="28529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5557582" y="987425"/>
            <a:ext cx="594861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+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+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1219200" y="3484210"/>
            <a:ext cx="3768934" cy="2384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 rot="-5400000">
            <a:off x="-1029207" y="4680813"/>
            <a:ext cx="27583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219200" y="457200"/>
            <a:ext cx="3932349" cy="2852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5674810" y="657055"/>
            <a:ext cx="5831389" cy="5515146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1219199" y="3484210"/>
            <a:ext cx="3768934" cy="237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 rot="-5400000">
            <a:off x="-1029207" y="4680813"/>
            <a:ext cx="27583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b="0" i="1" sz="40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+"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+"/>
              <a:def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 rot="-5400000">
            <a:off x="-1029207" y="4680813"/>
            <a:ext cx="27583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pSp>
        <p:nvGrpSpPr>
          <p:cNvPr id="11" name="Google Shape;11;p8"/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12" name="Google Shape;12;p8"/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3" name="Google Shape;13;p8"/>
              <p:cNvCxnSpPr/>
              <p:nvPr/>
            </p:nvCxnSpPr>
            <p:spPr>
              <a:xfrm>
                <a:off x="1028007" y="1994415"/>
                <a:ext cx="5757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" name="Google Shape;14;p8"/>
              <p:cNvCxnSpPr/>
              <p:nvPr/>
            </p:nvCxnSpPr>
            <p:spPr>
              <a:xfrm rot="-5400000">
                <a:off x="1028007" y="1994415"/>
                <a:ext cx="5757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5" name="Google Shape;15;p8"/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0" name="Google Shape;90;p1"/>
            <p:cNvGrpSpPr/>
            <p:nvPr/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91" name="Google Shape;91;p1"/>
              <p:cNvCxnSpPr/>
              <p:nvPr/>
            </p:nvCxnSpPr>
            <p:spPr>
              <a:xfrm>
                <a:off x="1028007" y="1994415"/>
                <a:ext cx="5757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1"/>
              <p:cNvCxnSpPr/>
              <p:nvPr/>
            </p:nvCxnSpPr>
            <p:spPr>
              <a:xfrm rot="-5400000">
                <a:off x="1028007" y="1994415"/>
                <a:ext cx="5757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93" name="Google Shape;93;p1"/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4" name="Google Shape;9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23708" y="223936"/>
            <a:ext cx="6916373" cy="6638402"/>
          </a:xfrm>
          <a:custGeom>
            <a:rect b="b" l="l" r="r" t="t"/>
            <a:pathLst>
              <a:path extrusionOk="0" h="6643444" w="6968018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48741" y="367004"/>
            <a:ext cx="6678117" cy="6490996"/>
          </a:xfrm>
          <a:custGeom>
            <a:rect b="b" l="l" r="r" t="t"/>
            <a:pathLst>
              <a:path extrusionOk="0" h="6461436" w="6647705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n dibujo de una persona&#10;&#10;Descripción generada automáticamente con confianza media" id="97" name="Google Shape;97;p1"/>
          <p:cNvPicPr preferRelativeResize="0"/>
          <p:nvPr/>
        </p:nvPicPr>
        <p:blipFill rotWithShape="1">
          <a:blip r:embed="rId4">
            <a:alphaModFix amt="84000"/>
          </a:blip>
          <a:srcRect b="2564" l="0" r="-2" t="237"/>
          <a:stretch/>
        </p:blipFill>
        <p:spPr>
          <a:xfrm>
            <a:off x="552736" y="371053"/>
            <a:ext cx="6678117" cy="6490996"/>
          </a:xfrm>
          <a:custGeom>
            <a:rect b="b" l="l" r="r" t="t"/>
            <a:pathLst>
              <a:path extrusionOk="0" h="6461436" w="6647705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8" name="Google Shape;98;p1"/>
          <p:cNvSpPr txBox="1"/>
          <p:nvPr>
            <p:ph type="ctrTitle"/>
          </p:nvPr>
        </p:nvSpPr>
        <p:spPr>
          <a:xfrm>
            <a:off x="6254750" y="681036"/>
            <a:ext cx="5251450" cy="1916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Libre Franklin Black"/>
              <a:buNone/>
            </a:pPr>
            <a:r>
              <a:rPr i="1" lang="es-VE" sz="3700">
                <a:solidFill>
                  <a:srgbClr val="000000"/>
                </a:solidFill>
                <a:highlight>
                  <a:srgbClr val="FFFF00"/>
                </a:highlight>
                <a:latin typeface="Libre Franklin Black"/>
                <a:ea typeface="Libre Franklin Black"/>
                <a:cs typeface="Libre Franklin Black"/>
                <a:sym typeface="Libre Franklin Black"/>
              </a:rPr>
              <a:t>Reporte avance de proyecto</a:t>
            </a:r>
            <a:br>
              <a:rPr i="1" lang="es-VE" sz="3700">
                <a:solidFill>
                  <a:srgbClr val="000000"/>
                </a:solidFill>
                <a:highlight>
                  <a:srgbClr val="FFFF00"/>
                </a:highlight>
                <a:latin typeface="Libre Franklin Black"/>
                <a:ea typeface="Libre Franklin Black"/>
                <a:cs typeface="Libre Franklin Black"/>
                <a:sym typeface="Libre Franklin Black"/>
              </a:rPr>
            </a:br>
            <a:r>
              <a:rPr i="1" lang="es-VE" sz="3700">
                <a:solidFill>
                  <a:srgbClr val="000000"/>
                </a:solidFill>
                <a:highlight>
                  <a:srgbClr val="FFFF00"/>
                </a:highlight>
                <a:latin typeface="Libre Franklin Black"/>
                <a:ea typeface="Libre Franklin Black"/>
                <a:cs typeface="Libre Franklin Black"/>
                <a:sym typeface="Libre Franklin Black"/>
              </a:rPr>
              <a:t>“SemaforosMina”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 rot="5400000">
            <a:off x="2858733" y="-307858"/>
            <a:ext cx="444795" cy="1608888"/>
          </a:xfrm>
          <a:custGeom>
            <a:rect b="b" l="l" r="r" t="t"/>
            <a:pathLst>
              <a:path extrusionOk="0" h="1999290" w="555597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rotWithShape="1">
            <a:blip r:embed="rId5">
              <a:alphaModFix amt="84000"/>
            </a:blip>
            <a:tile algn="tl" flip="none" tx="0" sx="100000" ty="0" sy="100000"/>
          </a:blipFill>
          <a:ln>
            <a:noFill/>
          </a:ln>
          <a:effectLst>
            <a:outerShdw blurRad="63500" rotWithShape="0" algn="tr" dir="8100000" dist="1270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0" y="1360448"/>
            <a:ext cx="2367992" cy="3877285"/>
          </a:xfrm>
          <a:custGeom>
            <a:rect b="b" l="l" r="r" t="t"/>
            <a:pathLst>
              <a:path extrusionOk="0" h="3891908" w="2367992">
                <a:moveTo>
                  <a:pt x="0" y="0"/>
                </a:moveTo>
                <a:lnTo>
                  <a:pt x="2367992" y="121902"/>
                </a:lnTo>
                <a:lnTo>
                  <a:pt x="2172382" y="3891908"/>
                </a:lnTo>
                <a:lnTo>
                  <a:pt x="0" y="37800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0" y="1479344"/>
            <a:ext cx="2235618" cy="3622040"/>
          </a:xfrm>
          <a:custGeom>
            <a:rect b="b" l="l" r="r" t="t"/>
            <a:pathLst>
              <a:path extrusionOk="0" h="3622040" w="2235618">
                <a:moveTo>
                  <a:pt x="0" y="0"/>
                </a:moveTo>
                <a:lnTo>
                  <a:pt x="2199788" y="113690"/>
                </a:lnTo>
                <a:cubicBezTo>
                  <a:pt x="2216363" y="114590"/>
                  <a:pt x="2229149" y="127719"/>
                  <a:pt x="2228398" y="143074"/>
                </a:cubicBezTo>
                <a:cubicBezTo>
                  <a:pt x="2231394" y="195246"/>
                  <a:pt x="2225330" y="267413"/>
                  <a:pt x="2223180" y="321986"/>
                </a:cubicBezTo>
                <a:cubicBezTo>
                  <a:pt x="2220621" y="371495"/>
                  <a:pt x="2225244" y="354864"/>
                  <a:pt x="2222683" y="404373"/>
                </a:cubicBezTo>
                <a:lnTo>
                  <a:pt x="2223640" y="463954"/>
                </a:lnTo>
                <a:cubicBezTo>
                  <a:pt x="2224126" y="493706"/>
                  <a:pt x="2235040" y="520670"/>
                  <a:pt x="2235618" y="542697"/>
                </a:cubicBezTo>
                <a:cubicBezTo>
                  <a:pt x="2234907" y="580265"/>
                  <a:pt x="2222319" y="659523"/>
                  <a:pt x="2219379" y="689360"/>
                </a:cubicBezTo>
                <a:cubicBezTo>
                  <a:pt x="2217639" y="724750"/>
                  <a:pt x="2209696" y="726516"/>
                  <a:pt x="2207957" y="761906"/>
                </a:cubicBezTo>
                <a:cubicBezTo>
                  <a:pt x="2204904" y="822952"/>
                  <a:pt x="2212460" y="556773"/>
                  <a:pt x="2188050" y="1046328"/>
                </a:cubicBezTo>
                <a:cubicBezTo>
                  <a:pt x="2144689" y="1904898"/>
                  <a:pt x="2101328" y="2763470"/>
                  <a:pt x="2057967" y="3622040"/>
                </a:cubicBezTo>
                <a:lnTo>
                  <a:pt x="0" y="351568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na señal de alto junto a un semáforo&#10;&#10;Descripción generada automáticamente" id="102" name="Google Shape;102;p1"/>
          <p:cNvPicPr preferRelativeResize="0"/>
          <p:nvPr/>
        </p:nvPicPr>
        <p:blipFill rotWithShape="1">
          <a:blip r:embed="rId6">
            <a:alphaModFix amt="85000"/>
          </a:blip>
          <a:srcRect b="1" l="56" r="8913" t="0"/>
          <a:stretch/>
        </p:blipFill>
        <p:spPr>
          <a:xfrm>
            <a:off x="-2938" y="1482263"/>
            <a:ext cx="2235618" cy="3622040"/>
          </a:xfrm>
          <a:custGeom>
            <a:rect b="b" l="l" r="r" t="t"/>
            <a:pathLst>
              <a:path extrusionOk="0" h="3622040" w="2235618">
                <a:moveTo>
                  <a:pt x="0" y="0"/>
                </a:moveTo>
                <a:lnTo>
                  <a:pt x="2199788" y="113690"/>
                </a:lnTo>
                <a:cubicBezTo>
                  <a:pt x="2216363" y="114590"/>
                  <a:pt x="2229149" y="127719"/>
                  <a:pt x="2228398" y="143074"/>
                </a:cubicBezTo>
                <a:cubicBezTo>
                  <a:pt x="2231394" y="195246"/>
                  <a:pt x="2225330" y="267413"/>
                  <a:pt x="2223180" y="321986"/>
                </a:cubicBezTo>
                <a:cubicBezTo>
                  <a:pt x="2220621" y="371495"/>
                  <a:pt x="2225244" y="354864"/>
                  <a:pt x="2222683" y="404373"/>
                </a:cubicBezTo>
                <a:lnTo>
                  <a:pt x="2223640" y="463954"/>
                </a:lnTo>
                <a:cubicBezTo>
                  <a:pt x="2224126" y="493706"/>
                  <a:pt x="2235040" y="520670"/>
                  <a:pt x="2235618" y="542697"/>
                </a:cubicBezTo>
                <a:cubicBezTo>
                  <a:pt x="2234907" y="580265"/>
                  <a:pt x="2222319" y="659523"/>
                  <a:pt x="2219379" y="689360"/>
                </a:cubicBezTo>
                <a:cubicBezTo>
                  <a:pt x="2217639" y="724750"/>
                  <a:pt x="2209696" y="726516"/>
                  <a:pt x="2207957" y="761906"/>
                </a:cubicBezTo>
                <a:cubicBezTo>
                  <a:pt x="2204904" y="822952"/>
                  <a:pt x="2212460" y="556773"/>
                  <a:pt x="2188050" y="1046328"/>
                </a:cubicBezTo>
                <a:cubicBezTo>
                  <a:pt x="2144689" y="1904898"/>
                  <a:pt x="2101328" y="2763470"/>
                  <a:pt x="2057967" y="3622040"/>
                </a:cubicBezTo>
                <a:lnTo>
                  <a:pt x="0" y="351568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7866262" y="2961281"/>
            <a:ext cx="3639938" cy="321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/>
              <a:t>Período: </a:t>
            </a:r>
            <a:r>
              <a:rPr b="1" lang="es-VE">
                <a:solidFill>
                  <a:srgbClr val="0070C0"/>
                </a:solidFill>
              </a:rPr>
              <a:t>27</a:t>
            </a:r>
            <a:r>
              <a:rPr b="1" lang="es-VE">
                <a:solidFill>
                  <a:srgbClr val="0070C0"/>
                </a:solidFill>
              </a:rPr>
              <a:t>/02/2023 al 02/06/2023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/>
              <a:t>Organización: </a:t>
            </a:r>
            <a:r>
              <a:rPr b="1" lang="es-VE">
                <a:solidFill>
                  <a:srgbClr val="0070C0"/>
                </a:solidFill>
              </a:rPr>
              <a:t>Instituto Tecnológico Superior Zacatecas Occidente</a:t>
            </a:r>
            <a:endParaRPr b="1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/>
              <a:t>Cliente: </a:t>
            </a:r>
            <a:r>
              <a:rPr b="1" lang="es-VE">
                <a:solidFill>
                  <a:srgbClr val="0070C0"/>
                </a:solidFill>
              </a:rPr>
              <a:t>I.S.C Juan Andrés Macias Gómez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/>
              <a:t>Gerente del Proyecto: </a:t>
            </a:r>
            <a:r>
              <a:rPr b="1" lang="es-VE">
                <a:solidFill>
                  <a:srgbClr val="0070C0"/>
                </a:solidFill>
              </a:rPr>
              <a:t>Ricardo Aldair Puente Reyes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104" name="Google Shape;104;p1"/>
          <p:cNvGrpSpPr/>
          <p:nvPr/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5" name="Google Shape;105;p1"/>
            <p:cNvGrpSpPr/>
            <p:nvPr/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06" name="Google Shape;106;p1"/>
              <p:cNvCxnSpPr/>
              <p:nvPr/>
            </p:nvCxnSpPr>
            <p:spPr>
              <a:xfrm>
                <a:off x="1028007" y="1994415"/>
                <a:ext cx="5757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1"/>
              <p:cNvCxnSpPr/>
              <p:nvPr/>
            </p:nvCxnSpPr>
            <p:spPr>
              <a:xfrm rot="-5400000">
                <a:off x="1028007" y="1994415"/>
                <a:ext cx="5757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08" name="Google Shape;108;p1"/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s-VE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br>
              <a:rPr lang="es-VE"/>
            </a:b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1219200" y="1297301"/>
            <a:ext cx="4071900" cy="363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s-V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V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Planificado: 100%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V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Ganado: 100%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V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 </a:t>
            </a:r>
            <a:r>
              <a:rPr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$50,960.00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V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cronograma: Conforme al cronograma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$ 3,120.65 a favor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6352222" y="1557337"/>
            <a:ext cx="4071938" cy="2714631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219200" y="5096510"/>
            <a:ext cx="8286900" cy="1231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conclusión: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6/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conclusión: $ 0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00" y="1843000"/>
            <a:ext cx="5765586" cy="30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s-V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br>
              <a:rPr lang="es-VE"/>
            </a:br>
            <a:endParaRPr/>
          </a:p>
        </p:txBody>
      </p:sp>
      <p:graphicFrame>
        <p:nvGraphicFramePr>
          <p:cNvPr id="123" name="Google Shape;123;p3"/>
          <p:cNvGraphicFramePr/>
          <p:nvPr/>
        </p:nvGraphicFramePr>
        <p:xfrm>
          <a:off x="1774012" y="24088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{019ACA88-A64F-4602-B8D0-578E16400C1E}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Grupo de Actividades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Medición de la Desviación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Responsable de la Actividad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Causa de la desviación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Acciones Correctivas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Responsable de las Acciones Correctivas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s-V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br>
              <a:rPr lang="es-VE"/>
            </a:b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800"/>
              <a:t>F</a:t>
            </a:r>
            <a:r>
              <a:rPr lang="es-VE" sz="2800"/>
              <a:t>uncionalidad correcta del producto.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800"/>
              <a:t>Corrección de errores y mejoras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800"/>
              <a:t>Entrega final</a:t>
            </a:r>
            <a:endParaRPr/>
          </a:p>
          <a:p>
            <a:pPr indent="-127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s-V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br>
              <a:rPr lang="es-VE"/>
            </a:br>
            <a:endParaRPr/>
          </a:p>
        </p:txBody>
      </p:sp>
      <p:graphicFrame>
        <p:nvGraphicFramePr>
          <p:cNvPr id="135" name="Google Shape;135;p5"/>
          <p:cNvGraphicFramePr/>
          <p:nvPr/>
        </p:nvGraphicFramePr>
        <p:xfrm>
          <a:off x="1629024" y="2181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{019ACA88-A64F-4602-B8D0-578E16400C1E}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87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Incidente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Actividad Afectada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Causas del Incidente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Acciones Correctivas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Responsable de las Acciones Correctivas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87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8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s-V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br>
              <a:rPr lang="es-VE"/>
            </a:br>
            <a:endParaRPr/>
          </a:p>
        </p:txBody>
      </p:sp>
      <p:graphicFrame>
        <p:nvGraphicFramePr>
          <p:cNvPr id="141" name="Google Shape;141;p6"/>
          <p:cNvGraphicFramePr/>
          <p:nvPr/>
        </p:nvGraphicFramePr>
        <p:xfrm>
          <a:off x="1774025" y="25744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{019ACA88-A64F-4602-B8D0-578E16400C1E}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46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Riesgo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Impacto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Plan de Respuesta al Riesgo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Responsable del Plan de Respuesta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2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s-V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br>
              <a:rPr lang="es-VE"/>
            </a:br>
            <a:endParaRPr/>
          </a:p>
        </p:txBody>
      </p:sp>
      <p:graphicFrame>
        <p:nvGraphicFramePr>
          <p:cNvPr id="147" name="Google Shape;147;p7"/>
          <p:cNvGraphicFramePr/>
          <p:nvPr/>
        </p:nvGraphicFramePr>
        <p:xfrm>
          <a:off x="1628999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{019ACA88-A64F-4602-B8D0-578E16400C1E}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Número de Solicitud de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Fecha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Descripción del Cambio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Impacto del Cambio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Aprobador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/>
                        <a:t>Estado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onsolas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etscape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7"/>
      </a:lt2>
      <a:accent1>
        <a:srgbClr val="E72954"/>
      </a:accent1>
      <a:accent2>
        <a:srgbClr val="D53B17"/>
      </a:accent2>
      <a:accent3>
        <a:srgbClr val="DB9427"/>
      </a:accent3>
      <a:accent4>
        <a:srgbClr val="A6A912"/>
      </a:accent4>
      <a:accent5>
        <a:srgbClr val="73B420"/>
      </a:accent5>
      <a:accent6>
        <a:srgbClr val="2CBB14"/>
      </a:accent6>
      <a:hlink>
        <a:srgbClr val="31937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2023-07-01T01:58:46Z</dcterms:created>
  <dc:creator>Ricardo Aldair Puente Reyes</dc:creator>
</cp:coreProperties>
</file>