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gFWKcmjy3KpgB/JRV648ogmCxJ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CE5DC8D-0070-4E91-B588-BE0320D61FBA}">
  <a:tblStyle styleId="{FCE5DC8D-0070-4E91-B588-BE0320D61FB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s-VE"/>
              <a:t>Reporte de Avance de Proyecto</a:t>
            </a:r>
            <a:r>
              <a:rPr b="1" lang="es-VE" sz="2400">
                <a:solidFill>
                  <a:srgbClr val="00B050"/>
                </a:solidFill>
              </a:rPr>
              <a:t> SemaforosMina</a:t>
            </a:r>
            <a:endParaRPr b="1" sz="24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3024188" y="3786189"/>
            <a:ext cx="64008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b="1" lang="es-VE" sz="1750"/>
              <a:t>Período: </a:t>
            </a:r>
            <a:r>
              <a:rPr b="1" lang="es-VE" sz="1750">
                <a:solidFill>
                  <a:srgbClr val="00B050"/>
                </a:solidFill>
              </a:rPr>
              <a:t>14</a:t>
            </a:r>
            <a:r>
              <a:rPr b="1" lang="es-VE" sz="1750">
                <a:solidFill>
                  <a:srgbClr val="00B050"/>
                </a:solidFill>
              </a:rPr>
              <a:t>/03/2023 al 30/03/2023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b="1" lang="es-VE" sz="1750"/>
              <a:t>Organización: </a:t>
            </a:r>
            <a:r>
              <a:rPr b="1" lang="es-VE" sz="1750">
                <a:solidFill>
                  <a:srgbClr val="00B050"/>
                </a:solidFill>
              </a:rPr>
              <a:t>Instituto Tecnológico Superior Zacatecas Occidente</a:t>
            </a:r>
            <a:endParaRPr b="1" sz="175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b="1" lang="es-VE" sz="1750"/>
              <a:t>Cliente: </a:t>
            </a:r>
            <a:r>
              <a:rPr b="1" lang="es-VE" sz="1750">
                <a:solidFill>
                  <a:srgbClr val="00B050"/>
                </a:solidFill>
              </a:rPr>
              <a:t>Juan Andrés Macías Gómez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b="1" lang="es-VE" sz="1750"/>
              <a:t>Gerente del Proyecto: </a:t>
            </a:r>
            <a:r>
              <a:rPr b="1" lang="es-VE" sz="1750">
                <a:solidFill>
                  <a:srgbClr val="00B050"/>
                </a:solidFill>
              </a:rPr>
              <a:t>Ricardo Aldair Puente Reyes</a:t>
            </a:r>
            <a:endParaRPr b="1" sz="175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b="1" sz="1750">
              <a:solidFill>
                <a:srgbClr val="00B050"/>
              </a:solidFill>
            </a:endParaRPr>
          </a:p>
        </p:txBody>
      </p:sp>
      <p:sp>
        <p:nvSpPr>
          <p:cNvPr id="86" name="Google Shape;86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VE"/>
              <a:t>Centro de Desarrollo de Software e Investigación</a:t>
            </a:r>
            <a:endParaRPr/>
          </a:p>
        </p:txBody>
      </p:sp>
      <p:sp>
        <p:nvSpPr>
          <p:cNvPr id="87" name="Google Shape;87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1681163" y="1357300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V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Indicadores y proyecciones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  <p:sp>
        <p:nvSpPr>
          <p:cNvPr id="94" name="Google Shape;94;p2"/>
          <p:cNvSpPr txBox="1"/>
          <p:nvPr/>
        </p:nvSpPr>
        <p:spPr>
          <a:xfrm>
            <a:off x="1738314" y="1785938"/>
            <a:ext cx="4071900" cy="2462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Situación actual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Planificado: </a:t>
            </a:r>
            <a:r>
              <a:rPr lang="es-V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28.57</a:t>
            </a:r>
            <a:r>
              <a:rPr b="0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Ganado: </a:t>
            </a:r>
            <a:r>
              <a:rPr lang="es-V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28.57</a:t>
            </a:r>
            <a:r>
              <a:rPr b="0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 real in</a:t>
            </a:r>
            <a:r>
              <a:rPr b="0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ertido: </a:t>
            </a:r>
            <a:r>
              <a:rPr lang="es-V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V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$12,817.12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Variación de cronograma: Justo En tiempo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Variación de cos</a:t>
            </a:r>
            <a:r>
              <a:rPr lang="es-V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to: $ 1,742.88 a favor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1738313" y="4616450"/>
            <a:ext cx="8286900" cy="1169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Fecha estimada de conclusión: 02/06/2023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Presupuesto hasta la conclusión: $ 50,960.00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5953125" y="1785939"/>
            <a:ext cx="4071938" cy="2714631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de Valor Ganado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125" y="2133325"/>
            <a:ext cx="4521677" cy="23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V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Causas de desviación y acciones correctivas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  <p:graphicFrame>
        <p:nvGraphicFramePr>
          <p:cNvPr id="104" name="Google Shape;104;p3"/>
          <p:cNvGraphicFramePr/>
          <p:nvPr/>
        </p:nvGraphicFramePr>
        <p:xfrm>
          <a:off x="1738313" y="19288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{FCE5DC8D-0070-4E91-B588-BE0320D61FBA}</a:tableStyleId>
              </a:tblPr>
              <a:tblGrid>
                <a:gridCol w="1109725"/>
                <a:gridCol w="1085350"/>
                <a:gridCol w="1162500"/>
                <a:gridCol w="1928825"/>
                <a:gridCol w="2071700"/>
                <a:gridCol w="1285875"/>
              </a:tblGrid>
              <a:tr h="3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Grupo de Actividades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Medición de la Desviación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Responsable de la Actividad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Causa de la desviación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Acciones Correctivas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Responsable de las Acciones Correctivas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Actividades de semanas </a:t>
                      </a:r>
                      <a:r>
                        <a:rPr lang="es-VE">
                          <a:solidFill>
                            <a:srgbClr val="00B050"/>
                          </a:solidFill>
                        </a:rPr>
                        <a:t>3</a:t>
                      </a: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es-VE">
                          <a:solidFill>
                            <a:srgbClr val="00B050"/>
                          </a:solidFill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En tiempo y forma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s-VE" sz="1400" u="none" cap="none" strike="noStrike">
                          <a:solidFill>
                            <a:srgbClr val="00B050"/>
                          </a:solidFill>
                        </a:rPr>
                        <a:t>Todos</a:t>
                      </a:r>
                      <a:endParaRPr b="0"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No aplica</a:t>
                      </a: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No aplica</a:t>
                      </a: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Todos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/>
        </p:nvSpPr>
        <p:spPr>
          <a:xfrm>
            <a:off x="1681163" y="1357331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V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Logros del per</a:t>
            </a:r>
            <a:r>
              <a:rPr b="1" lang="es-V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es-V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1738314" y="1928832"/>
            <a:ext cx="8258175" cy="414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Creación del SAS.</a:t>
            </a:r>
            <a:endParaRPr sz="2400">
              <a:solidFill>
                <a:srgbClr val="00B050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Capacitación en Python.</a:t>
            </a:r>
            <a:endParaRPr sz="2400">
              <a:solidFill>
                <a:srgbClr val="00B050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Análisis de requerimientos.</a:t>
            </a:r>
            <a:endParaRPr sz="2400">
              <a:solidFill>
                <a:srgbClr val="00B050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Instalación de herramientas de desarrollo.</a:t>
            </a:r>
            <a:endParaRPr sz="2400">
              <a:solidFill>
                <a:srgbClr val="00B05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/>
        </p:nvSpPr>
        <p:spPr>
          <a:xfrm>
            <a:off x="1640370" y="827227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V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incidentes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  <p:graphicFrame>
        <p:nvGraphicFramePr>
          <p:cNvPr id="118" name="Google Shape;118;p5"/>
          <p:cNvGraphicFramePr/>
          <p:nvPr/>
        </p:nvGraphicFramePr>
        <p:xfrm>
          <a:off x="1759183" y="15874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{FCE5DC8D-0070-4E91-B588-BE0320D61FBA}</a:tableStyleId>
              </a:tblPr>
              <a:tblGrid>
                <a:gridCol w="1928825"/>
                <a:gridCol w="1928825"/>
                <a:gridCol w="1714500"/>
                <a:gridCol w="1815575"/>
                <a:gridCol w="1285875"/>
              </a:tblGrid>
              <a:tr h="3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Incidente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Actividad Afectada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Causas del Incidente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Acciones Correctivas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Responsable de las Acciones Correctivas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>
                          <a:solidFill>
                            <a:srgbClr val="00B050"/>
                          </a:solidFill>
                        </a:rPr>
                        <a:t>Duplicidad de funciones</a:t>
                      </a: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Ninguna actividad afectada 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>
                          <a:solidFill>
                            <a:srgbClr val="00B050"/>
                          </a:solidFill>
                        </a:rPr>
                        <a:t>Falta de comunicación</a:t>
                      </a: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VE">
                          <a:solidFill>
                            <a:srgbClr val="00B050"/>
                          </a:solidFill>
                        </a:rPr>
                        <a:t>Entablar una conversación con el equipo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>
                          <a:solidFill>
                            <a:srgbClr val="00B050"/>
                          </a:solidFill>
                        </a:rPr>
                        <a:t>Líder de proyecto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/>
        </p:nvSpPr>
        <p:spPr>
          <a:xfrm>
            <a:off x="1738313" y="136525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V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riesgos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  <p:graphicFrame>
        <p:nvGraphicFramePr>
          <p:cNvPr id="125" name="Google Shape;125;p6"/>
          <p:cNvGraphicFramePr/>
          <p:nvPr/>
        </p:nvGraphicFramePr>
        <p:xfrm>
          <a:off x="1738313" y="5822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{FCE5DC8D-0070-4E91-B588-BE0320D61FBA}</a:tableStyleId>
              </a:tblPr>
              <a:tblGrid>
                <a:gridCol w="2395800"/>
                <a:gridCol w="2395800"/>
                <a:gridCol w="2255150"/>
                <a:gridCol w="1597200"/>
              </a:tblGrid>
              <a:tr h="466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Riesgo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Impacto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Plan de Respuesta al Riesgo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Responsable del Plan de Respuesta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195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>
                          <a:solidFill>
                            <a:srgbClr val="00B050"/>
                          </a:solidFill>
                        </a:rPr>
                        <a:t>Problemas en la comunicación y colaboración entre el equipo de proyecto.</a:t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Algunos miembros del equipo </a:t>
                      </a:r>
                      <a:r>
                        <a:rPr lang="es-VE">
                          <a:solidFill>
                            <a:srgbClr val="00B050"/>
                          </a:solidFill>
                        </a:rPr>
                        <a:t>se quejan de falta de comunicación entre todos, lo que ocasiona duplicidad de funciones.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VE">
                          <a:solidFill>
                            <a:srgbClr val="00B050"/>
                          </a:solidFill>
                        </a:rPr>
                        <a:t>1. Entablar una conversación con el equipo para identificar el problema de comunicación. </a:t>
                      </a:r>
                      <a:endParaRPr>
                        <a:solidFill>
                          <a:srgbClr val="00B050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VE">
                          <a:solidFill>
                            <a:srgbClr val="00B050"/>
                          </a:solidFill>
                        </a:rPr>
                        <a:t>2. Establecer estrategias para combatir esos problemas. </a:t>
                      </a:r>
                      <a:endParaRPr>
                        <a:solidFill>
                          <a:srgbClr val="00B050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VE">
                          <a:solidFill>
                            <a:srgbClr val="00B050"/>
                          </a:solidFill>
                        </a:rPr>
                        <a:t>3. Implementar estrategias. </a:t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>
                          <a:solidFill>
                            <a:srgbClr val="00B050"/>
                          </a:solidFill>
                        </a:rPr>
                        <a:t>Líder de proyecto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21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V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solicitudes de cambio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  <p:graphicFrame>
        <p:nvGraphicFramePr>
          <p:cNvPr id="132" name="Google Shape;132;p7"/>
          <p:cNvGraphicFramePr/>
          <p:nvPr/>
        </p:nvGraphicFramePr>
        <p:xfrm>
          <a:off x="1738313" y="18573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{FCE5DC8D-0070-4E91-B588-BE0320D61FBA}</a:tableStyleId>
              </a:tblPr>
              <a:tblGrid>
                <a:gridCol w="2000275"/>
                <a:gridCol w="956375"/>
                <a:gridCol w="2025850"/>
                <a:gridCol w="1314075"/>
                <a:gridCol w="1391525"/>
                <a:gridCol w="985550"/>
              </a:tblGrid>
              <a:tr h="3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Número de Solicitud de Cambio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Fecha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Descripción del Cambio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Impacto del Cambio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Aprobador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Estado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No aplica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No aplica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No aplica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No aplica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No aplica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No aplica </a:t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/>
        </p:nvSpPr>
        <p:spPr>
          <a:xfrm>
            <a:off x="1681163" y="1357298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V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Logros planificados para el próximo período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8"/>
          <p:cNvSpPr txBox="1"/>
          <p:nvPr>
            <p:ph idx="1" type="body"/>
          </p:nvPr>
        </p:nvSpPr>
        <p:spPr>
          <a:xfrm>
            <a:off x="1738314" y="1928803"/>
            <a:ext cx="8258175" cy="414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Corrección del SAS.</a:t>
            </a:r>
            <a:endParaRPr sz="2400">
              <a:solidFill>
                <a:srgbClr val="00B050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Capacitación en Microcontroladores.</a:t>
            </a:r>
            <a:endParaRPr sz="2400">
              <a:solidFill>
                <a:srgbClr val="00B050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Instalación de librerías </a:t>
            </a:r>
            <a:r>
              <a:rPr lang="es-VE" sz="2400">
                <a:solidFill>
                  <a:srgbClr val="00B050"/>
                </a:solidFill>
              </a:rPr>
              <a:t>en Python</a:t>
            </a:r>
            <a:r>
              <a:rPr lang="es-VE" sz="2400">
                <a:solidFill>
                  <a:srgbClr val="00B050"/>
                </a:solidFill>
              </a:rPr>
              <a:t>.</a:t>
            </a:r>
            <a:endParaRPr sz="2400">
              <a:solidFill>
                <a:srgbClr val="00B050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Pruebas de funcionamiento de librerías.</a:t>
            </a:r>
            <a:endParaRPr sz="2400">
              <a:solidFill>
                <a:srgbClr val="00B050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Instalación de software al módulo raspberry pi 4.</a:t>
            </a:r>
            <a:endParaRPr sz="2400">
              <a:solidFill>
                <a:srgbClr val="00B050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Pruebas del software en Raspberry Pi 4.</a:t>
            </a:r>
            <a:endParaRPr sz="2400">
              <a:solidFill>
                <a:srgbClr val="00B05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139" name="Google Shape;13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2019-02-01T03:52:04Z</dcterms:created>
  <dc:creator>LENOVO</dc:creator>
</cp:coreProperties>
</file>