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6858000" cx="12192000"/>
  <p:notesSz cx="6858000" cy="9144000"/>
  <p:embeddedFontLst>
    <p:embeddedFont>
      <p:font typeface="Noto Sans Symbols"/>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2" roundtripDataSignature="AMtx7mi3nM01gN/TUu+SV01e/q3cyFWP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NotoSansSymbols-bold.fntdata"/><Relationship Id="rId50" Type="http://schemas.openxmlformats.org/officeDocument/2006/relationships/font" Target="fonts/NotoSansSymbols-regular.fntdata"/><Relationship Id="rId52"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47"/>
          <p:cNvSpPr/>
          <p:nvPr/>
        </p:nvSpPr>
        <p:spPr>
          <a:xfrm>
            <a:off x="1007533" y="0"/>
            <a:ext cx="7934348"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7"/>
          <p:cNvSpPr/>
          <p:nvPr/>
        </p:nvSpPr>
        <p:spPr>
          <a:xfrm>
            <a:off x="8941881"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7"/>
          <p:cNvSpPr txBox="1"/>
          <p:nvPr>
            <p:ph type="ctrTitle"/>
          </p:nvPr>
        </p:nvSpPr>
        <p:spPr>
          <a:xfrm>
            <a:off x="2611808" y="3428998"/>
            <a:ext cx="5518066" cy="226855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7"/>
          <p:cNvSpPr txBox="1"/>
          <p:nvPr>
            <p:ph idx="1" type="subTitle"/>
          </p:nvPr>
        </p:nvSpPr>
        <p:spPr>
          <a:xfrm>
            <a:off x="2772274" y="2268786"/>
            <a:ext cx="5357600" cy="1160213"/>
          </a:xfrm>
          <a:prstGeom prst="rect">
            <a:avLst/>
          </a:prstGeom>
          <a:noFill/>
          <a:ln>
            <a:noFill/>
          </a:ln>
        </p:spPr>
        <p:txBody>
          <a:bodyPr anchorCtr="0" anchor="b" bIns="45700" lIns="91425" spcFirstLastPara="1" rIns="91425" wrap="square" tIns="0">
            <a:normAutofit/>
          </a:bodyPr>
          <a:lstStyle>
            <a:lvl1pPr lvl="0" algn="r">
              <a:lnSpc>
                <a:spcPct val="120000"/>
              </a:lnSpc>
              <a:spcBef>
                <a:spcPts val="1000"/>
              </a:spcBef>
              <a:spcAft>
                <a:spcPts val="0"/>
              </a:spcAft>
              <a:buSzPts val="1620"/>
              <a:buNone/>
              <a:defRPr b="0" sz="180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p:txBody>
      </p:sp>
      <p:sp>
        <p:nvSpPr>
          <p:cNvPr id="24" name="Google Shape;24;p47"/>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7"/>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7"/>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27" name="Google Shape;27;p47"/>
          <p:cNvSpPr txBox="1"/>
          <p:nvPr/>
        </p:nvSpPr>
        <p:spPr>
          <a:xfrm>
            <a:off x="2191282" y="3262852"/>
            <a:ext cx="415636"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6"/>
                </a:solidFill>
                <a:latin typeface="Noto Sans Symbols"/>
                <a:ea typeface="Noto Sans Symbols"/>
                <a:cs typeface="Noto Sans Symbols"/>
                <a:sym typeface="Noto Sans Symbols"/>
              </a:rPr>
              <a:t>◤</a:t>
            </a:r>
            <a:endParaRPr b="0" i="0" sz="24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02" name="Shape 102"/>
        <p:cNvGrpSpPr/>
        <p:nvPr/>
      </p:nvGrpSpPr>
      <p:grpSpPr>
        <a:xfrm>
          <a:off x="0" y="0"/>
          <a:ext cx="0" cy="0"/>
          <a:chOff x="0" y="0"/>
          <a:chExt cx="0" cy="0"/>
        </a:xfrm>
      </p:grpSpPr>
      <p:sp>
        <p:nvSpPr>
          <p:cNvPr id="103" name="Google Shape;103;p56"/>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6"/>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6"/>
          <p:cNvSpPr txBox="1"/>
          <p:nvPr/>
        </p:nvSpPr>
        <p:spPr>
          <a:xfrm>
            <a:off x="2194236"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106" name="Google Shape;106;p56"/>
          <p:cNvSpPr txBox="1"/>
          <p:nvPr>
            <p:ph type="title"/>
          </p:nvPr>
        </p:nvSpPr>
        <p:spPr>
          <a:xfrm>
            <a:off x="2611808" y="808056"/>
            <a:ext cx="795409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56"/>
          <p:cNvSpPr txBox="1"/>
          <p:nvPr>
            <p:ph idx="1" type="body"/>
          </p:nvPr>
        </p:nvSpPr>
        <p:spPr>
          <a:xfrm rot="5400000">
            <a:off x="4672955" y="152760"/>
            <a:ext cx="3997828" cy="7796540"/>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08" name="Google Shape;108;p56"/>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56"/>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56"/>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11" name="Shape 111"/>
        <p:cNvGrpSpPr/>
        <p:nvPr/>
      </p:nvGrpSpPr>
      <p:grpSpPr>
        <a:xfrm>
          <a:off x="0" y="0"/>
          <a:ext cx="0" cy="0"/>
          <a:chOff x="0" y="0"/>
          <a:chExt cx="0" cy="0"/>
        </a:xfrm>
      </p:grpSpPr>
      <p:sp>
        <p:nvSpPr>
          <p:cNvPr id="112" name="Google Shape;112;p57"/>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7"/>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7"/>
          <p:cNvSpPr txBox="1"/>
          <p:nvPr/>
        </p:nvSpPr>
        <p:spPr>
          <a:xfrm rot="5400000">
            <a:off x="10337141" y="416061"/>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115" name="Google Shape;115;p57"/>
          <p:cNvSpPr txBox="1"/>
          <p:nvPr>
            <p:ph type="title"/>
          </p:nvPr>
        </p:nvSpPr>
        <p:spPr>
          <a:xfrm rot="5400000">
            <a:off x="7280577" y="2764621"/>
            <a:ext cx="5244126" cy="13265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57"/>
          <p:cNvSpPr txBox="1"/>
          <p:nvPr>
            <p:ph idx="1" type="body"/>
          </p:nvPr>
        </p:nvSpPr>
        <p:spPr>
          <a:xfrm rot="5400000">
            <a:off x="3302436" y="276725"/>
            <a:ext cx="5079534" cy="6466903"/>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17" name="Google Shape;117;p57"/>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57"/>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57"/>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sp>
        <p:nvSpPr>
          <p:cNvPr id="29" name="Google Shape;29;p48"/>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8"/>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8"/>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8"/>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33" name="Google Shape;33;p48"/>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8"/>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8"/>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36" name="Google Shape;36;p48"/>
          <p:cNvSpPr txBox="1"/>
          <p:nvPr/>
        </p:nvSpPr>
        <p:spPr>
          <a:xfrm>
            <a:off x="2194943"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7" name="Shape 37"/>
        <p:cNvGrpSpPr/>
        <p:nvPr/>
      </p:nvGrpSpPr>
      <p:grpSpPr>
        <a:xfrm>
          <a:off x="0" y="0"/>
          <a:ext cx="0" cy="0"/>
          <a:chOff x="0" y="0"/>
          <a:chExt cx="0" cy="0"/>
        </a:xfrm>
      </p:grpSpPr>
      <p:sp>
        <p:nvSpPr>
          <p:cNvPr id="38" name="Google Shape;38;p49"/>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9"/>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9"/>
          <p:cNvSpPr txBox="1"/>
          <p:nvPr/>
        </p:nvSpPr>
        <p:spPr>
          <a:xfrm>
            <a:off x="2191843" y="296258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41" name="Google Shape;41;p49"/>
          <p:cNvSpPr txBox="1"/>
          <p:nvPr>
            <p:ph type="title"/>
          </p:nvPr>
        </p:nvSpPr>
        <p:spPr>
          <a:xfrm>
            <a:off x="2609873" y="3147254"/>
            <a:ext cx="7956560" cy="1424746"/>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9"/>
          <p:cNvSpPr txBox="1"/>
          <p:nvPr>
            <p:ph idx="1" type="body"/>
          </p:nvPr>
        </p:nvSpPr>
        <p:spPr>
          <a:xfrm>
            <a:off x="2773968" y="2268786"/>
            <a:ext cx="7791931" cy="878468"/>
          </a:xfrm>
          <a:prstGeom prst="rect">
            <a:avLst/>
          </a:prstGeom>
          <a:noFill/>
          <a:ln>
            <a:noFill/>
          </a:ln>
        </p:spPr>
        <p:txBody>
          <a:bodyPr anchorCtr="0" anchor="b" bIns="45700" lIns="91425" spcFirstLastPara="1" rIns="91425" wrap="square" tIns="0">
            <a:normAutofit/>
          </a:bodyPr>
          <a:lstStyle>
            <a:lvl1pPr indent="-228600" lvl="0" marL="457200" algn="r">
              <a:lnSpc>
                <a:spcPct val="120000"/>
              </a:lnSpc>
              <a:spcBef>
                <a:spcPts val="1000"/>
              </a:spcBef>
              <a:spcAft>
                <a:spcPts val="0"/>
              </a:spcAft>
              <a:buSzPts val="1620"/>
              <a:buNone/>
              <a:defRPr sz="1800">
                <a:solidFill>
                  <a:schemeClr val="lt1"/>
                </a:solidFill>
              </a:defRPr>
            </a:lvl1pPr>
            <a:lvl2pPr indent="-228600" lvl="1" marL="914400" algn="l">
              <a:lnSpc>
                <a:spcPct val="120000"/>
              </a:lnSpc>
              <a:spcBef>
                <a:spcPts val="600"/>
              </a:spcBef>
              <a:spcAft>
                <a:spcPts val="0"/>
              </a:spcAft>
              <a:buSzPts val="1620"/>
              <a:buNone/>
              <a:defRPr sz="1800">
                <a:solidFill>
                  <a:schemeClr val="lt1"/>
                </a:solidFill>
              </a:defRPr>
            </a:lvl2pPr>
            <a:lvl3pPr indent="-228600" lvl="2" marL="1371600" algn="l">
              <a:lnSpc>
                <a:spcPct val="120000"/>
              </a:lnSpc>
              <a:spcBef>
                <a:spcPts val="600"/>
              </a:spcBef>
              <a:spcAft>
                <a:spcPts val="0"/>
              </a:spcAft>
              <a:buSzPts val="1620"/>
              <a:buNone/>
              <a:defRPr sz="1800">
                <a:solidFill>
                  <a:schemeClr val="lt1"/>
                </a:solidFill>
              </a:defRPr>
            </a:lvl3pPr>
            <a:lvl4pPr indent="-228600" lvl="3" marL="1828800" algn="l">
              <a:lnSpc>
                <a:spcPct val="120000"/>
              </a:lnSpc>
              <a:spcBef>
                <a:spcPts val="600"/>
              </a:spcBef>
              <a:spcAft>
                <a:spcPts val="0"/>
              </a:spcAft>
              <a:buSzPts val="1440"/>
              <a:buNone/>
              <a:defRPr sz="1600">
                <a:solidFill>
                  <a:schemeClr val="lt1"/>
                </a:solidFill>
              </a:defRPr>
            </a:lvl4pPr>
            <a:lvl5pPr indent="-228600" lvl="4" marL="2286000" algn="l">
              <a:lnSpc>
                <a:spcPct val="120000"/>
              </a:lnSpc>
              <a:spcBef>
                <a:spcPts val="600"/>
              </a:spcBef>
              <a:spcAft>
                <a:spcPts val="0"/>
              </a:spcAft>
              <a:buSzPts val="1440"/>
              <a:buNone/>
              <a:defRPr sz="1600">
                <a:solidFill>
                  <a:schemeClr val="lt1"/>
                </a:solidFill>
              </a:defRPr>
            </a:lvl5pPr>
            <a:lvl6pPr indent="-228600" lvl="5" marL="2743200" algn="l">
              <a:lnSpc>
                <a:spcPct val="120000"/>
              </a:lnSpc>
              <a:spcBef>
                <a:spcPts val="600"/>
              </a:spcBef>
              <a:spcAft>
                <a:spcPts val="0"/>
              </a:spcAft>
              <a:buSzPts val="1440"/>
              <a:buNone/>
              <a:defRPr sz="1600">
                <a:solidFill>
                  <a:schemeClr val="lt1"/>
                </a:solidFill>
              </a:defRPr>
            </a:lvl6pPr>
            <a:lvl7pPr indent="-228600" lvl="6" marL="3200400" algn="l">
              <a:lnSpc>
                <a:spcPct val="120000"/>
              </a:lnSpc>
              <a:spcBef>
                <a:spcPts val="600"/>
              </a:spcBef>
              <a:spcAft>
                <a:spcPts val="0"/>
              </a:spcAft>
              <a:buSzPts val="1440"/>
              <a:buNone/>
              <a:defRPr sz="1600">
                <a:solidFill>
                  <a:schemeClr val="lt1"/>
                </a:solidFill>
              </a:defRPr>
            </a:lvl7pPr>
            <a:lvl8pPr indent="-228600" lvl="7" marL="3657600" algn="l">
              <a:lnSpc>
                <a:spcPct val="120000"/>
              </a:lnSpc>
              <a:spcBef>
                <a:spcPts val="600"/>
              </a:spcBef>
              <a:spcAft>
                <a:spcPts val="0"/>
              </a:spcAft>
              <a:buSzPts val="1440"/>
              <a:buNone/>
              <a:defRPr sz="1600">
                <a:solidFill>
                  <a:schemeClr val="lt1"/>
                </a:solidFill>
              </a:defRPr>
            </a:lvl8pPr>
            <a:lvl9pPr indent="-228600" lvl="8" marL="4114800" algn="l">
              <a:lnSpc>
                <a:spcPct val="120000"/>
              </a:lnSpc>
              <a:spcBef>
                <a:spcPts val="600"/>
              </a:spcBef>
              <a:spcAft>
                <a:spcPts val="600"/>
              </a:spcAft>
              <a:buSzPts val="1440"/>
              <a:buNone/>
              <a:defRPr sz="1600">
                <a:solidFill>
                  <a:schemeClr val="lt1"/>
                </a:solidFill>
              </a:defRPr>
            </a:lvl9pPr>
          </a:lstStyle>
          <a:p/>
        </p:txBody>
      </p:sp>
      <p:sp>
        <p:nvSpPr>
          <p:cNvPr id="43" name="Google Shape;43;p49"/>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9"/>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9"/>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6" name="Shape 46"/>
        <p:cNvGrpSpPr/>
        <p:nvPr/>
      </p:nvGrpSpPr>
      <p:grpSpPr>
        <a:xfrm>
          <a:off x="0" y="0"/>
          <a:ext cx="0" cy="0"/>
          <a:chOff x="0" y="0"/>
          <a:chExt cx="0" cy="0"/>
        </a:xfrm>
      </p:grpSpPr>
      <p:sp>
        <p:nvSpPr>
          <p:cNvPr id="47" name="Google Shape;47;p50"/>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0"/>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0"/>
          <p:cNvSpPr txBox="1"/>
          <p:nvPr>
            <p:ph type="title"/>
          </p:nvPr>
        </p:nvSpPr>
        <p:spPr>
          <a:xfrm>
            <a:off x="2609873" y="805817"/>
            <a:ext cx="7950984" cy="1081705"/>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50"/>
          <p:cNvSpPr txBox="1"/>
          <p:nvPr>
            <p:ph idx="1" type="body"/>
          </p:nvPr>
        </p:nvSpPr>
        <p:spPr>
          <a:xfrm>
            <a:off x="2605374" y="2052116"/>
            <a:ext cx="3891960" cy="3997828"/>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51" name="Google Shape;51;p50"/>
          <p:cNvSpPr txBox="1"/>
          <p:nvPr>
            <p:ph idx="2" type="body"/>
          </p:nvPr>
        </p:nvSpPr>
        <p:spPr>
          <a:xfrm>
            <a:off x="6666636" y="2052114"/>
            <a:ext cx="3894222" cy="3997829"/>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52" name="Google Shape;52;p50"/>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0"/>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0"/>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55" name="Google Shape;55;p50"/>
          <p:cNvSpPr txBox="1"/>
          <p:nvPr/>
        </p:nvSpPr>
        <p:spPr>
          <a:xfrm>
            <a:off x="2196172" y="641223"/>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6" name="Shape 56"/>
        <p:cNvGrpSpPr/>
        <p:nvPr/>
      </p:nvGrpSpPr>
      <p:grpSpPr>
        <a:xfrm>
          <a:off x="0" y="0"/>
          <a:ext cx="0" cy="0"/>
          <a:chOff x="0" y="0"/>
          <a:chExt cx="0" cy="0"/>
        </a:xfrm>
      </p:grpSpPr>
      <p:sp>
        <p:nvSpPr>
          <p:cNvPr id="57" name="Google Shape;57;p51"/>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1"/>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1"/>
          <p:cNvSpPr txBox="1"/>
          <p:nvPr/>
        </p:nvSpPr>
        <p:spPr>
          <a:xfrm>
            <a:off x="2193650" y="636424"/>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60" name="Google Shape;60;p51"/>
          <p:cNvSpPr txBox="1"/>
          <p:nvPr>
            <p:ph type="title"/>
          </p:nvPr>
        </p:nvSpPr>
        <p:spPr>
          <a:xfrm>
            <a:off x="2609873" y="805818"/>
            <a:ext cx="7956560" cy="1078348"/>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51"/>
          <p:cNvSpPr txBox="1"/>
          <p:nvPr>
            <p:ph idx="1" type="body"/>
          </p:nvPr>
        </p:nvSpPr>
        <p:spPr>
          <a:xfrm>
            <a:off x="2609285" y="2052115"/>
            <a:ext cx="3896467"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62" name="Google Shape;62;p51"/>
          <p:cNvSpPr txBox="1"/>
          <p:nvPr>
            <p:ph idx="2" type="body"/>
          </p:nvPr>
        </p:nvSpPr>
        <p:spPr>
          <a:xfrm>
            <a:off x="2609285" y="2851331"/>
            <a:ext cx="3893623"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63" name="Google Shape;63;p51"/>
          <p:cNvSpPr txBox="1"/>
          <p:nvPr>
            <p:ph idx="3" type="body"/>
          </p:nvPr>
        </p:nvSpPr>
        <p:spPr>
          <a:xfrm>
            <a:off x="6666634" y="2052115"/>
            <a:ext cx="3899798"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64" name="Google Shape;64;p51"/>
          <p:cNvSpPr txBox="1"/>
          <p:nvPr>
            <p:ph idx="4" type="body"/>
          </p:nvPr>
        </p:nvSpPr>
        <p:spPr>
          <a:xfrm>
            <a:off x="6666635" y="2851331"/>
            <a:ext cx="3899798"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65" name="Google Shape;65;p51"/>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1"/>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1"/>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8" name="Shape 68"/>
        <p:cNvGrpSpPr/>
        <p:nvPr/>
      </p:nvGrpSpPr>
      <p:grpSpPr>
        <a:xfrm>
          <a:off x="0" y="0"/>
          <a:ext cx="0" cy="0"/>
          <a:chOff x="0" y="0"/>
          <a:chExt cx="0" cy="0"/>
        </a:xfrm>
      </p:grpSpPr>
      <p:sp>
        <p:nvSpPr>
          <p:cNvPr id="69" name="Google Shape;69;p52"/>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2"/>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2"/>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52"/>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2"/>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2"/>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75" name="Google Shape;75;p52"/>
          <p:cNvSpPr txBox="1"/>
          <p:nvPr/>
        </p:nvSpPr>
        <p:spPr>
          <a:xfrm>
            <a:off x="2196172" y="64122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6" name="Shape 76"/>
        <p:cNvGrpSpPr/>
        <p:nvPr/>
      </p:nvGrpSpPr>
      <p:grpSpPr>
        <a:xfrm>
          <a:off x="0" y="0"/>
          <a:ext cx="0" cy="0"/>
          <a:chOff x="0" y="0"/>
          <a:chExt cx="0" cy="0"/>
        </a:xfrm>
      </p:grpSpPr>
      <p:sp>
        <p:nvSpPr>
          <p:cNvPr id="77" name="Google Shape;77;p53"/>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3"/>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3"/>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3"/>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3"/>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2" name="Shape 82"/>
        <p:cNvGrpSpPr/>
        <p:nvPr/>
      </p:nvGrpSpPr>
      <p:grpSpPr>
        <a:xfrm>
          <a:off x="0" y="0"/>
          <a:ext cx="0" cy="0"/>
          <a:chOff x="0" y="0"/>
          <a:chExt cx="0" cy="0"/>
        </a:xfrm>
      </p:grpSpPr>
      <p:sp>
        <p:nvSpPr>
          <p:cNvPr id="83" name="Google Shape;83;p54"/>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4"/>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4"/>
          <p:cNvSpPr txBox="1"/>
          <p:nvPr/>
        </p:nvSpPr>
        <p:spPr>
          <a:xfrm>
            <a:off x="1554154"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86" name="Google Shape;86;p54"/>
          <p:cNvSpPr txBox="1"/>
          <p:nvPr>
            <p:ph type="title"/>
          </p:nvPr>
        </p:nvSpPr>
        <p:spPr>
          <a:xfrm>
            <a:off x="1970323" y="1282451"/>
            <a:ext cx="2664361" cy="19032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54"/>
          <p:cNvSpPr txBox="1"/>
          <p:nvPr>
            <p:ph idx="1" type="body"/>
          </p:nvPr>
        </p:nvSpPr>
        <p:spPr>
          <a:xfrm>
            <a:off x="5120154" y="805818"/>
            <a:ext cx="5446278" cy="5244126"/>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88" name="Google Shape;88;p54"/>
          <p:cNvSpPr txBox="1"/>
          <p:nvPr>
            <p:ph idx="2" type="body"/>
          </p:nvPr>
        </p:nvSpPr>
        <p:spPr>
          <a:xfrm>
            <a:off x="1970322" y="3186154"/>
            <a:ext cx="2664361" cy="238639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440"/>
              <a:buNone/>
              <a:defRPr sz="16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89" name="Google Shape;89;p54"/>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4"/>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4"/>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92" name="Shape 92"/>
        <p:cNvGrpSpPr/>
        <p:nvPr/>
      </p:nvGrpSpPr>
      <p:grpSpPr>
        <a:xfrm>
          <a:off x="0" y="0"/>
          <a:ext cx="0" cy="0"/>
          <a:chOff x="0" y="0"/>
          <a:chExt cx="0" cy="0"/>
        </a:xfrm>
      </p:grpSpPr>
      <p:sp>
        <p:nvSpPr>
          <p:cNvPr id="93" name="Google Shape;93;p55"/>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5"/>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5"/>
          <p:cNvSpPr/>
          <p:nvPr>
            <p:ph idx="2" type="pic"/>
          </p:nvPr>
        </p:nvSpPr>
        <p:spPr>
          <a:xfrm>
            <a:off x="6747062" y="3229"/>
            <a:ext cx="4629734" cy="6858000"/>
          </a:xfrm>
          <a:prstGeom prst="rect">
            <a:avLst/>
          </a:prstGeom>
          <a:solidFill>
            <a:schemeClr val="lt1">
              <a:alpha val="9803"/>
            </a:schemeClr>
          </a:solidFill>
          <a:ln>
            <a:noFill/>
          </a:ln>
        </p:spPr>
      </p:sp>
      <p:sp>
        <p:nvSpPr>
          <p:cNvPr id="96" name="Google Shape;96;p55"/>
          <p:cNvSpPr txBox="1"/>
          <p:nvPr/>
        </p:nvSpPr>
        <p:spPr>
          <a:xfrm>
            <a:off x="1554686"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97" name="Google Shape;97;p55"/>
          <p:cNvSpPr txBox="1"/>
          <p:nvPr>
            <p:ph type="title"/>
          </p:nvPr>
        </p:nvSpPr>
        <p:spPr>
          <a:xfrm>
            <a:off x="1971241" y="1282452"/>
            <a:ext cx="3970986" cy="19004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55"/>
          <p:cNvSpPr txBox="1"/>
          <p:nvPr>
            <p:ph idx="1" type="body"/>
          </p:nvPr>
        </p:nvSpPr>
        <p:spPr>
          <a:xfrm>
            <a:off x="1970322" y="3182928"/>
            <a:ext cx="3971874" cy="238639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20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99" name="Google Shape;99;p55"/>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55"/>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55"/>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7.jpg"/><Relationship Id="rId2" Type="http://schemas.openxmlformats.org/officeDocument/2006/relationships/image" Target="../media/image1.png"/><Relationship Id="rId3" Type="http://schemas.openxmlformats.org/officeDocument/2006/relationships/image" Target="../media/image27.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46"/>
          <p:cNvPicPr preferRelativeResize="0"/>
          <p:nvPr/>
        </p:nvPicPr>
        <p:blipFill rotWithShape="1">
          <a:blip r:embed="rId2">
            <a:alphaModFix/>
          </a:blip>
          <a:srcRect b="0" l="0" r="0" t="0"/>
          <a:stretch/>
        </p:blipFill>
        <p:spPr>
          <a:xfrm>
            <a:off x="2831794" y="2105202"/>
            <a:ext cx="9360205" cy="4752798"/>
          </a:xfrm>
          <a:prstGeom prst="rect">
            <a:avLst/>
          </a:prstGeom>
          <a:noFill/>
          <a:ln>
            <a:noFill/>
          </a:ln>
        </p:spPr>
      </p:pic>
      <p:pic>
        <p:nvPicPr>
          <p:cNvPr id="11" name="Google Shape;11;p46"/>
          <p:cNvPicPr preferRelativeResize="0"/>
          <p:nvPr/>
        </p:nvPicPr>
        <p:blipFill rotWithShape="1">
          <a:blip r:embed="rId3">
            <a:alphaModFix/>
          </a:blip>
          <a:srcRect b="0" l="0" r="0" t="0"/>
          <a:stretch/>
        </p:blipFill>
        <p:spPr>
          <a:xfrm>
            <a:off x="0" y="0"/>
            <a:ext cx="12189867" cy="6858000"/>
          </a:xfrm>
          <a:prstGeom prst="rect">
            <a:avLst/>
          </a:prstGeom>
          <a:noFill/>
          <a:ln>
            <a:noFill/>
          </a:ln>
        </p:spPr>
      </p:pic>
      <p:sp>
        <p:nvSpPr>
          <p:cNvPr id="12" name="Google Shape;12;p46"/>
          <p:cNvSpPr/>
          <p:nvPr/>
        </p:nvSpPr>
        <p:spPr>
          <a:xfrm>
            <a:off x="0" y="0"/>
            <a:ext cx="96417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46"/>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chemeClr val="lt1"/>
              </a:buClr>
              <a:buSzPts val="3400"/>
              <a:buFont typeface="Arial"/>
              <a:buNone/>
              <a:defRPr b="0" i="0" sz="3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46"/>
          <p:cNvSpPr txBox="1"/>
          <p:nvPr>
            <p:ph idx="1" type="body"/>
          </p:nvPr>
        </p:nvSpPr>
        <p:spPr>
          <a:xfrm>
            <a:off x="2773599" y="2052116"/>
            <a:ext cx="7796540" cy="3997828"/>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accent6"/>
              </a:buClr>
              <a:buSzPts val="1800"/>
              <a:buFont typeface="Noto Sans Symbols"/>
              <a:buChar char="▪"/>
              <a:defRPr b="0" i="0" sz="2000" u="none" cap="none" strike="noStrike">
                <a:solidFill>
                  <a:schemeClr val="lt1"/>
                </a:solidFill>
                <a:latin typeface="Arial"/>
                <a:ea typeface="Arial"/>
                <a:cs typeface="Arial"/>
                <a:sym typeface="Arial"/>
              </a:defRPr>
            </a:lvl1pPr>
            <a:lvl2pPr indent="-331469" lvl="1" marL="914400" marR="0" rtl="0" algn="l">
              <a:lnSpc>
                <a:spcPct val="120000"/>
              </a:lnSpc>
              <a:spcBef>
                <a:spcPts val="600"/>
              </a:spcBef>
              <a:spcAft>
                <a:spcPts val="0"/>
              </a:spcAft>
              <a:buClr>
                <a:schemeClr val="accent6"/>
              </a:buClr>
              <a:buSzPts val="1620"/>
              <a:buFont typeface="Noto Sans Symbols"/>
              <a:buChar char="▪"/>
              <a:defRPr b="0" i="0" sz="1800" u="none" cap="none" strike="noStrike">
                <a:solidFill>
                  <a:schemeClr val="lt1"/>
                </a:solidFill>
                <a:latin typeface="Arial"/>
                <a:ea typeface="Arial"/>
                <a:cs typeface="Arial"/>
                <a:sym typeface="Arial"/>
              </a:defRPr>
            </a:lvl2pPr>
            <a:lvl3pPr indent="-320039" lvl="2" marL="1371600" marR="0" rtl="0" algn="l">
              <a:lnSpc>
                <a:spcPct val="120000"/>
              </a:lnSpc>
              <a:spcBef>
                <a:spcPts val="600"/>
              </a:spcBef>
              <a:spcAft>
                <a:spcPts val="0"/>
              </a:spcAft>
              <a:buClr>
                <a:schemeClr val="accent6"/>
              </a:buClr>
              <a:buSzPts val="1440"/>
              <a:buFont typeface="Noto Sans Symbols"/>
              <a:buChar char="▪"/>
              <a:defRPr b="0" i="0" sz="1600" u="none" cap="none" strike="noStrike">
                <a:solidFill>
                  <a:schemeClr val="lt1"/>
                </a:solidFill>
                <a:latin typeface="Arial"/>
                <a:ea typeface="Arial"/>
                <a:cs typeface="Arial"/>
                <a:sym typeface="Arial"/>
              </a:defRPr>
            </a:lvl3pPr>
            <a:lvl4pPr indent="-308610" lvl="3" marL="1828800" marR="0" rtl="0" algn="l">
              <a:lnSpc>
                <a:spcPct val="120000"/>
              </a:lnSpc>
              <a:spcBef>
                <a:spcPts val="600"/>
              </a:spcBef>
              <a:spcAft>
                <a:spcPts val="0"/>
              </a:spcAft>
              <a:buClr>
                <a:schemeClr val="accent6"/>
              </a:buClr>
              <a:buSzPts val="1260"/>
              <a:buFont typeface="Noto Sans Symbols"/>
              <a:buChar char="▪"/>
              <a:defRPr b="0" i="0" sz="1400" u="none" cap="none" strike="noStrike">
                <a:solidFill>
                  <a:schemeClr val="lt1"/>
                </a:solidFill>
                <a:latin typeface="Arial"/>
                <a:ea typeface="Arial"/>
                <a:cs typeface="Arial"/>
                <a:sym typeface="Arial"/>
              </a:defRPr>
            </a:lvl4pPr>
            <a:lvl5pPr indent="-297179" lvl="4" marL="22860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5pPr>
            <a:lvl6pPr indent="-297179" lvl="5" marL="27432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6pPr>
            <a:lvl7pPr indent="-297179" lvl="6" marL="32004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7pPr>
            <a:lvl8pPr indent="-297179" lvl="7" marL="36576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8pPr>
            <a:lvl9pPr indent="-297179" lvl="8" marL="4114800" marR="0" rtl="0" algn="l">
              <a:lnSpc>
                <a:spcPct val="120000"/>
              </a:lnSpc>
              <a:spcBef>
                <a:spcPts val="600"/>
              </a:spcBef>
              <a:spcAft>
                <a:spcPts val="60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9pPr>
          </a:lstStyle>
          <a:p/>
        </p:txBody>
      </p:sp>
      <p:sp>
        <p:nvSpPr>
          <p:cNvPr id="15" name="Google Shape;15;p46"/>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 name="Google Shape;16;p46"/>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 name="Google Shape;17;p46"/>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b="0" i="0" sz="1800" u="none" cap="none" strike="noStrike">
                <a:solidFill>
                  <a:schemeClr val="lt1"/>
                </a:solidFill>
                <a:latin typeface="Arial"/>
                <a:ea typeface="Arial"/>
                <a:cs typeface="Arial"/>
                <a:sym typeface="Arial"/>
              </a:defRPr>
            </a:lvl1pPr>
            <a:lvl2pPr indent="0" lvl="1" marL="0" marR="0" rtl="0" algn="r">
              <a:spcBef>
                <a:spcPts val="0"/>
              </a:spcBef>
              <a:buNone/>
              <a:defRPr b="0" i="0" sz="1800" u="none" cap="none" strike="noStrike">
                <a:solidFill>
                  <a:schemeClr val="lt1"/>
                </a:solidFill>
                <a:latin typeface="Arial"/>
                <a:ea typeface="Arial"/>
                <a:cs typeface="Arial"/>
                <a:sym typeface="Arial"/>
              </a:defRPr>
            </a:lvl2pPr>
            <a:lvl3pPr indent="0" lvl="2" marL="0" marR="0" rtl="0" algn="r">
              <a:spcBef>
                <a:spcPts val="0"/>
              </a:spcBef>
              <a:buNone/>
              <a:defRPr b="0" i="0" sz="1800" u="none" cap="none" strike="noStrike">
                <a:solidFill>
                  <a:schemeClr val="lt1"/>
                </a:solidFill>
                <a:latin typeface="Arial"/>
                <a:ea typeface="Arial"/>
                <a:cs typeface="Arial"/>
                <a:sym typeface="Arial"/>
              </a:defRPr>
            </a:lvl3pPr>
            <a:lvl4pPr indent="0" lvl="3" marL="0" marR="0" rtl="0" algn="r">
              <a:spcBef>
                <a:spcPts val="0"/>
              </a:spcBef>
              <a:buNone/>
              <a:defRPr b="0" i="0" sz="1800" u="none" cap="none" strike="noStrike">
                <a:solidFill>
                  <a:schemeClr val="lt1"/>
                </a:solidFill>
                <a:latin typeface="Arial"/>
                <a:ea typeface="Arial"/>
                <a:cs typeface="Arial"/>
                <a:sym typeface="Arial"/>
              </a:defRPr>
            </a:lvl4pPr>
            <a:lvl5pPr indent="0" lvl="4" marL="0" marR="0" rtl="0" algn="r">
              <a:spcBef>
                <a:spcPts val="0"/>
              </a:spcBef>
              <a:buNone/>
              <a:defRPr b="0" i="0" sz="1800" u="none" cap="none" strike="noStrike">
                <a:solidFill>
                  <a:schemeClr val="lt1"/>
                </a:solidFill>
                <a:latin typeface="Arial"/>
                <a:ea typeface="Arial"/>
                <a:cs typeface="Arial"/>
                <a:sym typeface="Arial"/>
              </a:defRPr>
            </a:lvl5pPr>
            <a:lvl6pPr indent="0" lvl="5" marL="0" marR="0" rtl="0" algn="r">
              <a:spcBef>
                <a:spcPts val="0"/>
              </a:spcBef>
              <a:buNone/>
              <a:defRPr b="0" i="0" sz="1800" u="none" cap="none" strike="noStrike">
                <a:solidFill>
                  <a:schemeClr val="lt1"/>
                </a:solidFill>
                <a:latin typeface="Arial"/>
                <a:ea typeface="Arial"/>
                <a:cs typeface="Arial"/>
                <a:sym typeface="Arial"/>
              </a:defRPr>
            </a:lvl6pPr>
            <a:lvl7pPr indent="0" lvl="6" marL="0" marR="0" rtl="0" algn="r">
              <a:spcBef>
                <a:spcPts val="0"/>
              </a:spcBef>
              <a:buNone/>
              <a:defRPr b="0" i="0" sz="1800" u="none" cap="none" strike="noStrike">
                <a:solidFill>
                  <a:schemeClr val="lt1"/>
                </a:solidFill>
                <a:latin typeface="Arial"/>
                <a:ea typeface="Arial"/>
                <a:cs typeface="Arial"/>
                <a:sym typeface="Arial"/>
              </a:defRPr>
            </a:lvl7pPr>
            <a:lvl8pPr indent="0" lvl="7" marL="0" marR="0" rtl="0" algn="r">
              <a:spcBef>
                <a:spcPts val="0"/>
              </a:spcBef>
              <a:buNone/>
              <a:defRPr b="0" i="0" sz="1800" u="none" cap="none" strike="noStrike">
                <a:solidFill>
                  <a:schemeClr val="lt1"/>
                </a:solidFill>
                <a:latin typeface="Arial"/>
                <a:ea typeface="Arial"/>
                <a:cs typeface="Arial"/>
                <a:sym typeface="Arial"/>
              </a:defRPr>
            </a:lvl8pPr>
            <a:lvl9pPr indent="0" lvl="8" marL="0" marR="0" rtl="0" algn="r">
              <a:spcBef>
                <a:spcPts val="0"/>
              </a:spcBef>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
        <p:nvSpPr>
          <p:cNvPr id="18" name="Google Shape;18;p46"/>
          <p:cNvSpPr/>
          <p:nvPr/>
        </p:nvSpPr>
        <p:spPr>
          <a:xfrm>
            <a:off x="962042" y="0"/>
            <a:ext cx="45719"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8.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9.png"/><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4.png"/><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
          <p:cNvSpPr txBox="1"/>
          <p:nvPr>
            <p:ph type="ctrTitle"/>
          </p:nvPr>
        </p:nvSpPr>
        <p:spPr>
          <a:xfrm>
            <a:off x="384313" y="3428998"/>
            <a:ext cx="7745561" cy="226855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Arial"/>
              <a:buNone/>
            </a:pPr>
            <a:r>
              <a:rPr lang="es-ES">
                <a:latin typeface="Arial"/>
                <a:ea typeface="Arial"/>
                <a:cs typeface="Arial"/>
                <a:sym typeface="Arial"/>
              </a:rPr>
              <a:t>Reporte laboral semana 13 y 14</a:t>
            </a:r>
            <a:endParaRPr>
              <a:latin typeface="Arial"/>
              <a:ea typeface="Arial"/>
              <a:cs typeface="Arial"/>
              <a:sym typeface="Arial"/>
            </a:endParaRPr>
          </a:p>
        </p:txBody>
      </p:sp>
      <p:sp>
        <p:nvSpPr>
          <p:cNvPr id="125" name="Google Shape;125;p1"/>
          <p:cNvSpPr txBox="1"/>
          <p:nvPr>
            <p:ph idx="1" type="subTitle"/>
          </p:nvPr>
        </p:nvSpPr>
        <p:spPr>
          <a:xfrm>
            <a:off x="930222" y="2056751"/>
            <a:ext cx="5357600" cy="1160213"/>
          </a:xfrm>
          <a:prstGeom prst="rect">
            <a:avLst/>
          </a:prstGeom>
          <a:noFill/>
          <a:ln>
            <a:noFill/>
          </a:ln>
        </p:spPr>
        <p:txBody>
          <a:bodyPr anchorCtr="0" anchor="b" bIns="45700" lIns="91425" spcFirstLastPara="1" rIns="91425" wrap="square" tIns="0">
            <a:normAutofit/>
          </a:bodyPr>
          <a:lstStyle/>
          <a:p>
            <a:pPr indent="0" lvl="0" marL="0" rtl="0" algn="l">
              <a:lnSpc>
                <a:spcPct val="120000"/>
              </a:lnSpc>
              <a:spcBef>
                <a:spcPts val="0"/>
              </a:spcBef>
              <a:spcAft>
                <a:spcPts val="0"/>
              </a:spcAft>
              <a:buSzPts val="3240"/>
              <a:buNone/>
            </a:pPr>
            <a:r>
              <a:rPr lang="es-ES" sz="3600">
                <a:latin typeface="Arial"/>
                <a:ea typeface="Arial"/>
                <a:cs typeface="Arial"/>
                <a:sym typeface="Arial"/>
              </a:rPr>
              <a:t>SemaforosMina</a:t>
            </a:r>
            <a:endParaRPr sz="36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0"/>
          <p:cNvSpPr txBox="1"/>
          <p:nvPr>
            <p:ph type="title"/>
          </p:nvPr>
        </p:nvSpPr>
        <p:spPr>
          <a:xfrm>
            <a:off x="1018535" y="269441"/>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13</a:t>
            </a:r>
            <a:endParaRPr/>
          </a:p>
        </p:txBody>
      </p:sp>
      <p:pic>
        <p:nvPicPr>
          <p:cNvPr id="205" name="Google Shape;205;p10"/>
          <p:cNvPicPr preferRelativeResize="0"/>
          <p:nvPr/>
        </p:nvPicPr>
        <p:blipFill rotWithShape="1">
          <a:blip r:embed="rId3">
            <a:alphaModFix/>
          </a:blip>
          <a:srcRect b="50667" l="21106" r="5072" t="43616"/>
          <a:stretch/>
        </p:blipFill>
        <p:spPr>
          <a:xfrm>
            <a:off x="1672045" y="1171303"/>
            <a:ext cx="9000308" cy="391885"/>
          </a:xfrm>
          <a:prstGeom prst="rect">
            <a:avLst/>
          </a:prstGeom>
          <a:noFill/>
          <a:ln>
            <a:noFill/>
          </a:ln>
        </p:spPr>
      </p:pic>
      <p:pic>
        <p:nvPicPr>
          <p:cNvPr id="206" name="Google Shape;206;p10"/>
          <p:cNvPicPr preferRelativeResize="0"/>
          <p:nvPr/>
        </p:nvPicPr>
        <p:blipFill rotWithShape="1">
          <a:blip r:embed="rId3">
            <a:alphaModFix/>
          </a:blip>
          <a:srcRect b="19413" l="21106" r="5072" t="54859"/>
          <a:stretch/>
        </p:blipFill>
        <p:spPr>
          <a:xfrm>
            <a:off x="1672045" y="1789611"/>
            <a:ext cx="9000309" cy="1763486"/>
          </a:xfrm>
          <a:prstGeom prst="rect">
            <a:avLst/>
          </a:prstGeom>
          <a:noFill/>
          <a:ln>
            <a:noFill/>
          </a:ln>
        </p:spPr>
      </p:pic>
      <p:pic>
        <p:nvPicPr>
          <p:cNvPr id="207" name="Google Shape;207;p10"/>
          <p:cNvPicPr preferRelativeResize="0"/>
          <p:nvPr/>
        </p:nvPicPr>
        <p:blipFill rotWithShape="1">
          <a:blip r:embed="rId4">
            <a:alphaModFix/>
          </a:blip>
          <a:srcRect b="38256" l="20999" r="5286" t="56027"/>
          <a:stretch/>
        </p:blipFill>
        <p:spPr>
          <a:xfrm>
            <a:off x="1672046" y="3553098"/>
            <a:ext cx="9000308" cy="3924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1"/>
          <p:cNvSpPr/>
          <p:nvPr/>
        </p:nvSpPr>
        <p:spPr>
          <a:xfrm>
            <a:off x="1163786" y="1051976"/>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213" name="Google Shape;213;p11"/>
          <p:cNvSpPr/>
          <p:nvPr/>
        </p:nvSpPr>
        <p:spPr>
          <a:xfrm>
            <a:off x="4100952" y="955963"/>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214" name="Google Shape;214;p11"/>
          <p:cNvSpPr/>
          <p:nvPr/>
        </p:nvSpPr>
        <p:spPr>
          <a:xfrm>
            <a:off x="7148954" y="955963"/>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215" name="Google Shape;215;p11"/>
          <p:cNvSpPr txBox="1"/>
          <p:nvPr/>
        </p:nvSpPr>
        <p:spPr>
          <a:xfrm>
            <a:off x="7949925" y="3268975"/>
            <a:ext cx="28263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.58 horas</a:t>
            </a:r>
            <a:endParaRPr sz="1800">
              <a:solidFill>
                <a:schemeClr val="lt1"/>
              </a:solidFill>
              <a:latin typeface="Arial"/>
              <a:ea typeface="Arial"/>
              <a:cs typeface="Arial"/>
              <a:sym typeface="Arial"/>
            </a:endParaRPr>
          </a:p>
        </p:txBody>
      </p:sp>
      <p:sp>
        <p:nvSpPr>
          <p:cNvPr id="216" name="Google Shape;216;p11"/>
          <p:cNvSpPr txBox="1"/>
          <p:nvPr/>
        </p:nvSpPr>
        <p:spPr>
          <a:xfrm>
            <a:off x="1385455" y="609600"/>
            <a:ext cx="282633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Desarrollo</a:t>
            </a:r>
            <a:r>
              <a:rPr lang="es-ES" sz="1800">
                <a:solidFill>
                  <a:schemeClr val="lt1"/>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217" name="Google Shape;217;p11"/>
          <p:cNvSpPr txBox="1"/>
          <p:nvPr/>
        </p:nvSpPr>
        <p:spPr>
          <a:xfrm>
            <a:off x="5119255" y="209490"/>
            <a:ext cx="195349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Semana 14.</a:t>
            </a:r>
            <a:endParaRPr sz="2000">
              <a:solidFill>
                <a:schemeClr val="lt1"/>
              </a:solidFill>
              <a:latin typeface="Arial"/>
              <a:ea typeface="Arial"/>
              <a:cs typeface="Arial"/>
              <a:sym typeface="Arial"/>
            </a:endParaRPr>
          </a:p>
        </p:txBody>
      </p:sp>
      <p:sp>
        <p:nvSpPr>
          <p:cNvPr id="218" name="Google Shape;218;p11"/>
          <p:cNvSpPr txBox="1"/>
          <p:nvPr/>
        </p:nvSpPr>
        <p:spPr>
          <a:xfrm>
            <a:off x="699653" y="2700666"/>
            <a:ext cx="3318165"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postmortem.</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séptima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de manuales al cliente para validación.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Entregar el documento de la validación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final del prototipo funcional.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Desarrollo.</a:t>
            </a:r>
            <a:endParaRPr sz="1800">
              <a:solidFill>
                <a:schemeClr val="lt1"/>
              </a:solidFill>
              <a:latin typeface="Arial"/>
              <a:ea typeface="Arial"/>
              <a:cs typeface="Arial"/>
              <a:sym typeface="Arial"/>
            </a:endParaRPr>
          </a:p>
        </p:txBody>
      </p:sp>
      <p:sp>
        <p:nvSpPr>
          <p:cNvPr id="219" name="Google Shape;219;p11"/>
          <p:cNvSpPr txBox="1"/>
          <p:nvPr/>
        </p:nvSpPr>
        <p:spPr>
          <a:xfrm>
            <a:off x="7425061" y="609600"/>
            <a:ext cx="359030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Héctor Daniel Castro Salazar</a:t>
            </a:r>
            <a:endParaRPr sz="2000">
              <a:solidFill>
                <a:schemeClr val="lt1"/>
              </a:solidFill>
              <a:latin typeface="Arial"/>
              <a:ea typeface="Arial"/>
              <a:cs typeface="Arial"/>
              <a:sym typeface="Arial"/>
            </a:endParaRPr>
          </a:p>
        </p:txBody>
      </p:sp>
      <p:sp>
        <p:nvSpPr>
          <p:cNvPr id="220" name="Google Shape;220;p11"/>
          <p:cNvSpPr txBox="1"/>
          <p:nvPr/>
        </p:nvSpPr>
        <p:spPr>
          <a:xfrm>
            <a:off x="4211789" y="2887682"/>
            <a:ext cx="3318165"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postmortem.</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séptima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de manuales al cliente para validación.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Entregar el documento de la validación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final del prototipo funcional.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Desarrollo.</a:t>
            </a:r>
            <a:endParaRPr sz="18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2"/>
          <p:cNvSpPr txBox="1"/>
          <p:nvPr>
            <p:ph type="title"/>
          </p:nvPr>
        </p:nvSpPr>
        <p:spPr>
          <a:xfrm>
            <a:off x="1004681" y="572529"/>
            <a:ext cx="9565458"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s-ES"/>
              <a:t>Reporte del Gerente de Desarrollo.  Semana 14</a:t>
            </a:r>
            <a:endParaRPr/>
          </a:p>
        </p:txBody>
      </p:sp>
      <p:sp>
        <p:nvSpPr>
          <p:cNvPr id="226" name="Google Shape;226;p12"/>
          <p:cNvSpPr txBox="1"/>
          <p:nvPr>
            <p:ph idx="1" type="body"/>
          </p:nvPr>
        </p:nvSpPr>
        <p:spPr>
          <a:xfrm>
            <a:off x="1004681" y="2052116"/>
            <a:ext cx="9565458" cy="3997828"/>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Héctor Daniel Castro Salazar como gerente de desarrollo realizó tareas tales como: Reunión con cliente y Reunión postmortem pendientes de la semana 13, Preparación para la séptima reunión de estatus, Reunión de estatus, Entrega de manuales al cliente para validación, Entregar el documento de la validación del proyecto, Entrega final del prototipo funcional.</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3"/>
          <p:cNvSpPr txBox="1"/>
          <p:nvPr>
            <p:ph type="title"/>
          </p:nvPr>
        </p:nvSpPr>
        <p:spPr>
          <a:xfrm>
            <a:off x="1004681" y="461692"/>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14</a:t>
            </a:r>
            <a:endParaRPr/>
          </a:p>
        </p:txBody>
      </p:sp>
      <p:pic>
        <p:nvPicPr>
          <p:cNvPr id="232" name="Google Shape;232;p13"/>
          <p:cNvPicPr preferRelativeResize="0"/>
          <p:nvPr/>
        </p:nvPicPr>
        <p:blipFill rotWithShape="1">
          <a:blip r:embed="rId3">
            <a:alphaModFix/>
          </a:blip>
          <a:srcRect b="38469" l="33643" r="16536" t="33325"/>
          <a:stretch/>
        </p:blipFill>
        <p:spPr>
          <a:xfrm>
            <a:off x="1928449" y="1152706"/>
            <a:ext cx="8495711" cy="2704011"/>
          </a:xfrm>
          <a:prstGeom prst="rect">
            <a:avLst/>
          </a:prstGeom>
          <a:noFill/>
          <a:ln>
            <a:noFill/>
          </a:ln>
        </p:spPr>
      </p:pic>
      <p:pic>
        <p:nvPicPr>
          <p:cNvPr id="233" name="Google Shape;233;p13"/>
          <p:cNvPicPr preferRelativeResize="0"/>
          <p:nvPr/>
        </p:nvPicPr>
        <p:blipFill rotWithShape="1">
          <a:blip r:embed="rId4">
            <a:alphaModFix/>
          </a:blip>
          <a:srcRect b="35929" l="20179" r="6428" t="57972"/>
          <a:stretch/>
        </p:blipFill>
        <p:spPr>
          <a:xfrm>
            <a:off x="1928450" y="3856717"/>
            <a:ext cx="8495711" cy="39687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4"/>
          <p:cNvSpPr/>
          <p:nvPr/>
        </p:nvSpPr>
        <p:spPr>
          <a:xfrm>
            <a:off x="1364671" y="612776"/>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239" name="Google Shape;239;p14"/>
          <p:cNvSpPr/>
          <p:nvPr/>
        </p:nvSpPr>
        <p:spPr>
          <a:xfrm>
            <a:off x="4362996" y="404958"/>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240" name="Google Shape;240;p14"/>
          <p:cNvSpPr/>
          <p:nvPr/>
        </p:nvSpPr>
        <p:spPr>
          <a:xfrm>
            <a:off x="7897086" y="612427"/>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241" name="Google Shape;241;p14"/>
          <p:cNvSpPr txBox="1"/>
          <p:nvPr/>
        </p:nvSpPr>
        <p:spPr>
          <a:xfrm>
            <a:off x="685700" y="1779687"/>
            <a:ext cx="4245432" cy="507831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minutas de la 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13.</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reunión postmortem.</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postmortem.</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 para entrega final de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de capacitación para el uso del sistema.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 llenar minutas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planeación.</a:t>
            </a:r>
            <a:endParaRPr sz="1800">
              <a:solidFill>
                <a:schemeClr val="lt1"/>
              </a:solidFill>
              <a:latin typeface="Arial"/>
              <a:ea typeface="Arial"/>
              <a:cs typeface="Arial"/>
              <a:sym typeface="Arial"/>
            </a:endParaRPr>
          </a:p>
        </p:txBody>
      </p:sp>
      <p:sp>
        <p:nvSpPr>
          <p:cNvPr id="242" name="Google Shape;242;p14"/>
          <p:cNvSpPr txBox="1"/>
          <p:nvPr/>
        </p:nvSpPr>
        <p:spPr>
          <a:xfrm>
            <a:off x="1253836" y="412372"/>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planeación:</a:t>
            </a:r>
            <a:endParaRPr/>
          </a:p>
        </p:txBody>
      </p:sp>
      <p:sp>
        <p:nvSpPr>
          <p:cNvPr id="243" name="Google Shape;243;p14"/>
          <p:cNvSpPr txBox="1"/>
          <p:nvPr/>
        </p:nvSpPr>
        <p:spPr>
          <a:xfrm>
            <a:off x="6615546" y="481446"/>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Paola Correa Gómez.</a:t>
            </a:r>
            <a:endParaRPr sz="2000">
              <a:solidFill>
                <a:schemeClr val="lt1"/>
              </a:solidFill>
              <a:latin typeface="Arial"/>
              <a:ea typeface="Arial"/>
              <a:cs typeface="Arial"/>
              <a:sym typeface="Arial"/>
            </a:endParaRPr>
          </a:p>
        </p:txBody>
      </p:sp>
      <p:sp>
        <p:nvSpPr>
          <p:cNvPr id="244" name="Google Shape;244;p14"/>
          <p:cNvSpPr txBox="1"/>
          <p:nvPr/>
        </p:nvSpPr>
        <p:spPr>
          <a:xfrm>
            <a:off x="4412672" y="93613"/>
            <a:ext cx="61098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13</a:t>
            </a:r>
            <a:endParaRPr sz="1800">
              <a:solidFill>
                <a:schemeClr val="lt1"/>
              </a:solidFill>
              <a:latin typeface="Arial"/>
              <a:ea typeface="Arial"/>
              <a:cs typeface="Arial"/>
              <a:sym typeface="Arial"/>
            </a:endParaRPr>
          </a:p>
        </p:txBody>
      </p:sp>
      <p:sp>
        <p:nvSpPr>
          <p:cNvPr id="245" name="Google Shape;245;p14"/>
          <p:cNvSpPr txBox="1"/>
          <p:nvPr/>
        </p:nvSpPr>
        <p:spPr>
          <a:xfrm>
            <a:off x="8569235" y="2993119"/>
            <a:ext cx="30756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.42 horas.</a:t>
            </a:r>
            <a:endParaRPr sz="1800">
              <a:solidFill>
                <a:schemeClr val="lt1"/>
              </a:solidFill>
              <a:latin typeface="Arial"/>
              <a:ea typeface="Arial"/>
              <a:cs typeface="Arial"/>
              <a:sym typeface="Arial"/>
            </a:endParaRPr>
          </a:p>
        </p:txBody>
      </p:sp>
      <p:sp>
        <p:nvSpPr>
          <p:cNvPr id="246" name="Google Shape;246;p14"/>
          <p:cNvSpPr txBox="1"/>
          <p:nvPr/>
        </p:nvSpPr>
        <p:spPr>
          <a:xfrm>
            <a:off x="4810102" y="2097466"/>
            <a:ext cx="4186742"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minutas de la 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13.</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reunión postmortem.</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 para entrega final de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de capacitación para el uso del sistema.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 llenar minutas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planeación.</a:t>
            </a:r>
            <a:endParaRPr sz="180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5"/>
          <p:cNvSpPr txBox="1"/>
          <p:nvPr>
            <p:ph type="title"/>
          </p:nvPr>
        </p:nvSpPr>
        <p:spPr>
          <a:xfrm>
            <a:off x="958653" y="477835"/>
            <a:ext cx="954388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Planeación. Semana 13</a:t>
            </a:r>
            <a:endParaRPr/>
          </a:p>
        </p:txBody>
      </p:sp>
      <p:sp>
        <p:nvSpPr>
          <p:cNvPr id="252" name="Google Shape;252;p15"/>
          <p:cNvSpPr txBox="1"/>
          <p:nvPr/>
        </p:nvSpPr>
        <p:spPr>
          <a:xfrm>
            <a:off x="958653" y="1728807"/>
            <a:ext cx="9974958"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Paola Correa Gómez como gerente de planeación se dedicó a Reunión con el cliente y Llenar minutas de la reunión con el cliente pendientes de la semana 11, Realizar reporte laboral de la semana 13, Preparación para la reunión postmortem, Reunión postmortem, Preparación para reunión con el cliente para entrega final de proyecto, Preparación para entrega final, Pre llenar minutas para entrega final.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6"/>
          <p:cNvSpPr txBox="1"/>
          <p:nvPr>
            <p:ph type="title"/>
          </p:nvPr>
        </p:nvSpPr>
        <p:spPr>
          <a:xfrm>
            <a:off x="1018535" y="600238"/>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13</a:t>
            </a:r>
            <a:endParaRPr/>
          </a:p>
        </p:txBody>
      </p:sp>
      <p:pic>
        <p:nvPicPr>
          <p:cNvPr id="258" name="Google Shape;258;p16"/>
          <p:cNvPicPr preferRelativeResize="0"/>
          <p:nvPr/>
        </p:nvPicPr>
        <p:blipFill rotWithShape="1">
          <a:blip r:embed="rId3">
            <a:alphaModFix/>
          </a:blip>
          <a:srcRect b="19256" l="21106" r="5072" t="43616"/>
          <a:stretch/>
        </p:blipFill>
        <p:spPr>
          <a:xfrm>
            <a:off x="1698171" y="1291252"/>
            <a:ext cx="9000308" cy="2544874"/>
          </a:xfrm>
          <a:prstGeom prst="rect">
            <a:avLst/>
          </a:prstGeom>
          <a:noFill/>
          <a:ln>
            <a:noFill/>
          </a:ln>
        </p:spPr>
      </p:pic>
      <p:pic>
        <p:nvPicPr>
          <p:cNvPr id="259" name="Google Shape;259;p16"/>
          <p:cNvPicPr preferRelativeResize="0"/>
          <p:nvPr/>
        </p:nvPicPr>
        <p:blipFill rotWithShape="1">
          <a:blip r:embed="rId4">
            <a:alphaModFix/>
          </a:blip>
          <a:srcRect b="49999" l="21000" r="5179" t="43711"/>
          <a:stretch/>
        </p:blipFill>
        <p:spPr>
          <a:xfrm>
            <a:off x="1698171" y="3836126"/>
            <a:ext cx="9000308" cy="431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7"/>
          <p:cNvSpPr/>
          <p:nvPr/>
        </p:nvSpPr>
        <p:spPr>
          <a:xfrm>
            <a:off x="1052941" y="1004454"/>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265" name="Google Shape;265;p17"/>
          <p:cNvSpPr/>
          <p:nvPr/>
        </p:nvSpPr>
        <p:spPr>
          <a:xfrm>
            <a:off x="4017818" y="761908"/>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266" name="Google Shape;266;p17"/>
          <p:cNvSpPr/>
          <p:nvPr/>
        </p:nvSpPr>
        <p:spPr>
          <a:xfrm>
            <a:off x="6899561" y="734291"/>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267" name="Google Shape;267;p17"/>
          <p:cNvSpPr txBox="1"/>
          <p:nvPr/>
        </p:nvSpPr>
        <p:spPr>
          <a:xfrm>
            <a:off x="734288" y="2333685"/>
            <a:ext cx="3746272"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postmortem.</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14.</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séptima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de manuales al cliente para validación.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Entregar el documento de la validación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final del prototipo funcional.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Planeación</a:t>
            </a:r>
            <a:endParaRPr/>
          </a:p>
        </p:txBody>
      </p:sp>
      <p:sp>
        <p:nvSpPr>
          <p:cNvPr id="268" name="Google Shape;268;p17"/>
          <p:cNvSpPr txBox="1"/>
          <p:nvPr/>
        </p:nvSpPr>
        <p:spPr>
          <a:xfrm>
            <a:off x="8152026" y="2923300"/>
            <a:ext cx="28776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.04 horas.</a:t>
            </a:r>
            <a:endParaRPr sz="1800">
              <a:solidFill>
                <a:schemeClr val="lt1"/>
              </a:solidFill>
              <a:latin typeface="Arial"/>
              <a:ea typeface="Arial"/>
              <a:cs typeface="Arial"/>
              <a:sym typeface="Arial"/>
            </a:endParaRPr>
          </a:p>
        </p:txBody>
      </p:sp>
      <p:sp>
        <p:nvSpPr>
          <p:cNvPr id="269" name="Google Shape;269;p17"/>
          <p:cNvSpPr txBox="1"/>
          <p:nvPr/>
        </p:nvSpPr>
        <p:spPr>
          <a:xfrm>
            <a:off x="1052941" y="279644"/>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planeación:</a:t>
            </a:r>
            <a:endParaRPr/>
          </a:p>
        </p:txBody>
      </p:sp>
      <p:sp>
        <p:nvSpPr>
          <p:cNvPr id="270" name="Google Shape;270;p17"/>
          <p:cNvSpPr txBox="1"/>
          <p:nvPr/>
        </p:nvSpPr>
        <p:spPr>
          <a:xfrm>
            <a:off x="6899561" y="320373"/>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Paola Correa Gómez.</a:t>
            </a:r>
            <a:endParaRPr sz="2000">
              <a:solidFill>
                <a:schemeClr val="lt1"/>
              </a:solidFill>
              <a:latin typeface="Arial"/>
              <a:ea typeface="Arial"/>
              <a:cs typeface="Arial"/>
              <a:sym typeface="Arial"/>
            </a:endParaRPr>
          </a:p>
        </p:txBody>
      </p:sp>
      <p:sp>
        <p:nvSpPr>
          <p:cNvPr id="271" name="Google Shape;271;p17"/>
          <p:cNvSpPr txBox="1"/>
          <p:nvPr/>
        </p:nvSpPr>
        <p:spPr>
          <a:xfrm>
            <a:off x="4845630" y="227393"/>
            <a:ext cx="14755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14</a:t>
            </a:r>
            <a:endParaRPr sz="1800">
              <a:solidFill>
                <a:schemeClr val="lt1"/>
              </a:solidFill>
              <a:latin typeface="Arial"/>
              <a:ea typeface="Arial"/>
              <a:cs typeface="Arial"/>
              <a:sym typeface="Arial"/>
            </a:endParaRPr>
          </a:p>
        </p:txBody>
      </p:sp>
      <p:sp>
        <p:nvSpPr>
          <p:cNvPr id="272" name="Google Shape;272;p17"/>
          <p:cNvSpPr txBox="1"/>
          <p:nvPr/>
        </p:nvSpPr>
        <p:spPr>
          <a:xfrm>
            <a:off x="4405741" y="2374414"/>
            <a:ext cx="3746272"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postmortem.</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14.</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séptima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de manuales al cliente para validación.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Entregar el documento de la validación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final del prototipo funcional.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Planeación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8"/>
          <p:cNvSpPr txBox="1"/>
          <p:nvPr>
            <p:ph type="title"/>
          </p:nvPr>
        </p:nvSpPr>
        <p:spPr>
          <a:xfrm>
            <a:off x="963117" y="558674"/>
            <a:ext cx="9617797"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Planeación. Semana 14</a:t>
            </a:r>
            <a:endParaRPr/>
          </a:p>
        </p:txBody>
      </p:sp>
      <p:sp>
        <p:nvSpPr>
          <p:cNvPr id="278" name="Google Shape;278;p18"/>
          <p:cNvSpPr txBox="1"/>
          <p:nvPr>
            <p:ph idx="1" type="body"/>
          </p:nvPr>
        </p:nvSpPr>
        <p:spPr>
          <a:xfrm>
            <a:off x="1044011" y="1484243"/>
            <a:ext cx="9798160" cy="438098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Paola Correa Gómez como Gerente de planeación realizó actividades las cuales son: Reunión con cliente y Reunión postmortem pendientes de la semana 13, Realizar reporte laboral de la semana 14, Preparación para la séptima reunión de estatus, Reunión de estatus, Entrega de manuales al cliente para validación, Entregar el documento de la validación del proyecto, Entrega final del prototipo funcional.</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9"/>
          <p:cNvSpPr txBox="1"/>
          <p:nvPr>
            <p:ph type="title"/>
          </p:nvPr>
        </p:nvSpPr>
        <p:spPr>
          <a:xfrm>
            <a:off x="1018535" y="600238"/>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14</a:t>
            </a:r>
            <a:endParaRPr/>
          </a:p>
        </p:txBody>
      </p:sp>
      <p:pic>
        <p:nvPicPr>
          <p:cNvPr id="284" name="Google Shape;284;p19"/>
          <p:cNvPicPr preferRelativeResize="0"/>
          <p:nvPr/>
        </p:nvPicPr>
        <p:blipFill rotWithShape="1">
          <a:blip r:embed="rId3">
            <a:alphaModFix/>
          </a:blip>
          <a:srcRect b="45175" l="20464" r="6141" t="38471"/>
          <a:stretch/>
        </p:blipFill>
        <p:spPr>
          <a:xfrm>
            <a:off x="1658983" y="1215052"/>
            <a:ext cx="8948058" cy="1121023"/>
          </a:xfrm>
          <a:prstGeom prst="rect">
            <a:avLst/>
          </a:prstGeom>
          <a:noFill/>
          <a:ln>
            <a:noFill/>
          </a:ln>
        </p:spPr>
      </p:pic>
      <p:pic>
        <p:nvPicPr>
          <p:cNvPr id="285" name="Google Shape;285;p19"/>
          <p:cNvPicPr preferRelativeResize="0"/>
          <p:nvPr/>
        </p:nvPicPr>
        <p:blipFill rotWithShape="1">
          <a:blip r:embed="rId3">
            <a:alphaModFix/>
          </a:blip>
          <a:srcRect b="8551" l="20464" r="6141" t="59623"/>
          <a:stretch/>
        </p:blipFill>
        <p:spPr>
          <a:xfrm>
            <a:off x="1658983" y="2364377"/>
            <a:ext cx="8948057" cy="2181498"/>
          </a:xfrm>
          <a:prstGeom prst="rect">
            <a:avLst/>
          </a:prstGeom>
          <a:noFill/>
          <a:ln>
            <a:noFill/>
          </a:ln>
        </p:spPr>
      </p:pic>
      <p:pic>
        <p:nvPicPr>
          <p:cNvPr id="286" name="Google Shape;286;p19"/>
          <p:cNvPicPr preferRelativeResize="0"/>
          <p:nvPr/>
        </p:nvPicPr>
        <p:blipFill rotWithShape="1">
          <a:blip r:embed="rId4">
            <a:alphaModFix/>
          </a:blip>
          <a:srcRect b="31165" l="20179" r="6428" t="63880"/>
          <a:stretch/>
        </p:blipFill>
        <p:spPr>
          <a:xfrm>
            <a:off x="1658982" y="4545875"/>
            <a:ext cx="8948057" cy="3396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
          <p:cNvSpPr/>
          <p:nvPr/>
        </p:nvSpPr>
        <p:spPr>
          <a:xfrm>
            <a:off x="1385455" y="717550"/>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1800" u="none" cap="none" strike="noStrike">
                <a:solidFill>
                  <a:srgbClr val="08664C"/>
                </a:solidFill>
                <a:latin typeface="Arial"/>
                <a:ea typeface="Arial"/>
                <a:cs typeface="Arial"/>
                <a:sym typeface="Arial"/>
              </a:rPr>
              <a:t>Tareas Planeadas</a:t>
            </a:r>
            <a:endParaRPr/>
          </a:p>
        </p:txBody>
      </p:sp>
      <p:sp>
        <p:nvSpPr>
          <p:cNvPr id="131" name="Google Shape;131;p2"/>
          <p:cNvSpPr/>
          <p:nvPr/>
        </p:nvSpPr>
        <p:spPr>
          <a:xfrm>
            <a:off x="4284222" y="501035"/>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1800" u="none" cap="none" strike="noStrike">
                <a:solidFill>
                  <a:srgbClr val="08664C"/>
                </a:solidFill>
                <a:latin typeface="Arial"/>
                <a:ea typeface="Arial"/>
                <a:cs typeface="Arial"/>
                <a:sym typeface="Arial"/>
              </a:rPr>
              <a:t>Tareas Finalizadas</a:t>
            </a:r>
            <a:endParaRPr/>
          </a:p>
        </p:txBody>
      </p:sp>
      <p:sp>
        <p:nvSpPr>
          <p:cNvPr id="132" name="Google Shape;132;p2"/>
          <p:cNvSpPr/>
          <p:nvPr/>
        </p:nvSpPr>
        <p:spPr>
          <a:xfrm>
            <a:off x="7439890" y="1009710"/>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1800" u="none" cap="none" strike="noStrike">
                <a:solidFill>
                  <a:srgbClr val="08664C"/>
                </a:solidFill>
                <a:latin typeface="Arial"/>
                <a:ea typeface="Arial"/>
                <a:cs typeface="Arial"/>
                <a:sym typeface="Arial"/>
              </a:rPr>
              <a:t>Tiempo Total</a:t>
            </a:r>
            <a:endParaRPr/>
          </a:p>
        </p:txBody>
      </p:sp>
      <p:sp>
        <p:nvSpPr>
          <p:cNvPr id="133" name="Google Shape;133;p2"/>
          <p:cNvSpPr txBox="1"/>
          <p:nvPr/>
        </p:nvSpPr>
        <p:spPr>
          <a:xfrm>
            <a:off x="686304" y="1895212"/>
            <a:ext cx="4030664"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Reunión con el cliente.</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Llenar minutas de la reunión con el cliente.</a:t>
            </a:r>
            <a:endParaRPr/>
          </a:p>
          <a:p>
            <a:pPr indent="-171450" lvl="0" marL="285750" marR="0" rtl="0" algn="l">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Preparación para la reunión postmortem.</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Reunión postmortem.</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Preparación para reunión con el cliente para entrega final de proyecto.</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Preparación para entrega final.</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Pre llenar minutas para entrega final.</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Realizar documento para la validación del cliente.</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Tiempo de rol del líder del proyecto.v</a:t>
            </a:r>
            <a:endParaRPr b="0" i="0" sz="1800" u="none" cap="none" strike="noStrike">
              <a:solidFill>
                <a:schemeClr val="lt1"/>
              </a:solidFill>
              <a:latin typeface="Arial"/>
              <a:ea typeface="Arial"/>
              <a:cs typeface="Arial"/>
              <a:sym typeface="Arial"/>
            </a:endParaRPr>
          </a:p>
        </p:txBody>
      </p:sp>
      <p:sp>
        <p:nvSpPr>
          <p:cNvPr id="134" name="Google Shape;134;p2"/>
          <p:cNvSpPr txBox="1"/>
          <p:nvPr/>
        </p:nvSpPr>
        <p:spPr>
          <a:xfrm>
            <a:off x="1385455" y="609600"/>
            <a:ext cx="263236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2000" u="none" cap="none" strike="noStrike">
                <a:solidFill>
                  <a:schemeClr val="lt1"/>
                </a:solidFill>
                <a:latin typeface="Arial"/>
                <a:ea typeface="Arial"/>
                <a:cs typeface="Arial"/>
                <a:sym typeface="Arial"/>
              </a:rPr>
              <a:t>LIDER:</a:t>
            </a:r>
            <a:endParaRPr/>
          </a:p>
        </p:txBody>
      </p:sp>
      <p:sp>
        <p:nvSpPr>
          <p:cNvPr id="135" name="Google Shape;135;p2"/>
          <p:cNvSpPr txBox="1"/>
          <p:nvPr/>
        </p:nvSpPr>
        <p:spPr>
          <a:xfrm>
            <a:off x="4800599" y="272536"/>
            <a:ext cx="22444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Semana 13.</a:t>
            </a:r>
            <a:endParaRPr sz="2000">
              <a:solidFill>
                <a:schemeClr val="lt1"/>
              </a:solidFill>
              <a:latin typeface="Arial"/>
              <a:ea typeface="Arial"/>
              <a:cs typeface="Arial"/>
              <a:sym typeface="Arial"/>
            </a:endParaRPr>
          </a:p>
        </p:txBody>
      </p:sp>
      <p:sp>
        <p:nvSpPr>
          <p:cNvPr id="136" name="Google Shape;136;p2"/>
          <p:cNvSpPr txBox="1"/>
          <p:nvPr/>
        </p:nvSpPr>
        <p:spPr>
          <a:xfrm>
            <a:off x="7287490" y="717550"/>
            <a:ext cx="610985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Ricardo Aldair Puente Reyes</a:t>
            </a:r>
            <a:endParaRPr sz="2000">
              <a:solidFill>
                <a:schemeClr val="lt1"/>
              </a:solidFill>
              <a:latin typeface="Arial"/>
              <a:ea typeface="Arial"/>
              <a:cs typeface="Arial"/>
              <a:sym typeface="Arial"/>
            </a:endParaRPr>
          </a:p>
        </p:txBody>
      </p:sp>
      <p:sp>
        <p:nvSpPr>
          <p:cNvPr id="137" name="Google Shape;137;p2"/>
          <p:cNvSpPr txBox="1"/>
          <p:nvPr/>
        </p:nvSpPr>
        <p:spPr>
          <a:xfrm>
            <a:off x="8808350" y="3391550"/>
            <a:ext cx="29373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.27 horas</a:t>
            </a:r>
            <a:endParaRPr sz="1800">
              <a:solidFill>
                <a:schemeClr val="lt1"/>
              </a:solidFill>
              <a:latin typeface="Arial"/>
              <a:ea typeface="Arial"/>
              <a:cs typeface="Arial"/>
              <a:sym typeface="Arial"/>
            </a:endParaRPr>
          </a:p>
        </p:txBody>
      </p:sp>
      <p:sp>
        <p:nvSpPr>
          <p:cNvPr id="138" name="Google Shape;138;p2"/>
          <p:cNvSpPr txBox="1"/>
          <p:nvPr/>
        </p:nvSpPr>
        <p:spPr>
          <a:xfrm>
            <a:off x="4513826" y="2527271"/>
            <a:ext cx="4030664"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minutas de la 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reunión postmortem.</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 para entrega final de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 llenar minutas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documento para la validación del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del líder del proyecto.v</a:t>
            </a:r>
            <a:endParaRPr sz="1800">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0"/>
          <p:cNvSpPr/>
          <p:nvPr/>
        </p:nvSpPr>
        <p:spPr>
          <a:xfrm>
            <a:off x="1050566" y="615045"/>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292" name="Google Shape;292;p20"/>
          <p:cNvSpPr/>
          <p:nvPr/>
        </p:nvSpPr>
        <p:spPr>
          <a:xfrm>
            <a:off x="4157322" y="153501"/>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293" name="Google Shape;293;p20"/>
          <p:cNvSpPr/>
          <p:nvPr/>
        </p:nvSpPr>
        <p:spPr>
          <a:xfrm>
            <a:off x="7897086" y="637218"/>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294" name="Google Shape;294;p20"/>
          <p:cNvSpPr txBox="1"/>
          <p:nvPr/>
        </p:nvSpPr>
        <p:spPr>
          <a:xfrm>
            <a:off x="500527" y="2217828"/>
            <a:ext cx="4410105"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minutas de la 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reunión postmortem.</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postmortem.</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 para entrega final de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de capacitación para el uso del sistema.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 llenar minutas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documento para la validación del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Calidad.</a:t>
            </a:r>
            <a:endParaRPr sz="1800">
              <a:solidFill>
                <a:schemeClr val="lt1"/>
              </a:solidFill>
              <a:latin typeface="Arial"/>
              <a:ea typeface="Arial"/>
              <a:cs typeface="Arial"/>
              <a:sym typeface="Arial"/>
            </a:endParaRPr>
          </a:p>
        </p:txBody>
      </p:sp>
      <p:sp>
        <p:nvSpPr>
          <p:cNvPr id="295" name="Google Shape;295;p20"/>
          <p:cNvSpPr txBox="1"/>
          <p:nvPr/>
        </p:nvSpPr>
        <p:spPr>
          <a:xfrm>
            <a:off x="1253836" y="414990"/>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Calidad:</a:t>
            </a:r>
            <a:endParaRPr sz="2000">
              <a:solidFill>
                <a:schemeClr val="lt1"/>
              </a:solidFill>
              <a:latin typeface="Arial"/>
              <a:ea typeface="Arial"/>
              <a:cs typeface="Arial"/>
              <a:sym typeface="Arial"/>
            </a:endParaRPr>
          </a:p>
        </p:txBody>
      </p:sp>
      <p:sp>
        <p:nvSpPr>
          <p:cNvPr id="296" name="Google Shape;296;p20"/>
          <p:cNvSpPr txBox="1"/>
          <p:nvPr/>
        </p:nvSpPr>
        <p:spPr>
          <a:xfrm>
            <a:off x="6615546" y="481446"/>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Osiel Mauricio Pérez </a:t>
            </a:r>
            <a:endParaRPr sz="2000">
              <a:solidFill>
                <a:schemeClr val="lt1"/>
              </a:solidFill>
              <a:latin typeface="Arial"/>
              <a:ea typeface="Arial"/>
              <a:cs typeface="Arial"/>
              <a:sym typeface="Arial"/>
            </a:endParaRPr>
          </a:p>
        </p:txBody>
      </p:sp>
      <p:sp>
        <p:nvSpPr>
          <p:cNvPr id="297" name="Google Shape;297;p20"/>
          <p:cNvSpPr txBox="1"/>
          <p:nvPr/>
        </p:nvSpPr>
        <p:spPr>
          <a:xfrm>
            <a:off x="4412672" y="93613"/>
            <a:ext cx="61098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13</a:t>
            </a:r>
            <a:endParaRPr sz="1800">
              <a:solidFill>
                <a:schemeClr val="lt1"/>
              </a:solidFill>
              <a:latin typeface="Arial"/>
              <a:ea typeface="Arial"/>
              <a:cs typeface="Arial"/>
              <a:sym typeface="Arial"/>
            </a:endParaRPr>
          </a:p>
        </p:txBody>
      </p:sp>
      <p:sp>
        <p:nvSpPr>
          <p:cNvPr id="298" name="Google Shape;298;p20"/>
          <p:cNvSpPr txBox="1"/>
          <p:nvPr/>
        </p:nvSpPr>
        <p:spPr>
          <a:xfrm>
            <a:off x="8706205" y="2826235"/>
            <a:ext cx="27891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.02  horas.</a:t>
            </a:r>
            <a:endParaRPr sz="1800">
              <a:solidFill>
                <a:schemeClr val="lt1"/>
              </a:solidFill>
              <a:latin typeface="Arial"/>
              <a:ea typeface="Arial"/>
              <a:cs typeface="Arial"/>
              <a:sym typeface="Arial"/>
            </a:endParaRPr>
          </a:p>
        </p:txBody>
      </p:sp>
      <p:sp>
        <p:nvSpPr>
          <p:cNvPr id="299" name="Google Shape;299;p20"/>
          <p:cNvSpPr txBox="1"/>
          <p:nvPr/>
        </p:nvSpPr>
        <p:spPr>
          <a:xfrm>
            <a:off x="4762628" y="2079329"/>
            <a:ext cx="4175155"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minutas de la 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reunión postmortem.</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 para entrega final de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de capacitación para el uso del sistema.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 llenar minutas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documento para la validación del cliente.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Calidad.</a:t>
            </a:r>
            <a:endParaRPr sz="1800">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1"/>
          <p:cNvSpPr txBox="1"/>
          <p:nvPr>
            <p:ph type="title"/>
          </p:nvPr>
        </p:nvSpPr>
        <p:spPr>
          <a:xfrm>
            <a:off x="958653" y="477835"/>
            <a:ext cx="9308753"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Calidad. Semana 13</a:t>
            </a:r>
            <a:endParaRPr/>
          </a:p>
        </p:txBody>
      </p:sp>
      <p:sp>
        <p:nvSpPr>
          <p:cNvPr id="305" name="Google Shape;305;p21"/>
          <p:cNvSpPr txBox="1"/>
          <p:nvPr/>
        </p:nvSpPr>
        <p:spPr>
          <a:xfrm>
            <a:off x="958652" y="1728806"/>
            <a:ext cx="10288467"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Osiel Mauricio Pérez como gerente de Calidad se dedicó a Reunión con el cliente y Llenar minutas de la reunión con el cliente pendientes de la semana 11, Preparación para la reunión postmortem, Reunión postmortem, Preparación para reunión con el cliente para entrega final de proyecto, Preparación para entrega final, Pre llenar minutas para entrega final, Realizar documento para la validación del cliente.</a:t>
            </a:r>
            <a:endParaRPr sz="2400">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2"/>
          <p:cNvSpPr txBox="1"/>
          <p:nvPr>
            <p:ph type="title"/>
          </p:nvPr>
        </p:nvSpPr>
        <p:spPr>
          <a:xfrm>
            <a:off x="1018535" y="600238"/>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13</a:t>
            </a:r>
            <a:endParaRPr/>
          </a:p>
        </p:txBody>
      </p:sp>
      <p:pic>
        <p:nvPicPr>
          <p:cNvPr id="311" name="Google Shape;311;p22"/>
          <p:cNvPicPr preferRelativeResize="0"/>
          <p:nvPr/>
        </p:nvPicPr>
        <p:blipFill rotWithShape="1">
          <a:blip r:embed="rId3">
            <a:alphaModFix/>
          </a:blip>
          <a:srcRect b="50667" l="21106" r="5072" t="43616"/>
          <a:stretch/>
        </p:blipFill>
        <p:spPr>
          <a:xfrm>
            <a:off x="1672045" y="1291252"/>
            <a:ext cx="9000308" cy="391885"/>
          </a:xfrm>
          <a:prstGeom prst="rect">
            <a:avLst/>
          </a:prstGeom>
          <a:noFill/>
          <a:ln>
            <a:noFill/>
          </a:ln>
        </p:spPr>
      </p:pic>
      <p:pic>
        <p:nvPicPr>
          <p:cNvPr id="312" name="Google Shape;312;p22"/>
          <p:cNvPicPr preferRelativeResize="0"/>
          <p:nvPr/>
        </p:nvPicPr>
        <p:blipFill rotWithShape="1">
          <a:blip r:embed="rId3">
            <a:alphaModFix/>
          </a:blip>
          <a:srcRect b="14457" l="21106" r="5072" t="54288"/>
          <a:stretch/>
        </p:blipFill>
        <p:spPr>
          <a:xfrm>
            <a:off x="1672045" y="1750423"/>
            <a:ext cx="9000309" cy="2142308"/>
          </a:xfrm>
          <a:prstGeom prst="rect">
            <a:avLst/>
          </a:prstGeom>
          <a:noFill/>
          <a:ln>
            <a:noFill/>
          </a:ln>
        </p:spPr>
      </p:pic>
      <p:pic>
        <p:nvPicPr>
          <p:cNvPr id="313" name="Google Shape;313;p22"/>
          <p:cNvPicPr preferRelativeResize="0"/>
          <p:nvPr/>
        </p:nvPicPr>
        <p:blipFill rotWithShape="1">
          <a:blip r:embed="rId4">
            <a:alphaModFix/>
          </a:blip>
          <a:srcRect b="34754" l="21000" r="5179" t="59910"/>
          <a:stretch/>
        </p:blipFill>
        <p:spPr>
          <a:xfrm>
            <a:off x="1672044" y="3892731"/>
            <a:ext cx="9000309" cy="36576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3"/>
          <p:cNvSpPr/>
          <p:nvPr/>
        </p:nvSpPr>
        <p:spPr>
          <a:xfrm>
            <a:off x="1052941" y="1004454"/>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319" name="Google Shape;319;p23"/>
          <p:cNvSpPr/>
          <p:nvPr/>
        </p:nvSpPr>
        <p:spPr>
          <a:xfrm>
            <a:off x="4017818" y="693214"/>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320" name="Google Shape;320;p23"/>
          <p:cNvSpPr/>
          <p:nvPr/>
        </p:nvSpPr>
        <p:spPr>
          <a:xfrm>
            <a:off x="6899561" y="734291"/>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321" name="Google Shape;321;p23"/>
          <p:cNvSpPr txBox="1"/>
          <p:nvPr/>
        </p:nvSpPr>
        <p:spPr>
          <a:xfrm>
            <a:off x="706374" y="2585294"/>
            <a:ext cx="3505403"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postmortem.</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séptima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de manuales al cliente para validación.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Entregar el documento de la validación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final del prototipo funcional.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Calidad.</a:t>
            </a:r>
            <a:endParaRPr sz="1800">
              <a:solidFill>
                <a:schemeClr val="lt1"/>
              </a:solidFill>
              <a:latin typeface="Arial"/>
              <a:ea typeface="Arial"/>
              <a:cs typeface="Arial"/>
              <a:sym typeface="Arial"/>
            </a:endParaRPr>
          </a:p>
        </p:txBody>
      </p:sp>
      <p:sp>
        <p:nvSpPr>
          <p:cNvPr id="322" name="Google Shape;322;p23"/>
          <p:cNvSpPr txBox="1"/>
          <p:nvPr/>
        </p:nvSpPr>
        <p:spPr>
          <a:xfrm>
            <a:off x="8102325" y="3093125"/>
            <a:ext cx="28278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.34 horas.</a:t>
            </a:r>
            <a:endParaRPr sz="1800">
              <a:solidFill>
                <a:schemeClr val="lt1"/>
              </a:solidFill>
              <a:latin typeface="Arial"/>
              <a:ea typeface="Arial"/>
              <a:cs typeface="Arial"/>
              <a:sym typeface="Arial"/>
            </a:endParaRPr>
          </a:p>
        </p:txBody>
      </p:sp>
      <p:sp>
        <p:nvSpPr>
          <p:cNvPr id="323" name="Google Shape;323;p23"/>
          <p:cNvSpPr txBox="1"/>
          <p:nvPr/>
        </p:nvSpPr>
        <p:spPr>
          <a:xfrm>
            <a:off x="1052941" y="279644"/>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Calidad:</a:t>
            </a:r>
            <a:endParaRPr sz="2000">
              <a:solidFill>
                <a:schemeClr val="lt1"/>
              </a:solidFill>
              <a:latin typeface="Arial"/>
              <a:ea typeface="Arial"/>
              <a:cs typeface="Arial"/>
              <a:sym typeface="Arial"/>
            </a:endParaRPr>
          </a:p>
        </p:txBody>
      </p:sp>
      <p:sp>
        <p:nvSpPr>
          <p:cNvPr id="324" name="Google Shape;324;p23"/>
          <p:cNvSpPr txBox="1"/>
          <p:nvPr/>
        </p:nvSpPr>
        <p:spPr>
          <a:xfrm>
            <a:off x="6899562" y="320721"/>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Osiel Mauricio Pérez.</a:t>
            </a:r>
            <a:endParaRPr sz="2000">
              <a:solidFill>
                <a:schemeClr val="lt1"/>
              </a:solidFill>
              <a:latin typeface="Arial"/>
              <a:ea typeface="Arial"/>
              <a:cs typeface="Arial"/>
              <a:sym typeface="Arial"/>
            </a:endParaRPr>
          </a:p>
        </p:txBody>
      </p:sp>
      <p:sp>
        <p:nvSpPr>
          <p:cNvPr id="325" name="Google Shape;325;p23"/>
          <p:cNvSpPr txBox="1"/>
          <p:nvPr/>
        </p:nvSpPr>
        <p:spPr>
          <a:xfrm>
            <a:off x="4824840" y="295033"/>
            <a:ext cx="14755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14</a:t>
            </a:r>
            <a:endParaRPr sz="1800">
              <a:solidFill>
                <a:schemeClr val="lt1"/>
              </a:solidFill>
              <a:latin typeface="Arial"/>
              <a:ea typeface="Arial"/>
              <a:cs typeface="Arial"/>
              <a:sym typeface="Arial"/>
            </a:endParaRPr>
          </a:p>
        </p:txBody>
      </p:sp>
      <p:sp>
        <p:nvSpPr>
          <p:cNvPr id="326" name="Google Shape;326;p23"/>
          <p:cNvSpPr txBox="1"/>
          <p:nvPr/>
        </p:nvSpPr>
        <p:spPr>
          <a:xfrm>
            <a:off x="4404351" y="2887682"/>
            <a:ext cx="3505403"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postmortem.</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séptima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de manuales al cliente para validación.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Entregar el documento de la validación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final del prototipo funcional.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Calidad.</a:t>
            </a:r>
            <a:endParaRPr sz="1800">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4"/>
          <p:cNvSpPr txBox="1"/>
          <p:nvPr>
            <p:ph type="title"/>
          </p:nvPr>
        </p:nvSpPr>
        <p:spPr>
          <a:xfrm>
            <a:off x="963117" y="558674"/>
            <a:ext cx="9617797"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Calidad. Semana 14</a:t>
            </a:r>
            <a:endParaRPr/>
          </a:p>
        </p:txBody>
      </p:sp>
      <p:sp>
        <p:nvSpPr>
          <p:cNvPr id="332" name="Google Shape;332;p24"/>
          <p:cNvSpPr txBox="1"/>
          <p:nvPr>
            <p:ph idx="1" type="body"/>
          </p:nvPr>
        </p:nvSpPr>
        <p:spPr>
          <a:xfrm>
            <a:off x="1044011" y="1484242"/>
            <a:ext cx="10033292" cy="4707551"/>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Osiel Mauricio Pérez como gerente de Calidad realizó actividades las cuales son: Reunión con cliente y Reunión postmortem pendientes de la semana 13, Preparación para la séptima reunión de estatus, Reunión de estatus, Entrega de manuales al cliente para validación, Entregar el documento de la validación del proyecto, Entrega final del prototipo funcional.</a:t>
            </a:r>
            <a:endParaRPr sz="2400"/>
          </a:p>
          <a:p>
            <a:pPr indent="0" lvl="0" marL="0" rtl="0" algn="l">
              <a:lnSpc>
                <a:spcPct val="120000"/>
              </a:lnSpc>
              <a:spcBef>
                <a:spcPts val="1600"/>
              </a:spcBef>
              <a:spcAft>
                <a:spcPts val="0"/>
              </a:spcAft>
              <a:buSzPts val="2160"/>
              <a:buNone/>
            </a:pPr>
            <a:r>
              <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5"/>
          <p:cNvSpPr txBox="1"/>
          <p:nvPr>
            <p:ph type="title"/>
          </p:nvPr>
        </p:nvSpPr>
        <p:spPr>
          <a:xfrm>
            <a:off x="1018535" y="600238"/>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14</a:t>
            </a:r>
            <a:endParaRPr/>
          </a:p>
        </p:txBody>
      </p:sp>
      <p:pic>
        <p:nvPicPr>
          <p:cNvPr id="338" name="Google Shape;338;p25"/>
          <p:cNvPicPr preferRelativeResize="0"/>
          <p:nvPr/>
        </p:nvPicPr>
        <p:blipFill rotWithShape="1">
          <a:blip r:embed="rId3">
            <a:alphaModFix/>
          </a:blip>
          <a:srcRect b="38469" l="33643" r="16536" t="33325"/>
          <a:stretch/>
        </p:blipFill>
        <p:spPr>
          <a:xfrm>
            <a:off x="1928449" y="1291252"/>
            <a:ext cx="8495711" cy="2704011"/>
          </a:xfrm>
          <a:prstGeom prst="rect">
            <a:avLst/>
          </a:prstGeom>
          <a:noFill/>
          <a:ln>
            <a:noFill/>
          </a:ln>
        </p:spPr>
      </p:pic>
      <p:pic>
        <p:nvPicPr>
          <p:cNvPr id="339" name="Google Shape;339;p25"/>
          <p:cNvPicPr preferRelativeResize="0"/>
          <p:nvPr/>
        </p:nvPicPr>
        <p:blipFill rotWithShape="1">
          <a:blip r:embed="rId4">
            <a:alphaModFix/>
          </a:blip>
          <a:srcRect b="25448" l="20179" r="6428" t="68834"/>
          <a:stretch/>
        </p:blipFill>
        <p:spPr>
          <a:xfrm>
            <a:off x="1928450" y="3995263"/>
            <a:ext cx="8495711" cy="372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6"/>
          <p:cNvSpPr/>
          <p:nvPr/>
        </p:nvSpPr>
        <p:spPr>
          <a:xfrm>
            <a:off x="1267880" y="382626"/>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345" name="Google Shape;345;p26"/>
          <p:cNvSpPr/>
          <p:nvPr/>
        </p:nvSpPr>
        <p:spPr>
          <a:xfrm>
            <a:off x="4566443" y="136694"/>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346" name="Google Shape;346;p26"/>
          <p:cNvSpPr/>
          <p:nvPr/>
        </p:nvSpPr>
        <p:spPr>
          <a:xfrm>
            <a:off x="8139896" y="710145"/>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347" name="Google Shape;347;p26"/>
          <p:cNvSpPr txBox="1"/>
          <p:nvPr/>
        </p:nvSpPr>
        <p:spPr>
          <a:xfrm>
            <a:off x="701180" y="1918630"/>
            <a:ext cx="3774899"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minutas de la 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reunión postmortem.</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postmortem.</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 para entrega final de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de capacitación para el uso del sistema.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 llenar minutas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sz="1800">
              <a:solidFill>
                <a:schemeClr val="lt1"/>
              </a:solidFill>
              <a:latin typeface="Arial"/>
              <a:ea typeface="Arial"/>
              <a:cs typeface="Arial"/>
              <a:sym typeface="Arial"/>
            </a:endParaRPr>
          </a:p>
        </p:txBody>
      </p:sp>
      <p:sp>
        <p:nvSpPr>
          <p:cNvPr id="348" name="Google Shape;348;p26"/>
          <p:cNvSpPr txBox="1"/>
          <p:nvPr/>
        </p:nvSpPr>
        <p:spPr>
          <a:xfrm>
            <a:off x="8458550" y="2841950"/>
            <a:ext cx="29373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.32 horas</a:t>
            </a:r>
            <a:endParaRPr sz="1800">
              <a:solidFill>
                <a:schemeClr val="lt1"/>
              </a:solidFill>
              <a:latin typeface="Arial"/>
              <a:ea typeface="Arial"/>
              <a:cs typeface="Arial"/>
              <a:sym typeface="Arial"/>
            </a:endParaRPr>
          </a:p>
        </p:txBody>
      </p:sp>
      <p:sp>
        <p:nvSpPr>
          <p:cNvPr id="349" name="Google Shape;349;p26"/>
          <p:cNvSpPr txBox="1"/>
          <p:nvPr/>
        </p:nvSpPr>
        <p:spPr>
          <a:xfrm>
            <a:off x="1106196" y="182571"/>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Soporte:</a:t>
            </a:r>
            <a:endParaRPr sz="2000">
              <a:solidFill>
                <a:schemeClr val="lt1"/>
              </a:solidFill>
              <a:latin typeface="Arial"/>
              <a:ea typeface="Arial"/>
              <a:cs typeface="Arial"/>
              <a:sym typeface="Arial"/>
            </a:endParaRPr>
          </a:p>
        </p:txBody>
      </p:sp>
      <p:sp>
        <p:nvSpPr>
          <p:cNvPr id="350" name="Google Shape;350;p26"/>
          <p:cNvSpPr txBox="1"/>
          <p:nvPr/>
        </p:nvSpPr>
        <p:spPr>
          <a:xfrm>
            <a:off x="6922725" y="367237"/>
            <a:ext cx="381454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Rocio Berenice Marco Jiménez.</a:t>
            </a:r>
            <a:endParaRPr sz="2000">
              <a:solidFill>
                <a:schemeClr val="lt1"/>
              </a:solidFill>
              <a:latin typeface="Arial"/>
              <a:ea typeface="Arial"/>
              <a:cs typeface="Arial"/>
              <a:sym typeface="Arial"/>
            </a:endParaRPr>
          </a:p>
        </p:txBody>
      </p:sp>
      <p:sp>
        <p:nvSpPr>
          <p:cNvPr id="351" name="Google Shape;351;p26"/>
          <p:cNvSpPr txBox="1"/>
          <p:nvPr/>
        </p:nvSpPr>
        <p:spPr>
          <a:xfrm>
            <a:off x="4426525" y="182571"/>
            <a:ext cx="22747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13</a:t>
            </a:r>
            <a:endParaRPr sz="1800">
              <a:solidFill>
                <a:schemeClr val="lt1"/>
              </a:solidFill>
              <a:latin typeface="Arial"/>
              <a:ea typeface="Arial"/>
              <a:cs typeface="Arial"/>
              <a:sym typeface="Arial"/>
            </a:endParaRPr>
          </a:p>
        </p:txBody>
      </p:sp>
      <p:sp>
        <p:nvSpPr>
          <p:cNvPr id="352" name="Google Shape;352;p26"/>
          <p:cNvSpPr txBox="1"/>
          <p:nvPr/>
        </p:nvSpPr>
        <p:spPr>
          <a:xfrm>
            <a:off x="4566443" y="2194759"/>
            <a:ext cx="3774899"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minutas de la 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reunión postmortem.</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 para entrega final de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de capacitación para el uso del sistema.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 llenar minutas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sz="1800">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7"/>
          <p:cNvSpPr txBox="1"/>
          <p:nvPr>
            <p:ph type="title"/>
          </p:nvPr>
        </p:nvSpPr>
        <p:spPr>
          <a:xfrm>
            <a:off x="972508" y="436272"/>
            <a:ext cx="894220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Soporte. Semana 13</a:t>
            </a:r>
            <a:endParaRPr/>
          </a:p>
        </p:txBody>
      </p:sp>
      <p:sp>
        <p:nvSpPr>
          <p:cNvPr id="358" name="Google Shape;358;p27"/>
          <p:cNvSpPr txBox="1"/>
          <p:nvPr/>
        </p:nvSpPr>
        <p:spPr>
          <a:xfrm>
            <a:off x="958652" y="1662545"/>
            <a:ext cx="9726765"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400"/>
              <a:buFont typeface="Arial"/>
              <a:buChar char="•"/>
            </a:pPr>
            <a:r>
              <a:rPr lang="es-ES" sz="2400">
                <a:solidFill>
                  <a:schemeClr val="lt1"/>
                </a:solidFill>
                <a:latin typeface="Arial"/>
                <a:ea typeface="Arial"/>
                <a:cs typeface="Arial"/>
                <a:sym typeface="Arial"/>
              </a:rPr>
              <a:t>Rocio Berenice Marco Jiménez se dedicó a Reunión con el cliente y Llenar minutas de la reunión con el cliente pendientes de la semana 11, Preparación para la reunión postmortem, Reunión postmortem, Preparación para reunión con el cliente para entrega final de proyecto, Preparación para entrega final, Pre llenar minutas para entrega final.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8"/>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13</a:t>
            </a:r>
            <a:endParaRPr/>
          </a:p>
        </p:txBody>
      </p:sp>
      <p:pic>
        <p:nvPicPr>
          <p:cNvPr id="364" name="Google Shape;364;p28"/>
          <p:cNvPicPr preferRelativeResize="0"/>
          <p:nvPr/>
        </p:nvPicPr>
        <p:blipFill rotWithShape="1">
          <a:blip r:embed="rId3">
            <a:alphaModFix/>
          </a:blip>
          <a:srcRect b="50782" l="21106" r="5072" t="43615"/>
          <a:stretch/>
        </p:blipFill>
        <p:spPr>
          <a:xfrm>
            <a:off x="1672045" y="1388234"/>
            <a:ext cx="9000308" cy="383960"/>
          </a:xfrm>
          <a:prstGeom prst="rect">
            <a:avLst/>
          </a:prstGeom>
          <a:noFill/>
          <a:ln>
            <a:noFill/>
          </a:ln>
        </p:spPr>
      </p:pic>
      <p:pic>
        <p:nvPicPr>
          <p:cNvPr id="365" name="Google Shape;365;p28"/>
          <p:cNvPicPr preferRelativeResize="0"/>
          <p:nvPr/>
        </p:nvPicPr>
        <p:blipFill rotWithShape="1">
          <a:blip r:embed="rId3">
            <a:alphaModFix/>
          </a:blip>
          <a:srcRect b="19412" l="21106" r="5072" t="54669"/>
          <a:stretch/>
        </p:blipFill>
        <p:spPr>
          <a:xfrm>
            <a:off x="1672045" y="1776549"/>
            <a:ext cx="9000309" cy="1776548"/>
          </a:xfrm>
          <a:prstGeom prst="rect">
            <a:avLst/>
          </a:prstGeom>
          <a:noFill/>
          <a:ln>
            <a:noFill/>
          </a:ln>
        </p:spPr>
      </p:pic>
      <p:pic>
        <p:nvPicPr>
          <p:cNvPr id="366" name="Google Shape;366;p28"/>
          <p:cNvPicPr preferRelativeResize="0"/>
          <p:nvPr/>
        </p:nvPicPr>
        <p:blipFill rotWithShape="1">
          <a:blip r:embed="rId4">
            <a:alphaModFix/>
          </a:blip>
          <a:srcRect b="29418" l="21000" r="5179" t="64865"/>
          <a:stretch/>
        </p:blipFill>
        <p:spPr>
          <a:xfrm>
            <a:off x="1672045" y="3513909"/>
            <a:ext cx="9000309" cy="39188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9"/>
          <p:cNvSpPr/>
          <p:nvPr/>
        </p:nvSpPr>
        <p:spPr>
          <a:xfrm>
            <a:off x="1029592" y="829601"/>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372" name="Google Shape;372;p29"/>
          <p:cNvSpPr/>
          <p:nvPr/>
        </p:nvSpPr>
        <p:spPr>
          <a:xfrm>
            <a:off x="3962400" y="73429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373" name="Google Shape;373;p29"/>
          <p:cNvSpPr/>
          <p:nvPr/>
        </p:nvSpPr>
        <p:spPr>
          <a:xfrm>
            <a:off x="7169724" y="671944"/>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374" name="Google Shape;374;p29"/>
          <p:cNvSpPr txBox="1"/>
          <p:nvPr/>
        </p:nvSpPr>
        <p:spPr>
          <a:xfrm>
            <a:off x="718290" y="2573602"/>
            <a:ext cx="3555300" cy="3971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postmortem.</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Respaldo de documentos en bitb</a:t>
            </a:r>
            <a:r>
              <a:rPr lang="es-ES" sz="1800">
                <a:solidFill>
                  <a:schemeClr val="lt1"/>
                </a:solidFill>
              </a:rPr>
              <a:t>uc</a:t>
            </a:r>
            <a:r>
              <a:rPr lang="es-ES" sz="1800">
                <a:solidFill>
                  <a:schemeClr val="lt1"/>
                </a:solidFill>
                <a:latin typeface="Arial"/>
                <a:ea typeface="Arial"/>
                <a:cs typeface="Arial"/>
                <a:sym typeface="Arial"/>
              </a:rPr>
              <a:t>ket, Jira y drive.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séptima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de manuales al cliente para validación.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final del prototipo funcional.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sz="1800">
              <a:solidFill>
                <a:schemeClr val="lt1"/>
              </a:solidFill>
              <a:latin typeface="Arial"/>
              <a:ea typeface="Arial"/>
              <a:cs typeface="Arial"/>
              <a:sym typeface="Arial"/>
            </a:endParaRPr>
          </a:p>
        </p:txBody>
      </p:sp>
      <p:sp>
        <p:nvSpPr>
          <p:cNvPr id="375" name="Google Shape;375;p29"/>
          <p:cNvSpPr txBox="1"/>
          <p:nvPr/>
        </p:nvSpPr>
        <p:spPr>
          <a:xfrm>
            <a:off x="8035624" y="2860950"/>
            <a:ext cx="29373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.54 horas.</a:t>
            </a:r>
            <a:endParaRPr sz="1800">
              <a:solidFill>
                <a:schemeClr val="lt1"/>
              </a:solidFill>
              <a:latin typeface="Arial"/>
              <a:ea typeface="Arial"/>
              <a:cs typeface="Arial"/>
              <a:sym typeface="Arial"/>
            </a:endParaRPr>
          </a:p>
        </p:txBody>
      </p:sp>
      <p:sp>
        <p:nvSpPr>
          <p:cNvPr id="376" name="Google Shape;376;p29"/>
          <p:cNvSpPr txBox="1"/>
          <p:nvPr/>
        </p:nvSpPr>
        <p:spPr>
          <a:xfrm>
            <a:off x="1233055" y="429491"/>
            <a:ext cx="26323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Soporte:</a:t>
            </a:r>
            <a:endParaRPr sz="2000">
              <a:solidFill>
                <a:schemeClr val="lt1"/>
              </a:solidFill>
              <a:latin typeface="Arial"/>
              <a:ea typeface="Arial"/>
              <a:cs typeface="Arial"/>
              <a:sym typeface="Arial"/>
            </a:endParaRPr>
          </a:p>
        </p:txBody>
      </p:sp>
      <p:sp>
        <p:nvSpPr>
          <p:cNvPr id="377" name="Google Shape;377;p29"/>
          <p:cNvSpPr txBox="1"/>
          <p:nvPr/>
        </p:nvSpPr>
        <p:spPr>
          <a:xfrm>
            <a:off x="6712527" y="318001"/>
            <a:ext cx="428104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Rocio Berenice Marco Jiménez.</a:t>
            </a:r>
            <a:endParaRPr sz="2000">
              <a:solidFill>
                <a:schemeClr val="lt1"/>
              </a:solidFill>
              <a:latin typeface="Arial"/>
              <a:ea typeface="Arial"/>
              <a:cs typeface="Arial"/>
              <a:sym typeface="Arial"/>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
        <p:nvSpPr>
          <p:cNvPr id="378" name="Google Shape;378;p29"/>
          <p:cNvSpPr txBox="1"/>
          <p:nvPr/>
        </p:nvSpPr>
        <p:spPr>
          <a:xfrm>
            <a:off x="4426525" y="117946"/>
            <a:ext cx="21832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14</a:t>
            </a:r>
            <a:endParaRPr sz="1800">
              <a:solidFill>
                <a:schemeClr val="lt1"/>
              </a:solidFill>
              <a:latin typeface="Arial"/>
              <a:ea typeface="Arial"/>
              <a:cs typeface="Arial"/>
              <a:sym typeface="Arial"/>
            </a:endParaRPr>
          </a:p>
        </p:txBody>
      </p:sp>
      <p:sp>
        <p:nvSpPr>
          <p:cNvPr id="379" name="Google Shape;379;p29"/>
          <p:cNvSpPr txBox="1"/>
          <p:nvPr/>
        </p:nvSpPr>
        <p:spPr>
          <a:xfrm>
            <a:off x="4516158" y="2798617"/>
            <a:ext cx="3555300" cy="3971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postmortem.</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Respaldo de documentos en bitb</a:t>
            </a:r>
            <a:r>
              <a:rPr lang="es-ES" sz="1800">
                <a:solidFill>
                  <a:schemeClr val="lt1"/>
                </a:solidFill>
              </a:rPr>
              <a:t>uc</a:t>
            </a:r>
            <a:r>
              <a:rPr lang="es-ES" sz="1800">
                <a:solidFill>
                  <a:schemeClr val="lt1"/>
                </a:solidFill>
                <a:latin typeface="Arial"/>
                <a:ea typeface="Arial"/>
                <a:cs typeface="Arial"/>
                <a:sym typeface="Arial"/>
              </a:rPr>
              <a:t>ket, Jira y drive.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séptima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de manuales al cliente para validación.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final del prototipo funcional.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sz="18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
          <p:cNvSpPr txBox="1"/>
          <p:nvPr>
            <p:ph type="title"/>
          </p:nvPr>
        </p:nvSpPr>
        <p:spPr>
          <a:xfrm>
            <a:off x="972508" y="436272"/>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Líder.    Semana 13</a:t>
            </a:r>
            <a:endParaRPr/>
          </a:p>
        </p:txBody>
      </p:sp>
      <p:sp>
        <p:nvSpPr>
          <p:cNvPr id="144" name="Google Shape;144;p3"/>
          <p:cNvSpPr txBox="1"/>
          <p:nvPr/>
        </p:nvSpPr>
        <p:spPr>
          <a:xfrm>
            <a:off x="958653" y="1662545"/>
            <a:ext cx="10144800" cy="3047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Ricardo Aldair Puente Reyes como líder del equipo realizó tareas tales como: Reunión con el cliente y Llenar minutas de la reunión con el cliente pendientes de la semana 11, Preparación para la reunión postmortem, Reunión postmortem, Preparación para reunión con el cliente para entrega final de proyecto, Preparación para entrega final, Pre llenar minutas para entrega final, Realizar documento para la validación del cliente.</a:t>
            </a:r>
            <a:endParaRPr/>
          </a:p>
          <a:p>
            <a:pPr indent="0" lvl="0" marL="0" marR="0" rtl="0" algn="just">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0"/>
          <p:cNvSpPr txBox="1"/>
          <p:nvPr>
            <p:ph type="title"/>
          </p:nvPr>
        </p:nvSpPr>
        <p:spPr>
          <a:xfrm>
            <a:off x="1345474" y="516508"/>
            <a:ext cx="925626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Soporte. Semana 14</a:t>
            </a:r>
            <a:endParaRPr/>
          </a:p>
        </p:txBody>
      </p:sp>
      <p:sp>
        <p:nvSpPr>
          <p:cNvPr id="385" name="Google Shape;385;p30"/>
          <p:cNvSpPr txBox="1"/>
          <p:nvPr>
            <p:ph idx="1" type="body"/>
          </p:nvPr>
        </p:nvSpPr>
        <p:spPr>
          <a:xfrm>
            <a:off x="1267097" y="1894114"/>
            <a:ext cx="9595759" cy="2991395"/>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Rocio Berenice Marco Jiménez realizó las tareas Reunión con cliente y Reunión postmortem pendientes de la semana 13, Respaldo de documentos en bitbucket, Jira y drive, Preparación para la séptima reunión de estatus, Reunión de estatus, Entrega de manuales al cliente para validación, Entregar el documento de la validación del proyecto, Entrega final del prototipo funcional.</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1"/>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14</a:t>
            </a:r>
            <a:endParaRPr/>
          </a:p>
        </p:txBody>
      </p:sp>
      <p:pic>
        <p:nvPicPr>
          <p:cNvPr id="391" name="Google Shape;391;p31"/>
          <p:cNvPicPr preferRelativeResize="0"/>
          <p:nvPr/>
        </p:nvPicPr>
        <p:blipFill rotWithShape="1">
          <a:blip r:embed="rId3">
            <a:alphaModFix/>
          </a:blip>
          <a:srcRect b="40375" l="20464" r="6141" t="38470"/>
          <a:stretch/>
        </p:blipFill>
        <p:spPr>
          <a:xfrm>
            <a:off x="1802675" y="1385791"/>
            <a:ext cx="8948058" cy="1449976"/>
          </a:xfrm>
          <a:prstGeom prst="rect">
            <a:avLst/>
          </a:prstGeom>
          <a:noFill/>
          <a:ln>
            <a:noFill/>
          </a:ln>
        </p:spPr>
      </p:pic>
      <p:pic>
        <p:nvPicPr>
          <p:cNvPr id="392" name="Google Shape;392;p31"/>
          <p:cNvPicPr preferRelativeResize="0"/>
          <p:nvPr/>
        </p:nvPicPr>
        <p:blipFill rotWithShape="1">
          <a:blip r:embed="rId3">
            <a:alphaModFix/>
          </a:blip>
          <a:srcRect b="19303" l="20464" r="6141" t="64768"/>
          <a:stretch/>
        </p:blipFill>
        <p:spPr>
          <a:xfrm>
            <a:off x="1802674" y="2835767"/>
            <a:ext cx="8948058" cy="1091798"/>
          </a:xfrm>
          <a:prstGeom prst="rect">
            <a:avLst/>
          </a:prstGeom>
          <a:noFill/>
          <a:ln>
            <a:noFill/>
          </a:ln>
        </p:spPr>
      </p:pic>
      <p:pic>
        <p:nvPicPr>
          <p:cNvPr id="393" name="Google Shape;393;p31"/>
          <p:cNvPicPr preferRelativeResize="0"/>
          <p:nvPr/>
        </p:nvPicPr>
        <p:blipFill rotWithShape="1">
          <a:blip r:embed="rId3">
            <a:alphaModFix/>
          </a:blip>
          <a:srcRect b="8552" l="20464" r="6141" t="85523"/>
          <a:stretch/>
        </p:blipFill>
        <p:spPr>
          <a:xfrm>
            <a:off x="1802673" y="3927566"/>
            <a:ext cx="8948058" cy="406076"/>
          </a:xfrm>
          <a:prstGeom prst="rect">
            <a:avLst/>
          </a:prstGeom>
          <a:noFill/>
          <a:ln>
            <a:noFill/>
          </a:ln>
        </p:spPr>
      </p:pic>
      <p:pic>
        <p:nvPicPr>
          <p:cNvPr id="394" name="Google Shape;394;p31"/>
          <p:cNvPicPr preferRelativeResize="0"/>
          <p:nvPr/>
        </p:nvPicPr>
        <p:blipFill rotWithShape="1">
          <a:blip r:embed="rId4">
            <a:alphaModFix/>
          </a:blip>
          <a:srcRect b="19731" l="20179" r="6428" t="73599"/>
          <a:stretch/>
        </p:blipFill>
        <p:spPr>
          <a:xfrm>
            <a:off x="1802672" y="4285743"/>
            <a:ext cx="8948058" cy="457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2"/>
          <p:cNvSpPr/>
          <p:nvPr/>
        </p:nvSpPr>
        <p:spPr>
          <a:xfrm>
            <a:off x="1256872" y="410502"/>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400" name="Google Shape;400;p32"/>
          <p:cNvSpPr/>
          <p:nvPr/>
        </p:nvSpPr>
        <p:spPr>
          <a:xfrm>
            <a:off x="4493955" y="89416"/>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401" name="Google Shape;401;p32"/>
          <p:cNvSpPr/>
          <p:nvPr/>
        </p:nvSpPr>
        <p:spPr>
          <a:xfrm>
            <a:off x="7985227" y="623347"/>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402" name="Google Shape;402;p32"/>
          <p:cNvSpPr txBox="1"/>
          <p:nvPr/>
        </p:nvSpPr>
        <p:spPr>
          <a:xfrm>
            <a:off x="668375" y="1889035"/>
            <a:ext cx="3758150"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minutas de la 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reunión postmortem.</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postmortem.</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 para entrega final de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de capacitación para el uso del sistema.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 llenar minutas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1.</a:t>
            </a:r>
            <a:endParaRPr sz="1800">
              <a:solidFill>
                <a:schemeClr val="lt1"/>
              </a:solidFill>
              <a:latin typeface="Arial"/>
              <a:ea typeface="Arial"/>
              <a:cs typeface="Arial"/>
              <a:sym typeface="Arial"/>
            </a:endParaRPr>
          </a:p>
        </p:txBody>
      </p:sp>
      <p:sp>
        <p:nvSpPr>
          <p:cNvPr id="403" name="Google Shape;403;p32"/>
          <p:cNvSpPr txBox="1"/>
          <p:nvPr/>
        </p:nvSpPr>
        <p:spPr>
          <a:xfrm>
            <a:off x="8463200" y="2812375"/>
            <a:ext cx="28083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.42 horas</a:t>
            </a:r>
            <a:endParaRPr sz="1800">
              <a:solidFill>
                <a:schemeClr val="lt1"/>
              </a:solidFill>
              <a:latin typeface="Arial"/>
              <a:ea typeface="Arial"/>
              <a:cs typeface="Arial"/>
              <a:sym typeface="Arial"/>
            </a:endParaRPr>
          </a:p>
        </p:txBody>
      </p:sp>
      <p:sp>
        <p:nvSpPr>
          <p:cNvPr id="404" name="Google Shape;404;p32"/>
          <p:cNvSpPr txBox="1"/>
          <p:nvPr/>
        </p:nvSpPr>
        <p:spPr>
          <a:xfrm>
            <a:off x="1083880" y="223237"/>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Técnico de Soporte 1:</a:t>
            </a:r>
            <a:endParaRPr sz="2000">
              <a:solidFill>
                <a:schemeClr val="lt1"/>
              </a:solidFill>
              <a:latin typeface="Arial"/>
              <a:ea typeface="Arial"/>
              <a:cs typeface="Arial"/>
              <a:sym typeface="Arial"/>
            </a:endParaRPr>
          </a:p>
        </p:txBody>
      </p:sp>
      <p:sp>
        <p:nvSpPr>
          <p:cNvPr id="405" name="Google Shape;405;p32"/>
          <p:cNvSpPr txBox="1"/>
          <p:nvPr/>
        </p:nvSpPr>
        <p:spPr>
          <a:xfrm>
            <a:off x="7266838" y="367237"/>
            <a:ext cx="381454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Rocio Soriano Quintero.</a:t>
            </a:r>
            <a:endParaRPr sz="2000">
              <a:solidFill>
                <a:schemeClr val="lt1"/>
              </a:solidFill>
              <a:latin typeface="Arial"/>
              <a:ea typeface="Arial"/>
              <a:cs typeface="Arial"/>
              <a:sym typeface="Arial"/>
            </a:endParaRPr>
          </a:p>
        </p:txBody>
      </p:sp>
      <p:sp>
        <p:nvSpPr>
          <p:cNvPr id="406" name="Google Shape;406;p32"/>
          <p:cNvSpPr txBox="1"/>
          <p:nvPr/>
        </p:nvSpPr>
        <p:spPr>
          <a:xfrm>
            <a:off x="4426525" y="182571"/>
            <a:ext cx="2313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13</a:t>
            </a:r>
            <a:endParaRPr sz="1800">
              <a:solidFill>
                <a:schemeClr val="lt1"/>
              </a:solidFill>
              <a:latin typeface="Arial"/>
              <a:ea typeface="Arial"/>
              <a:cs typeface="Arial"/>
              <a:sym typeface="Arial"/>
            </a:endParaRPr>
          </a:p>
        </p:txBody>
      </p:sp>
      <p:sp>
        <p:nvSpPr>
          <p:cNvPr id="407" name="Google Shape;407;p32"/>
          <p:cNvSpPr txBox="1"/>
          <p:nvPr/>
        </p:nvSpPr>
        <p:spPr>
          <a:xfrm>
            <a:off x="4545733" y="2056686"/>
            <a:ext cx="3758150"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minutas de la 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reunión postmortem.</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 para entrega final de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de capacitación para el uso del sistema.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 llenar minutas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1.</a:t>
            </a:r>
            <a:endParaRPr sz="1800">
              <a:solidFill>
                <a:schemeClr val="lt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3"/>
          <p:cNvSpPr txBox="1"/>
          <p:nvPr>
            <p:ph type="title"/>
          </p:nvPr>
        </p:nvSpPr>
        <p:spPr>
          <a:xfrm>
            <a:off x="972508" y="436272"/>
            <a:ext cx="885076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Técnico de Soporte 1. Semana 13</a:t>
            </a:r>
            <a:endParaRPr/>
          </a:p>
        </p:txBody>
      </p:sp>
      <p:sp>
        <p:nvSpPr>
          <p:cNvPr id="413" name="Google Shape;413;p33"/>
          <p:cNvSpPr txBox="1"/>
          <p:nvPr/>
        </p:nvSpPr>
        <p:spPr>
          <a:xfrm>
            <a:off x="1188720" y="1662545"/>
            <a:ext cx="9849394"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Rocio Soriano Quintero se dedicó a Reunión con el cliente y Llenar minutas de la reunión con el cliente pendientes de la semana 11, Preparación para la reunión postmortem, Reunión postmortem, Preparación para reunión con el cliente para entrega final de proyecto, Preparación para entrega final, Pre llenar minutas para entrega final.</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4"/>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13</a:t>
            </a:r>
            <a:endParaRPr/>
          </a:p>
        </p:txBody>
      </p:sp>
      <p:pic>
        <p:nvPicPr>
          <p:cNvPr id="419" name="Google Shape;419;p34"/>
          <p:cNvPicPr preferRelativeResize="0"/>
          <p:nvPr/>
        </p:nvPicPr>
        <p:blipFill rotWithShape="1">
          <a:blip r:embed="rId3">
            <a:alphaModFix/>
          </a:blip>
          <a:srcRect b="50591" l="21106" r="5072" t="43616"/>
          <a:stretch/>
        </p:blipFill>
        <p:spPr>
          <a:xfrm>
            <a:off x="1672045" y="1388234"/>
            <a:ext cx="9000308" cy="397023"/>
          </a:xfrm>
          <a:prstGeom prst="rect">
            <a:avLst/>
          </a:prstGeom>
          <a:noFill/>
          <a:ln>
            <a:noFill/>
          </a:ln>
        </p:spPr>
      </p:pic>
      <p:pic>
        <p:nvPicPr>
          <p:cNvPr id="420" name="Google Shape;420;p34"/>
          <p:cNvPicPr preferRelativeResize="0"/>
          <p:nvPr/>
        </p:nvPicPr>
        <p:blipFill rotWithShape="1">
          <a:blip r:embed="rId3">
            <a:alphaModFix/>
          </a:blip>
          <a:srcRect b="19413" l="21106" r="5072" t="54859"/>
          <a:stretch/>
        </p:blipFill>
        <p:spPr>
          <a:xfrm>
            <a:off x="1672045" y="1789611"/>
            <a:ext cx="9000309" cy="1763486"/>
          </a:xfrm>
          <a:prstGeom prst="rect">
            <a:avLst/>
          </a:prstGeom>
          <a:noFill/>
          <a:ln>
            <a:noFill/>
          </a:ln>
        </p:spPr>
      </p:pic>
      <p:pic>
        <p:nvPicPr>
          <p:cNvPr id="421" name="Google Shape;421;p34"/>
          <p:cNvPicPr preferRelativeResize="0"/>
          <p:nvPr/>
        </p:nvPicPr>
        <p:blipFill rotWithShape="1">
          <a:blip r:embed="rId4">
            <a:alphaModFix/>
          </a:blip>
          <a:srcRect b="24082" l="21000" r="5179" t="70201"/>
          <a:stretch/>
        </p:blipFill>
        <p:spPr>
          <a:xfrm>
            <a:off x="1672044" y="3513908"/>
            <a:ext cx="9000309" cy="39188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5"/>
          <p:cNvSpPr/>
          <p:nvPr/>
        </p:nvSpPr>
        <p:spPr>
          <a:xfrm>
            <a:off x="959938" y="885855"/>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427" name="Google Shape;427;p35"/>
          <p:cNvSpPr/>
          <p:nvPr/>
        </p:nvSpPr>
        <p:spPr>
          <a:xfrm>
            <a:off x="3962400" y="73429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428" name="Google Shape;428;p35"/>
          <p:cNvSpPr/>
          <p:nvPr/>
        </p:nvSpPr>
        <p:spPr>
          <a:xfrm>
            <a:off x="7169724" y="671944"/>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429" name="Google Shape;429;p35"/>
          <p:cNvSpPr txBox="1"/>
          <p:nvPr/>
        </p:nvSpPr>
        <p:spPr>
          <a:xfrm>
            <a:off x="711203" y="2607026"/>
            <a:ext cx="3434700" cy="424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postmortem.</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Respaldo de documentos en bitb</a:t>
            </a:r>
            <a:r>
              <a:rPr lang="es-ES" sz="1800">
                <a:solidFill>
                  <a:schemeClr val="lt1"/>
                </a:solidFill>
              </a:rPr>
              <a:t>uc</a:t>
            </a:r>
            <a:r>
              <a:rPr lang="es-ES" sz="1800">
                <a:solidFill>
                  <a:schemeClr val="lt1"/>
                </a:solidFill>
                <a:latin typeface="Arial"/>
                <a:ea typeface="Arial"/>
                <a:cs typeface="Arial"/>
                <a:sym typeface="Arial"/>
              </a:rPr>
              <a:t>ket, Jira y drive.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séptima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de manuales al cliente para validación.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final del prototipo funcional.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1.</a:t>
            </a:r>
            <a:endParaRPr sz="1800">
              <a:solidFill>
                <a:schemeClr val="lt1"/>
              </a:solidFill>
              <a:latin typeface="Arial"/>
              <a:ea typeface="Arial"/>
              <a:cs typeface="Arial"/>
              <a:sym typeface="Arial"/>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p:txBody>
      </p:sp>
      <p:sp>
        <p:nvSpPr>
          <p:cNvPr id="430" name="Google Shape;430;p35"/>
          <p:cNvSpPr txBox="1"/>
          <p:nvPr/>
        </p:nvSpPr>
        <p:spPr>
          <a:xfrm>
            <a:off x="8264175" y="3036625"/>
            <a:ext cx="28368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.54 horas.</a:t>
            </a:r>
            <a:endParaRPr sz="1800">
              <a:solidFill>
                <a:schemeClr val="lt1"/>
              </a:solidFill>
              <a:latin typeface="Arial"/>
              <a:ea typeface="Arial"/>
              <a:cs typeface="Arial"/>
              <a:sym typeface="Arial"/>
            </a:endParaRPr>
          </a:p>
        </p:txBody>
      </p:sp>
      <p:sp>
        <p:nvSpPr>
          <p:cNvPr id="431" name="Google Shape;431;p35"/>
          <p:cNvSpPr txBox="1"/>
          <p:nvPr/>
        </p:nvSpPr>
        <p:spPr>
          <a:xfrm>
            <a:off x="1233055" y="429491"/>
            <a:ext cx="26323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Técnico de Soporte 1:</a:t>
            </a:r>
            <a:endParaRPr sz="2000">
              <a:solidFill>
                <a:schemeClr val="lt1"/>
              </a:solidFill>
              <a:latin typeface="Arial"/>
              <a:ea typeface="Arial"/>
              <a:cs typeface="Arial"/>
              <a:sym typeface="Arial"/>
            </a:endParaRPr>
          </a:p>
        </p:txBody>
      </p:sp>
      <p:sp>
        <p:nvSpPr>
          <p:cNvPr id="432" name="Google Shape;432;p35"/>
          <p:cNvSpPr txBox="1"/>
          <p:nvPr/>
        </p:nvSpPr>
        <p:spPr>
          <a:xfrm>
            <a:off x="6712527" y="318001"/>
            <a:ext cx="428104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Rocio Soriano Quintero.</a:t>
            </a:r>
            <a:endParaRPr sz="2000">
              <a:solidFill>
                <a:schemeClr val="lt1"/>
              </a:solidFill>
              <a:latin typeface="Arial"/>
              <a:ea typeface="Arial"/>
              <a:cs typeface="Arial"/>
              <a:sym typeface="Arial"/>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
        <p:nvSpPr>
          <p:cNvPr id="433" name="Google Shape;433;p35"/>
          <p:cNvSpPr txBox="1"/>
          <p:nvPr/>
        </p:nvSpPr>
        <p:spPr>
          <a:xfrm>
            <a:off x="4426525" y="117946"/>
            <a:ext cx="22860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14</a:t>
            </a:r>
            <a:endParaRPr sz="1800">
              <a:solidFill>
                <a:schemeClr val="lt1"/>
              </a:solidFill>
              <a:latin typeface="Arial"/>
              <a:ea typeface="Arial"/>
              <a:cs typeface="Arial"/>
              <a:sym typeface="Arial"/>
            </a:endParaRPr>
          </a:p>
        </p:txBody>
      </p:sp>
      <p:sp>
        <p:nvSpPr>
          <p:cNvPr id="434" name="Google Shape;434;p35"/>
          <p:cNvSpPr txBox="1"/>
          <p:nvPr/>
        </p:nvSpPr>
        <p:spPr>
          <a:xfrm>
            <a:off x="4603035" y="2854034"/>
            <a:ext cx="3434700" cy="424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postmortem.</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Respaldo de documentos en bitb</a:t>
            </a:r>
            <a:r>
              <a:rPr lang="es-ES" sz="1800">
                <a:solidFill>
                  <a:schemeClr val="lt1"/>
                </a:solidFill>
              </a:rPr>
              <a:t>uc</a:t>
            </a:r>
            <a:r>
              <a:rPr lang="es-ES" sz="1800">
                <a:solidFill>
                  <a:schemeClr val="lt1"/>
                </a:solidFill>
                <a:latin typeface="Arial"/>
                <a:ea typeface="Arial"/>
                <a:cs typeface="Arial"/>
                <a:sym typeface="Arial"/>
              </a:rPr>
              <a:t>ket, Jira y drive.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séptima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de manuales al cliente para validación.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final del prototipo funcional.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1.</a:t>
            </a:r>
            <a:endParaRPr sz="1800">
              <a:solidFill>
                <a:schemeClr val="lt1"/>
              </a:solidFill>
              <a:latin typeface="Arial"/>
              <a:ea typeface="Arial"/>
              <a:cs typeface="Arial"/>
              <a:sym typeface="Arial"/>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6"/>
          <p:cNvSpPr txBox="1"/>
          <p:nvPr>
            <p:ph type="title"/>
          </p:nvPr>
        </p:nvSpPr>
        <p:spPr>
          <a:xfrm>
            <a:off x="1345474" y="516508"/>
            <a:ext cx="925626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Técnico de Soporte 1. Semana 14</a:t>
            </a:r>
            <a:endParaRPr/>
          </a:p>
        </p:txBody>
      </p:sp>
      <p:sp>
        <p:nvSpPr>
          <p:cNvPr id="440" name="Google Shape;440;p36"/>
          <p:cNvSpPr txBox="1"/>
          <p:nvPr>
            <p:ph idx="1" type="body"/>
          </p:nvPr>
        </p:nvSpPr>
        <p:spPr>
          <a:xfrm>
            <a:off x="1345474" y="2037805"/>
            <a:ext cx="9159383" cy="3553097"/>
          </a:xfrm>
          <a:prstGeom prst="rect">
            <a:avLst/>
          </a:prstGeom>
          <a:noFill/>
          <a:ln>
            <a:noFill/>
          </a:ln>
        </p:spPr>
        <p:txBody>
          <a:bodyPr anchorCtr="0" anchor="ctr" bIns="45700" lIns="91425" spcFirstLastPara="1" rIns="91425" wrap="square" tIns="45700">
            <a:normAutofit/>
          </a:bodyPr>
          <a:lstStyle/>
          <a:p>
            <a:pPr indent="0" lvl="0" marL="0" rtl="0" algn="just">
              <a:lnSpc>
                <a:spcPct val="120000"/>
              </a:lnSpc>
              <a:spcBef>
                <a:spcPts val="0"/>
              </a:spcBef>
              <a:spcAft>
                <a:spcPts val="0"/>
              </a:spcAft>
              <a:buSzPts val="2160"/>
              <a:buNone/>
            </a:pPr>
            <a:r>
              <a:rPr lang="es-ES" sz="2400"/>
              <a:t>Rocio Soriano Quintero realizó las tareas Reunión con cliente y Reunión postmortem pendientes de la semana 13, Respaldo de documentos en bitbucket, Jira y drive, Preparación para la séptima reunión de estatus, Reunión de estatus, Entrega de manuales al cliente para validación, Entregar el documento de la validación del proyecto, Entrega final del prototipo funcional.</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7"/>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14</a:t>
            </a:r>
            <a:endParaRPr/>
          </a:p>
        </p:txBody>
      </p:sp>
      <p:pic>
        <p:nvPicPr>
          <p:cNvPr id="446" name="Google Shape;446;p37"/>
          <p:cNvPicPr preferRelativeResize="0"/>
          <p:nvPr/>
        </p:nvPicPr>
        <p:blipFill rotWithShape="1">
          <a:blip r:embed="rId3">
            <a:alphaModFix/>
          </a:blip>
          <a:srcRect b="38470" l="34072" r="15999" t="32753"/>
          <a:stretch/>
        </p:blipFill>
        <p:spPr>
          <a:xfrm>
            <a:off x="1828800" y="1388234"/>
            <a:ext cx="8481620" cy="2748338"/>
          </a:xfrm>
          <a:prstGeom prst="rect">
            <a:avLst/>
          </a:prstGeom>
          <a:noFill/>
          <a:ln>
            <a:noFill/>
          </a:ln>
        </p:spPr>
      </p:pic>
      <p:pic>
        <p:nvPicPr>
          <p:cNvPr id="447" name="Google Shape;447;p37"/>
          <p:cNvPicPr preferRelativeResize="0"/>
          <p:nvPr/>
        </p:nvPicPr>
        <p:blipFill rotWithShape="1">
          <a:blip r:embed="rId4">
            <a:alphaModFix/>
          </a:blip>
          <a:srcRect b="14966" l="20179" r="6428" t="79126"/>
          <a:stretch/>
        </p:blipFill>
        <p:spPr>
          <a:xfrm>
            <a:off x="1828801" y="4136572"/>
            <a:ext cx="8481620" cy="38384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8"/>
          <p:cNvSpPr/>
          <p:nvPr/>
        </p:nvSpPr>
        <p:spPr>
          <a:xfrm>
            <a:off x="1326368" y="640419"/>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453" name="Google Shape;453;p38"/>
          <p:cNvSpPr/>
          <p:nvPr/>
        </p:nvSpPr>
        <p:spPr>
          <a:xfrm>
            <a:off x="4426525" y="151467"/>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454" name="Google Shape;454;p38"/>
          <p:cNvSpPr/>
          <p:nvPr/>
        </p:nvSpPr>
        <p:spPr>
          <a:xfrm>
            <a:off x="7696599" y="587923"/>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455" name="Google Shape;455;p38"/>
          <p:cNvSpPr txBox="1"/>
          <p:nvPr/>
        </p:nvSpPr>
        <p:spPr>
          <a:xfrm>
            <a:off x="679735" y="2003534"/>
            <a:ext cx="3852224"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minutas de la 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reunión postmortem.</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postmortem.</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 para entrega final de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de capacitación para el uso del sistema.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 llenar minutas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2.</a:t>
            </a:r>
            <a:endParaRPr sz="1800">
              <a:solidFill>
                <a:schemeClr val="lt1"/>
              </a:solidFill>
              <a:latin typeface="Arial"/>
              <a:ea typeface="Arial"/>
              <a:cs typeface="Arial"/>
              <a:sym typeface="Arial"/>
            </a:endParaRPr>
          </a:p>
        </p:txBody>
      </p:sp>
      <p:sp>
        <p:nvSpPr>
          <p:cNvPr id="456" name="Google Shape;456;p38"/>
          <p:cNvSpPr txBox="1"/>
          <p:nvPr/>
        </p:nvSpPr>
        <p:spPr>
          <a:xfrm>
            <a:off x="8561975" y="2926875"/>
            <a:ext cx="28518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.42 horas.</a:t>
            </a:r>
            <a:endParaRPr sz="1800">
              <a:solidFill>
                <a:schemeClr val="lt1"/>
              </a:solidFill>
              <a:latin typeface="Arial"/>
              <a:ea typeface="Arial"/>
              <a:cs typeface="Arial"/>
              <a:sym typeface="Arial"/>
            </a:endParaRPr>
          </a:p>
        </p:txBody>
      </p:sp>
      <p:sp>
        <p:nvSpPr>
          <p:cNvPr id="457" name="Google Shape;457;p38"/>
          <p:cNvSpPr txBox="1"/>
          <p:nvPr/>
        </p:nvSpPr>
        <p:spPr>
          <a:xfrm>
            <a:off x="995261" y="242987"/>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Técnico de Soporte 2:</a:t>
            </a:r>
            <a:endParaRPr sz="2000">
              <a:solidFill>
                <a:schemeClr val="lt1"/>
              </a:solidFill>
              <a:latin typeface="Arial"/>
              <a:ea typeface="Arial"/>
              <a:cs typeface="Arial"/>
              <a:sym typeface="Arial"/>
            </a:endParaRPr>
          </a:p>
        </p:txBody>
      </p:sp>
      <p:sp>
        <p:nvSpPr>
          <p:cNvPr id="458" name="Google Shape;458;p38"/>
          <p:cNvSpPr txBox="1"/>
          <p:nvPr/>
        </p:nvSpPr>
        <p:spPr>
          <a:xfrm>
            <a:off x="6922725" y="367237"/>
            <a:ext cx="381454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Cinthia Canales Medina.</a:t>
            </a:r>
            <a:endParaRPr sz="2000">
              <a:solidFill>
                <a:schemeClr val="lt1"/>
              </a:solidFill>
              <a:latin typeface="Arial"/>
              <a:ea typeface="Arial"/>
              <a:cs typeface="Arial"/>
              <a:sym typeface="Arial"/>
            </a:endParaRPr>
          </a:p>
        </p:txBody>
      </p:sp>
      <p:sp>
        <p:nvSpPr>
          <p:cNvPr id="459" name="Google Shape;459;p38"/>
          <p:cNvSpPr txBox="1"/>
          <p:nvPr/>
        </p:nvSpPr>
        <p:spPr>
          <a:xfrm>
            <a:off x="4426525" y="182571"/>
            <a:ext cx="21702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13</a:t>
            </a:r>
            <a:endParaRPr sz="1800">
              <a:solidFill>
                <a:schemeClr val="lt1"/>
              </a:solidFill>
              <a:latin typeface="Arial"/>
              <a:ea typeface="Arial"/>
              <a:cs typeface="Arial"/>
              <a:sym typeface="Arial"/>
            </a:endParaRPr>
          </a:p>
        </p:txBody>
      </p:sp>
      <p:sp>
        <p:nvSpPr>
          <p:cNvPr id="460" name="Google Shape;460;p38"/>
          <p:cNvSpPr txBox="1"/>
          <p:nvPr/>
        </p:nvSpPr>
        <p:spPr>
          <a:xfrm>
            <a:off x="4557143" y="2254837"/>
            <a:ext cx="3852224"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minutas de la 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reunión postmortem.</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 para entrega final de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de capacitación para el uso del sistema.</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 llenar minutas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2.</a:t>
            </a:r>
            <a:endParaRPr sz="1800">
              <a:solidFill>
                <a:schemeClr val="lt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9"/>
          <p:cNvSpPr txBox="1"/>
          <p:nvPr>
            <p:ph type="title"/>
          </p:nvPr>
        </p:nvSpPr>
        <p:spPr>
          <a:xfrm>
            <a:off x="972508" y="436272"/>
            <a:ext cx="9347149"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Técnico de Soporte 2. Semana 13</a:t>
            </a:r>
            <a:endParaRPr/>
          </a:p>
        </p:txBody>
      </p:sp>
      <p:sp>
        <p:nvSpPr>
          <p:cNvPr id="466" name="Google Shape;466;p39"/>
          <p:cNvSpPr txBox="1"/>
          <p:nvPr/>
        </p:nvSpPr>
        <p:spPr>
          <a:xfrm>
            <a:off x="1123406" y="1662546"/>
            <a:ext cx="9535885"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Cinthia Canales Medina se dedicó a Reunión con el cliente y Llenar minutas de la reunión con el cliente pendientes de la semana 11, Preparación para la reunión postmortem, Reunión postmortem, Preparación para reunión con el cliente para entrega final de proyecto, Preparación para entrega final, Pre llenar minutas para entrega final.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ph type="title"/>
          </p:nvPr>
        </p:nvSpPr>
        <p:spPr>
          <a:xfrm>
            <a:off x="1018535" y="269441"/>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13</a:t>
            </a:r>
            <a:endParaRPr/>
          </a:p>
        </p:txBody>
      </p:sp>
      <p:pic>
        <p:nvPicPr>
          <p:cNvPr id="150" name="Google Shape;150;p4"/>
          <p:cNvPicPr preferRelativeResize="0"/>
          <p:nvPr/>
        </p:nvPicPr>
        <p:blipFill rotWithShape="1">
          <a:blip r:embed="rId3">
            <a:alphaModFix/>
          </a:blip>
          <a:srcRect b="35421" l="21106" r="5072" t="54288"/>
          <a:stretch/>
        </p:blipFill>
        <p:spPr>
          <a:xfrm>
            <a:off x="1672044" y="1645920"/>
            <a:ext cx="9000309" cy="705394"/>
          </a:xfrm>
          <a:prstGeom prst="rect">
            <a:avLst/>
          </a:prstGeom>
          <a:noFill/>
          <a:ln>
            <a:noFill/>
          </a:ln>
        </p:spPr>
      </p:pic>
      <p:pic>
        <p:nvPicPr>
          <p:cNvPr id="151" name="Google Shape;151;p4"/>
          <p:cNvPicPr preferRelativeResize="0"/>
          <p:nvPr/>
        </p:nvPicPr>
        <p:blipFill rotWithShape="1">
          <a:blip r:embed="rId3">
            <a:alphaModFix/>
          </a:blip>
          <a:srcRect b="50794" l="21106" r="5072" t="43616"/>
          <a:stretch/>
        </p:blipFill>
        <p:spPr>
          <a:xfrm>
            <a:off x="1672044" y="1155081"/>
            <a:ext cx="9000309" cy="383177"/>
          </a:xfrm>
          <a:prstGeom prst="rect">
            <a:avLst/>
          </a:prstGeom>
          <a:noFill/>
          <a:ln>
            <a:noFill/>
          </a:ln>
        </p:spPr>
      </p:pic>
      <p:pic>
        <p:nvPicPr>
          <p:cNvPr id="152" name="Google Shape;152;p4"/>
          <p:cNvPicPr preferRelativeResize="0"/>
          <p:nvPr/>
        </p:nvPicPr>
        <p:blipFill rotWithShape="1">
          <a:blip r:embed="rId3">
            <a:alphaModFix/>
          </a:blip>
          <a:srcRect b="9312" l="21106" r="5072" t="69915"/>
          <a:stretch/>
        </p:blipFill>
        <p:spPr>
          <a:xfrm>
            <a:off x="1672044" y="2351314"/>
            <a:ext cx="9000309" cy="1423852"/>
          </a:xfrm>
          <a:prstGeom prst="rect">
            <a:avLst/>
          </a:prstGeom>
          <a:noFill/>
          <a:ln>
            <a:noFill/>
          </a:ln>
        </p:spPr>
      </p:pic>
      <p:pic>
        <p:nvPicPr>
          <p:cNvPr id="153" name="Google Shape;153;p4"/>
          <p:cNvPicPr preferRelativeResize="0"/>
          <p:nvPr/>
        </p:nvPicPr>
        <p:blipFill rotWithShape="1">
          <a:blip r:embed="rId4">
            <a:alphaModFix/>
          </a:blip>
          <a:srcRect b="54288" l="34393" r="40642" t="29132"/>
          <a:stretch/>
        </p:blipFill>
        <p:spPr>
          <a:xfrm>
            <a:off x="3722913" y="4297680"/>
            <a:ext cx="4967795" cy="18549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0"/>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13</a:t>
            </a:r>
            <a:endParaRPr/>
          </a:p>
        </p:txBody>
      </p:sp>
      <p:pic>
        <p:nvPicPr>
          <p:cNvPr id="472" name="Google Shape;472;p40"/>
          <p:cNvPicPr preferRelativeResize="0"/>
          <p:nvPr/>
        </p:nvPicPr>
        <p:blipFill rotWithShape="1">
          <a:blip r:embed="rId3">
            <a:alphaModFix/>
          </a:blip>
          <a:srcRect b="50591" l="21106" r="5072" t="43616"/>
          <a:stretch/>
        </p:blipFill>
        <p:spPr>
          <a:xfrm>
            <a:off x="1672045" y="1388234"/>
            <a:ext cx="9000308" cy="397023"/>
          </a:xfrm>
          <a:prstGeom prst="rect">
            <a:avLst/>
          </a:prstGeom>
          <a:noFill/>
          <a:ln>
            <a:noFill/>
          </a:ln>
        </p:spPr>
      </p:pic>
      <p:pic>
        <p:nvPicPr>
          <p:cNvPr id="473" name="Google Shape;473;p40"/>
          <p:cNvPicPr preferRelativeResize="0"/>
          <p:nvPr/>
        </p:nvPicPr>
        <p:blipFill rotWithShape="1">
          <a:blip r:embed="rId3">
            <a:alphaModFix/>
          </a:blip>
          <a:srcRect b="19412" l="21106" r="5072" t="54288"/>
          <a:stretch/>
        </p:blipFill>
        <p:spPr>
          <a:xfrm>
            <a:off x="1672045" y="1750423"/>
            <a:ext cx="9000309" cy="1802674"/>
          </a:xfrm>
          <a:prstGeom prst="rect">
            <a:avLst/>
          </a:prstGeom>
          <a:noFill/>
          <a:ln>
            <a:noFill/>
          </a:ln>
        </p:spPr>
      </p:pic>
      <p:pic>
        <p:nvPicPr>
          <p:cNvPr id="474" name="Google Shape;474;p40"/>
          <p:cNvPicPr preferRelativeResize="0"/>
          <p:nvPr/>
        </p:nvPicPr>
        <p:blipFill rotWithShape="1">
          <a:blip r:embed="rId4">
            <a:alphaModFix/>
          </a:blip>
          <a:srcRect b="19318" l="21000" r="5179" t="75726"/>
          <a:stretch/>
        </p:blipFill>
        <p:spPr>
          <a:xfrm>
            <a:off x="1672045" y="3553097"/>
            <a:ext cx="9000309" cy="33963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1"/>
          <p:cNvSpPr/>
          <p:nvPr/>
        </p:nvSpPr>
        <p:spPr>
          <a:xfrm>
            <a:off x="928260" y="942109"/>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480" name="Google Shape;480;p41"/>
          <p:cNvSpPr/>
          <p:nvPr/>
        </p:nvSpPr>
        <p:spPr>
          <a:xfrm>
            <a:off x="3962400" y="73429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481" name="Google Shape;481;p41"/>
          <p:cNvSpPr/>
          <p:nvPr/>
        </p:nvSpPr>
        <p:spPr>
          <a:xfrm>
            <a:off x="7169724" y="671944"/>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482" name="Google Shape;482;p41"/>
          <p:cNvSpPr txBox="1"/>
          <p:nvPr/>
        </p:nvSpPr>
        <p:spPr>
          <a:xfrm>
            <a:off x="762805" y="2610683"/>
            <a:ext cx="3745800" cy="3971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postmortem.</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Respaldo de documentos en bitb</a:t>
            </a:r>
            <a:r>
              <a:rPr lang="es-ES" sz="1800">
                <a:solidFill>
                  <a:schemeClr val="lt1"/>
                </a:solidFill>
              </a:rPr>
              <a:t>uc</a:t>
            </a:r>
            <a:r>
              <a:rPr lang="es-ES" sz="1800">
                <a:solidFill>
                  <a:schemeClr val="lt1"/>
                </a:solidFill>
                <a:latin typeface="Arial"/>
                <a:ea typeface="Arial"/>
                <a:cs typeface="Arial"/>
                <a:sym typeface="Arial"/>
              </a:rPr>
              <a:t>ket, Jira y drive.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séptima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de manuales al cliente para validación.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final del prototipo funcional.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2.</a:t>
            </a:r>
            <a:endParaRPr sz="1800">
              <a:solidFill>
                <a:schemeClr val="lt1"/>
              </a:solidFill>
              <a:latin typeface="Arial"/>
              <a:ea typeface="Arial"/>
              <a:cs typeface="Arial"/>
              <a:sym typeface="Arial"/>
            </a:endParaRPr>
          </a:p>
        </p:txBody>
      </p:sp>
      <p:sp>
        <p:nvSpPr>
          <p:cNvPr id="483" name="Google Shape;483;p41"/>
          <p:cNvSpPr txBox="1"/>
          <p:nvPr/>
        </p:nvSpPr>
        <p:spPr>
          <a:xfrm>
            <a:off x="8367750" y="3118525"/>
            <a:ext cx="28326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.54 horas.</a:t>
            </a:r>
            <a:endParaRPr sz="1800">
              <a:solidFill>
                <a:schemeClr val="lt1"/>
              </a:solidFill>
              <a:latin typeface="Arial"/>
              <a:ea typeface="Arial"/>
              <a:cs typeface="Arial"/>
              <a:sym typeface="Arial"/>
            </a:endParaRPr>
          </a:p>
        </p:txBody>
      </p:sp>
      <p:sp>
        <p:nvSpPr>
          <p:cNvPr id="484" name="Google Shape;484;p41"/>
          <p:cNvSpPr txBox="1"/>
          <p:nvPr/>
        </p:nvSpPr>
        <p:spPr>
          <a:xfrm>
            <a:off x="1233055" y="429491"/>
            <a:ext cx="273627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Técnico de Soporte 2:</a:t>
            </a:r>
            <a:endParaRPr sz="2000">
              <a:solidFill>
                <a:schemeClr val="lt1"/>
              </a:solidFill>
              <a:latin typeface="Arial"/>
              <a:ea typeface="Arial"/>
              <a:cs typeface="Arial"/>
              <a:sym typeface="Arial"/>
            </a:endParaRPr>
          </a:p>
        </p:txBody>
      </p:sp>
      <p:sp>
        <p:nvSpPr>
          <p:cNvPr id="485" name="Google Shape;485;p41"/>
          <p:cNvSpPr txBox="1"/>
          <p:nvPr/>
        </p:nvSpPr>
        <p:spPr>
          <a:xfrm>
            <a:off x="6712527" y="318001"/>
            <a:ext cx="428104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Cinthia Canales Medina</a:t>
            </a:r>
            <a:endParaRPr sz="2000">
              <a:solidFill>
                <a:schemeClr val="lt1"/>
              </a:solidFill>
              <a:latin typeface="Arial"/>
              <a:ea typeface="Arial"/>
              <a:cs typeface="Arial"/>
              <a:sym typeface="Arial"/>
            </a:endParaRPr>
          </a:p>
        </p:txBody>
      </p:sp>
      <p:sp>
        <p:nvSpPr>
          <p:cNvPr id="486" name="Google Shape;486;p41"/>
          <p:cNvSpPr txBox="1"/>
          <p:nvPr/>
        </p:nvSpPr>
        <p:spPr>
          <a:xfrm>
            <a:off x="4426525" y="117946"/>
            <a:ext cx="21310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14</a:t>
            </a:r>
            <a:endParaRPr sz="1800">
              <a:solidFill>
                <a:schemeClr val="lt1"/>
              </a:solidFill>
              <a:latin typeface="Arial"/>
              <a:ea typeface="Arial"/>
              <a:cs typeface="Arial"/>
              <a:sym typeface="Arial"/>
            </a:endParaRPr>
          </a:p>
        </p:txBody>
      </p:sp>
      <p:sp>
        <p:nvSpPr>
          <p:cNvPr id="487" name="Google Shape;487;p41"/>
          <p:cNvSpPr txBox="1"/>
          <p:nvPr/>
        </p:nvSpPr>
        <p:spPr>
          <a:xfrm>
            <a:off x="4565275" y="2798617"/>
            <a:ext cx="3745800" cy="3971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postmortem.</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Respaldo de documentos en bitb</a:t>
            </a:r>
            <a:r>
              <a:rPr lang="es-ES" sz="1800">
                <a:solidFill>
                  <a:schemeClr val="lt1"/>
                </a:solidFill>
              </a:rPr>
              <a:t>uc</a:t>
            </a:r>
            <a:r>
              <a:rPr lang="es-ES" sz="1800">
                <a:solidFill>
                  <a:schemeClr val="lt1"/>
                </a:solidFill>
                <a:latin typeface="Arial"/>
                <a:ea typeface="Arial"/>
                <a:cs typeface="Arial"/>
                <a:sym typeface="Arial"/>
              </a:rPr>
              <a:t>ket, Jira y drive.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séptima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de manuales al cliente para validación.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final del prototipo funcional.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2.</a:t>
            </a:r>
            <a:endParaRPr sz="1800">
              <a:solidFill>
                <a:schemeClr val="lt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2"/>
          <p:cNvSpPr txBox="1"/>
          <p:nvPr>
            <p:ph type="title"/>
          </p:nvPr>
        </p:nvSpPr>
        <p:spPr>
          <a:xfrm>
            <a:off x="1345474" y="516508"/>
            <a:ext cx="925626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Soporte. Semana 14</a:t>
            </a:r>
            <a:endParaRPr/>
          </a:p>
        </p:txBody>
      </p:sp>
      <p:sp>
        <p:nvSpPr>
          <p:cNvPr id="493" name="Google Shape;493;p42"/>
          <p:cNvSpPr txBox="1"/>
          <p:nvPr>
            <p:ph idx="1" type="body"/>
          </p:nvPr>
        </p:nvSpPr>
        <p:spPr>
          <a:xfrm>
            <a:off x="1345474" y="1907177"/>
            <a:ext cx="9159383" cy="3775165"/>
          </a:xfrm>
          <a:prstGeom prst="rect">
            <a:avLst/>
          </a:prstGeom>
          <a:noFill/>
          <a:ln>
            <a:noFill/>
          </a:ln>
        </p:spPr>
        <p:txBody>
          <a:bodyPr anchorCtr="0" anchor="ctr" bIns="45700" lIns="91425" spcFirstLastPara="1" rIns="91425" wrap="square" tIns="45700">
            <a:normAutofit/>
          </a:bodyPr>
          <a:lstStyle/>
          <a:p>
            <a:pPr indent="0" lvl="0" marL="0" rtl="0" algn="just">
              <a:lnSpc>
                <a:spcPct val="120000"/>
              </a:lnSpc>
              <a:spcBef>
                <a:spcPts val="0"/>
              </a:spcBef>
              <a:spcAft>
                <a:spcPts val="0"/>
              </a:spcAft>
              <a:buSzPts val="2160"/>
              <a:buNone/>
            </a:pPr>
            <a:r>
              <a:rPr lang="es-ES" sz="2400"/>
              <a:t>Cinthia Canales Medina realizó las tareas Reunión con cliente y Reunión postmortem pendientes de la semana 13, Respaldo de documentos en bitbucket, Jira y drive, Preparación para la séptima reunión de estatus, Reunión de estatus, Entrega de manuales al cliente para validación, Entregar el documento de la validación del proyecto, Entrega final del prototipo funcional.</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3"/>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14</a:t>
            </a:r>
            <a:endParaRPr/>
          </a:p>
        </p:txBody>
      </p:sp>
      <p:pic>
        <p:nvPicPr>
          <p:cNvPr id="499" name="Google Shape;499;p43"/>
          <p:cNvPicPr preferRelativeResize="0"/>
          <p:nvPr/>
        </p:nvPicPr>
        <p:blipFill rotWithShape="1">
          <a:blip r:embed="rId3">
            <a:alphaModFix/>
          </a:blip>
          <a:srcRect b="10481" l="20179" r="6428" t="84271"/>
          <a:stretch/>
        </p:blipFill>
        <p:spPr>
          <a:xfrm>
            <a:off x="1828800" y="4136571"/>
            <a:ext cx="8481620" cy="340980"/>
          </a:xfrm>
          <a:prstGeom prst="rect">
            <a:avLst/>
          </a:prstGeom>
          <a:noFill/>
          <a:ln>
            <a:noFill/>
          </a:ln>
        </p:spPr>
      </p:pic>
      <p:pic>
        <p:nvPicPr>
          <p:cNvPr id="500" name="Google Shape;500;p43"/>
          <p:cNvPicPr preferRelativeResize="0"/>
          <p:nvPr/>
        </p:nvPicPr>
        <p:blipFill rotWithShape="1">
          <a:blip r:embed="rId4">
            <a:alphaModFix/>
          </a:blip>
          <a:srcRect b="38470" l="34072" r="15999" t="32753"/>
          <a:stretch/>
        </p:blipFill>
        <p:spPr>
          <a:xfrm>
            <a:off x="1828800" y="1388234"/>
            <a:ext cx="8481620" cy="274833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4"/>
          <p:cNvSpPr txBox="1"/>
          <p:nvPr>
            <p:ph type="title"/>
          </p:nvPr>
        </p:nvSpPr>
        <p:spPr>
          <a:xfrm>
            <a:off x="963116" y="269441"/>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 información General</a:t>
            </a:r>
            <a:endParaRPr/>
          </a:p>
        </p:txBody>
      </p:sp>
      <p:sp>
        <p:nvSpPr>
          <p:cNvPr id="506" name="Google Shape;506;p44"/>
          <p:cNvSpPr txBox="1"/>
          <p:nvPr/>
        </p:nvSpPr>
        <p:spPr>
          <a:xfrm>
            <a:off x="963116" y="1248781"/>
            <a:ext cx="7958331" cy="10772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2400"/>
              <a:buFont typeface="Arial"/>
              <a:buNone/>
            </a:pPr>
            <a:r>
              <a:rPr b="0" i="0" lang="es-ES" sz="2400" cap="none">
                <a:solidFill>
                  <a:schemeClr val="lt1"/>
                </a:solidFill>
                <a:latin typeface="Arial"/>
                <a:ea typeface="Arial"/>
                <a:cs typeface="Arial"/>
                <a:sym typeface="Arial"/>
              </a:rPr>
              <a:t>Tareas completadas semana 13 y 14</a:t>
            </a:r>
            <a:endParaRPr b="0" i="0" sz="2400" cap="none">
              <a:solidFill>
                <a:schemeClr val="lt1"/>
              </a:solidFill>
              <a:latin typeface="Arial"/>
              <a:ea typeface="Arial"/>
              <a:cs typeface="Arial"/>
              <a:sym typeface="Arial"/>
            </a:endParaRPr>
          </a:p>
        </p:txBody>
      </p:sp>
      <p:pic>
        <p:nvPicPr>
          <p:cNvPr id="507" name="Google Shape;507;p44"/>
          <p:cNvPicPr preferRelativeResize="0"/>
          <p:nvPr/>
        </p:nvPicPr>
        <p:blipFill rotWithShape="1">
          <a:blip r:embed="rId3">
            <a:alphaModFix/>
          </a:blip>
          <a:srcRect b="9884" l="19286" r="25856" t="47808"/>
          <a:stretch/>
        </p:blipFill>
        <p:spPr>
          <a:xfrm>
            <a:off x="5503817" y="3958046"/>
            <a:ext cx="6688183" cy="2899954"/>
          </a:xfrm>
          <a:prstGeom prst="rect">
            <a:avLst/>
          </a:prstGeom>
          <a:noFill/>
          <a:ln>
            <a:noFill/>
          </a:ln>
        </p:spPr>
      </p:pic>
      <p:pic>
        <p:nvPicPr>
          <p:cNvPr id="508" name="Google Shape;508;p44"/>
          <p:cNvPicPr preferRelativeResize="0"/>
          <p:nvPr/>
        </p:nvPicPr>
        <p:blipFill rotWithShape="1">
          <a:blip r:embed="rId4">
            <a:alphaModFix/>
          </a:blip>
          <a:srcRect b="9123" l="19606" r="27143" t="47618"/>
          <a:stretch/>
        </p:blipFill>
        <p:spPr>
          <a:xfrm>
            <a:off x="0" y="1659394"/>
            <a:ext cx="6492241" cy="296526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5"/>
          <p:cNvSpPr txBox="1"/>
          <p:nvPr>
            <p:ph type="title"/>
          </p:nvPr>
        </p:nvSpPr>
        <p:spPr>
          <a:xfrm>
            <a:off x="907699" y="863474"/>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Tareas Pendientes a </a:t>
            </a:r>
            <a:r>
              <a:rPr lang="es-ES"/>
              <a:t>completar la próxima</a:t>
            </a:r>
            <a:r>
              <a:rPr lang="es-ES"/>
              <a:t> semana.</a:t>
            </a:r>
            <a:endParaRPr/>
          </a:p>
        </p:txBody>
      </p:sp>
      <p:sp>
        <p:nvSpPr>
          <p:cNvPr id="514" name="Google Shape;514;p45"/>
          <p:cNvSpPr txBox="1"/>
          <p:nvPr/>
        </p:nvSpPr>
        <p:spPr>
          <a:xfrm>
            <a:off x="1295230" y="2387474"/>
            <a:ext cx="7958331" cy="10772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1800"/>
              <a:buFont typeface="Arial"/>
              <a:buNone/>
            </a:pPr>
            <a:r>
              <a:t/>
            </a:r>
            <a:endParaRPr b="0" i="0" sz="1800" cap="none">
              <a:solidFill>
                <a:schemeClr val="lt1"/>
              </a:solidFill>
              <a:latin typeface="Arial"/>
              <a:ea typeface="Arial"/>
              <a:cs typeface="Arial"/>
              <a:sym typeface="Arial"/>
            </a:endParaRPr>
          </a:p>
        </p:txBody>
      </p:sp>
      <p:sp>
        <p:nvSpPr>
          <p:cNvPr id="515" name="Google Shape;515;p45"/>
          <p:cNvSpPr txBox="1"/>
          <p:nvPr/>
        </p:nvSpPr>
        <p:spPr>
          <a:xfrm>
            <a:off x="1295230" y="2387474"/>
            <a:ext cx="9470911" cy="1973923"/>
          </a:xfrm>
          <a:prstGeom prst="rect">
            <a:avLst/>
          </a:prstGeom>
          <a:noFill/>
          <a:ln>
            <a:noFill/>
          </a:ln>
        </p:spPr>
        <p:txBody>
          <a:bodyPr anchorCtr="0" anchor="ctr" bIns="45700" lIns="91425" spcFirstLastPara="1" rIns="91425" wrap="square" tIns="45700">
            <a:normAutofit fontScale="85000" lnSpcReduction="20000"/>
          </a:bodyPr>
          <a:lstStyle/>
          <a:p>
            <a:pPr indent="0" lvl="0" marL="0" marR="0" rtl="0" algn="just">
              <a:lnSpc>
                <a:spcPct val="120000"/>
              </a:lnSpc>
              <a:spcBef>
                <a:spcPts val="0"/>
              </a:spcBef>
              <a:spcAft>
                <a:spcPts val="0"/>
              </a:spcAft>
              <a:buClr>
                <a:schemeClr val="accent6"/>
              </a:buClr>
              <a:buSzPct val="90000"/>
              <a:buFont typeface="Noto Sans Symbols"/>
              <a:buNone/>
            </a:pPr>
            <a:r>
              <a:rPr lang="es-ES" sz="2600">
                <a:solidFill>
                  <a:schemeClr val="lt1"/>
                </a:solidFill>
                <a:latin typeface="Arial"/>
                <a:ea typeface="Arial"/>
                <a:cs typeface="Arial"/>
                <a:sym typeface="Arial"/>
              </a:rPr>
              <a:t>La </a:t>
            </a:r>
            <a:r>
              <a:rPr lang="es-ES" sz="2600">
                <a:solidFill>
                  <a:schemeClr val="lt1"/>
                </a:solidFill>
              </a:rPr>
              <a:t>reunión</a:t>
            </a:r>
            <a:r>
              <a:rPr lang="es-ES" sz="2600">
                <a:solidFill>
                  <a:schemeClr val="lt1"/>
                </a:solidFill>
                <a:latin typeface="Arial"/>
                <a:ea typeface="Arial"/>
                <a:cs typeface="Arial"/>
                <a:sym typeface="Arial"/>
              </a:rPr>
              <a:t> con cliente pendiente de la semana 11 para la semana 13 no se dio por que el cliente no asistió a la reunión. Por lo cual dicha actividad se movió a la semana 14. De igual forma la Reunión postmortem quedó pendiente para la semana 14.</a:t>
            </a:r>
            <a:endParaRPr sz="2600">
              <a:solidFill>
                <a:schemeClr val="lt1"/>
              </a:solidFill>
              <a:latin typeface="Arial"/>
              <a:ea typeface="Arial"/>
              <a:cs typeface="Arial"/>
              <a:sym typeface="Arial"/>
            </a:endParaRPr>
          </a:p>
          <a:p>
            <a:pPr indent="0" lvl="0" marL="0" marR="0" rtl="0" algn="l">
              <a:lnSpc>
                <a:spcPct val="120000"/>
              </a:lnSpc>
              <a:spcBef>
                <a:spcPts val="1600"/>
              </a:spcBef>
              <a:spcAft>
                <a:spcPts val="0"/>
              </a:spcAft>
              <a:buClr>
                <a:schemeClr val="accent6"/>
              </a:buClr>
              <a:buSzPct val="90000"/>
              <a:buFont typeface="Noto Sans Symbols"/>
              <a:buNone/>
            </a:pPr>
            <a:r>
              <a:t/>
            </a:r>
            <a:endParaRPr sz="2000">
              <a:solidFill>
                <a:schemeClr val="lt1"/>
              </a:solidFill>
              <a:latin typeface="Arial"/>
              <a:ea typeface="Arial"/>
              <a:cs typeface="Arial"/>
              <a:sym typeface="Arial"/>
            </a:endParaRPr>
          </a:p>
        </p:txBody>
      </p:sp>
      <p:pic>
        <p:nvPicPr>
          <p:cNvPr id="516" name="Google Shape;516;p45"/>
          <p:cNvPicPr preferRelativeResize="0"/>
          <p:nvPr/>
        </p:nvPicPr>
        <p:blipFill rotWithShape="1">
          <a:blip r:embed="rId3">
            <a:alphaModFix/>
          </a:blip>
          <a:srcRect b="45522" l="20464" r="3356" t="37709"/>
          <a:stretch/>
        </p:blipFill>
        <p:spPr>
          <a:xfrm>
            <a:off x="1478450" y="4215119"/>
            <a:ext cx="9287691" cy="114953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5"/>
          <p:cNvSpPr/>
          <p:nvPr/>
        </p:nvSpPr>
        <p:spPr>
          <a:xfrm>
            <a:off x="1163786" y="1163782"/>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159" name="Google Shape;159;p5"/>
          <p:cNvSpPr/>
          <p:nvPr/>
        </p:nvSpPr>
        <p:spPr>
          <a:xfrm>
            <a:off x="4100952" y="955963"/>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160" name="Google Shape;160;p5"/>
          <p:cNvSpPr/>
          <p:nvPr/>
        </p:nvSpPr>
        <p:spPr>
          <a:xfrm>
            <a:off x="7148954" y="955963"/>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161" name="Google Shape;161;p5"/>
          <p:cNvSpPr txBox="1"/>
          <p:nvPr/>
        </p:nvSpPr>
        <p:spPr>
          <a:xfrm>
            <a:off x="7949925" y="3216725"/>
            <a:ext cx="28521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.04 horas</a:t>
            </a:r>
            <a:endParaRPr sz="1800">
              <a:solidFill>
                <a:schemeClr val="lt1"/>
              </a:solidFill>
              <a:latin typeface="Arial"/>
              <a:ea typeface="Arial"/>
              <a:cs typeface="Arial"/>
              <a:sym typeface="Arial"/>
            </a:endParaRPr>
          </a:p>
        </p:txBody>
      </p:sp>
      <p:sp>
        <p:nvSpPr>
          <p:cNvPr id="162" name="Google Shape;162;p5"/>
          <p:cNvSpPr txBox="1"/>
          <p:nvPr/>
        </p:nvSpPr>
        <p:spPr>
          <a:xfrm>
            <a:off x="1385455" y="609600"/>
            <a:ext cx="263236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LIDER</a:t>
            </a:r>
            <a:r>
              <a:rPr lang="es-ES" sz="1800">
                <a:solidFill>
                  <a:schemeClr val="lt1"/>
                </a:solidFill>
                <a:latin typeface="Arial"/>
                <a:ea typeface="Arial"/>
                <a:cs typeface="Arial"/>
                <a:sym typeface="Arial"/>
              </a:rPr>
              <a:t>:</a:t>
            </a:r>
            <a:endParaRPr/>
          </a:p>
        </p:txBody>
      </p:sp>
      <p:sp>
        <p:nvSpPr>
          <p:cNvPr id="163" name="Google Shape;163;p5"/>
          <p:cNvSpPr txBox="1"/>
          <p:nvPr/>
        </p:nvSpPr>
        <p:spPr>
          <a:xfrm>
            <a:off x="5119255" y="209490"/>
            <a:ext cx="195349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Semana 14.</a:t>
            </a:r>
            <a:endParaRPr sz="2000">
              <a:solidFill>
                <a:schemeClr val="lt1"/>
              </a:solidFill>
              <a:latin typeface="Arial"/>
              <a:ea typeface="Arial"/>
              <a:cs typeface="Arial"/>
              <a:sym typeface="Arial"/>
            </a:endParaRPr>
          </a:p>
        </p:txBody>
      </p:sp>
      <p:sp>
        <p:nvSpPr>
          <p:cNvPr id="164" name="Google Shape;164;p5"/>
          <p:cNvSpPr txBox="1"/>
          <p:nvPr/>
        </p:nvSpPr>
        <p:spPr>
          <a:xfrm>
            <a:off x="701143" y="2755049"/>
            <a:ext cx="3714103"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postmortem.</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séptima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de manuales al cliente para validación.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Entregar el documento de la validación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final del prototipo funcional.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líder del proyecto.</a:t>
            </a:r>
            <a:endParaRPr sz="1800">
              <a:solidFill>
                <a:schemeClr val="lt1"/>
              </a:solidFill>
              <a:latin typeface="Arial"/>
              <a:ea typeface="Arial"/>
              <a:cs typeface="Arial"/>
              <a:sym typeface="Arial"/>
            </a:endParaRPr>
          </a:p>
        </p:txBody>
      </p:sp>
      <p:sp>
        <p:nvSpPr>
          <p:cNvPr id="165" name="Google Shape;165;p5"/>
          <p:cNvSpPr txBox="1"/>
          <p:nvPr/>
        </p:nvSpPr>
        <p:spPr>
          <a:xfrm>
            <a:off x="7425061" y="609600"/>
            <a:ext cx="359030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Ricardo Aldair Puente Reyes</a:t>
            </a:r>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
        <p:nvSpPr>
          <p:cNvPr id="166" name="Google Shape;166;p5"/>
          <p:cNvSpPr txBox="1"/>
          <p:nvPr/>
        </p:nvSpPr>
        <p:spPr>
          <a:xfrm>
            <a:off x="4325540" y="2887682"/>
            <a:ext cx="3714103"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postmortem.</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séptima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de manuales al cliente para validación.</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Entregar el documento de la validación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Entrega final del prototipo funcional.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líder del proyecto.</a:t>
            </a:r>
            <a:endParaRPr sz="18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
          <p:cNvSpPr txBox="1"/>
          <p:nvPr>
            <p:ph type="title"/>
          </p:nvPr>
        </p:nvSpPr>
        <p:spPr>
          <a:xfrm>
            <a:off x="1004681" y="572529"/>
            <a:ext cx="7958331"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s-ES"/>
              <a:t>Reporte del Líder.    Semana 14</a:t>
            </a:r>
            <a:endParaRPr/>
          </a:p>
        </p:txBody>
      </p:sp>
      <p:sp>
        <p:nvSpPr>
          <p:cNvPr id="172" name="Google Shape;172;p6"/>
          <p:cNvSpPr txBox="1"/>
          <p:nvPr>
            <p:ph idx="1" type="body"/>
          </p:nvPr>
        </p:nvSpPr>
        <p:spPr>
          <a:xfrm>
            <a:off x="1004681" y="2052116"/>
            <a:ext cx="9565458" cy="3997828"/>
          </a:xfrm>
          <a:prstGeom prst="rect">
            <a:avLst/>
          </a:prstGeom>
          <a:noFill/>
          <a:ln>
            <a:noFill/>
          </a:ln>
        </p:spPr>
        <p:txBody>
          <a:bodyPr anchorCtr="0" anchor="ctr" bIns="45700" lIns="91425" spcFirstLastPara="1" rIns="91425" wrap="square" tIns="45700">
            <a:normAutofit/>
          </a:bodyPr>
          <a:lstStyle/>
          <a:p>
            <a:pPr indent="0" lvl="0" marL="0" rtl="0" algn="just">
              <a:lnSpc>
                <a:spcPct val="120000"/>
              </a:lnSpc>
              <a:spcBef>
                <a:spcPts val="0"/>
              </a:spcBef>
              <a:spcAft>
                <a:spcPts val="0"/>
              </a:spcAft>
              <a:buSzPts val="2160"/>
              <a:buNone/>
            </a:pPr>
            <a:r>
              <a:rPr lang="es-ES" sz="2400"/>
              <a:t>Ricardo Aldair Puente Reyes como líder del equipo realizó tareas tales como: Reunión con cliente y Reunión postmortem pendientes de la semana 13, Preparación para la séptima reunión de estatus, Reunión de estatus, Entrega de manuales al cliente para validación, Entregar el documento de la validación del proyecto, Entrega final del prototipo funcional.</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ph type="title"/>
          </p:nvPr>
        </p:nvSpPr>
        <p:spPr>
          <a:xfrm>
            <a:off x="1004681" y="461692"/>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14</a:t>
            </a:r>
            <a:endParaRPr/>
          </a:p>
        </p:txBody>
      </p:sp>
      <p:pic>
        <p:nvPicPr>
          <p:cNvPr id="178" name="Google Shape;178;p7"/>
          <p:cNvPicPr preferRelativeResize="0"/>
          <p:nvPr/>
        </p:nvPicPr>
        <p:blipFill rotWithShape="1">
          <a:blip r:embed="rId3">
            <a:alphaModFix/>
          </a:blip>
          <a:srcRect b="45631" l="20464" r="6141" t="38471"/>
          <a:stretch/>
        </p:blipFill>
        <p:spPr>
          <a:xfrm>
            <a:off x="1750423" y="1289208"/>
            <a:ext cx="8948057" cy="1089751"/>
          </a:xfrm>
          <a:prstGeom prst="rect">
            <a:avLst/>
          </a:prstGeom>
          <a:noFill/>
          <a:ln>
            <a:noFill/>
          </a:ln>
        </p:spPr>
      </p:pic>
      <p:pic>
        <p:nvPicPr>
          <p:cNvPr id="179" name="Google Shape;179;p7"/>
          <p:cNvPicPr preferRelativeResize="0"/>
          <p:nvPr/>
        </p:nvPicPr>
        <p:blipFill rotWithShape="1">
          <a:blip r:embed="rId3">
            <a:alphaModFix/>
          </a:blip>
          <a:srcRect b="8551" l="20464" r="6141" t="64579"/>
          <a:stretch/>
        </p:blipFill>
        <p:spPr>
          <a:xfrm>
            <a:off x="1750423" y="2378959"/>
            <a:ext cx="8948057" cy="1841863"/>
          </a:xfrm>
          <a:prstGeom prst="rect">
            <a:avLst/>
          </a:prstGeom>
          <a:noFill/>
          <a:ln>
            <a:noFill/>
          </a:ln>
        </p:spPr>
      </p:pic>
      <p:pic>
        <p:nvPicPr>
          <p:cNvPr id="180" name="Google Shape;180;p7"/>
          <p:cNvPicPr preferRelativeResize="0"/>
          <p:nvPr/>
        </p:nvPicPr>
        <p:blipFill rotWithShape="1">
          <a:blip r:embed="rId4">
            <a:alphaModFix/>
          </a:blip>
          <a:srcRect b="41075" l="20179" r="6428" t="53208"/>
          <a:stretch/>
        </p:blipFill>
        <p:spPr>
          <a:xfrm>
            <a:off x="1750423" y="4220822"/>
            <a:ext cx="8948057" cy="3918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8"/>
          <p:cNvSpPr/>
          <p:nvPr/>
        </p:nvSpPr>
        <p:spPr>
          <a:xfrm>
            <a:off x="1347056" y="618915"/>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186" name="Google Shape;186;p8"/>
          <p:cNvSpPr/>
          <p:nvPr/>
        </p:nvSpPr>
        <p:spPr>
          <a:xfrm>
            <a:off x="4418021" y="782301"/>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187" name="Google Shape;187;p8"/>
          <p:cNvSpPr/>
          <p:nvPr/>
        </p:nvSpPr>
        <p:spPr>
          <a:xfrm>
            <a:off x="7439890" y="1009710"/>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188" name="Google Shape;188;p8"/>
          <p:cNvSpPr txBox="1"/>
          <p:nvPr/>
        </p:nvSpPr>
        <p:spPr>
          <a:xfrm>
            <a:off x="679378" y="1947463"/>
            <a:ext cx="4121221"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minutas de la 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reunión postmortem.</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postmortem.</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 para entrega final de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de capacitación para el uso del sistema.</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 llenar minutas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Desarrollo.</a:t>
            </a:r>
            <a:endParaRPr sz="1800">
              <a:solidFill>
                <a:schemeClr val="lt1"/>
              </a:solidFill>
              <a:latin typeface="Arial"/>
              <a:ea typeface="Arial"/>
              <a:cs typeface="Arial"/>
              <a:sym typeface="Arial"/>
            </a:endParaRPr>
          </a:p>
        </p:txBody>
      </p:sp>
      <p:sp>
        <p:nvSpPr>
          <p:cNvPr id="189" name="Google Shape;189;p8"/>
          <p:cNvSpPr txBox="1"/>
          <p:nvPr/>
        </p:nvSpPr>
        <p:spPr>
          <a:xfrm>
            <a:off x="1347056" y="309338"/>
            <a:ext cx="289876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Desarrollo:</a:t>
            </a:r>
            <a:endParaRPr sz="2000">
              <a:solidFill>
                <a:schemeClr val="lt1"/>
              </a:solidFill>
              <a:latin typeface="Arial"/>
              <a:ea typeface="Arial"/>
              <a:cs typeface="Arial"/>
              <a:sym typeface="Arial"/>
            </a:endParaRPr>
          </a:p>
        </p:txBody>
      </p:sp>
      <p:sp>
        <p:nvSpPr>
          <p:cNvPr id="190" name="Google Shape;190;p8"/>
          <p:cNvSpPr txBox="1"/>
          <p:nvPr/>
        </p:nvSpPr>
        <p:spPr>
          <a:xfrm>
            <a:off x="4800599" y="272536"/>
            <a:ext cx="22444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Semana 13.</a:t>
            </a:r>
            <a:endParaRPr sz="2000">
              <a:solidFill>
                <a:schemeClr val="lt1"/>
              </a:solidFill>
              <a:latin typeface="Arial"/>
              <a:ea typeface="Arial"/>
              <a:cs typeface="Arial"/>
              <a:sym typeface="Arial"/>
            </a:endParaRPr>
          </a:p>
        </p:txBody>
      </p:sp>
      <p:sp>
        <p:nvSpPr>
          <p:cNvPr id="191" name="Google Shape;191;p8"/>
          <p:cNvSpPr txBox="1"/>
          <p:nvPr/>
        </p:nvSpPr>
        <p:spPr>
          <a:xfrm>
            <a:off x="7287490" y="717550"/>
            <a:ext cx="480871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Héctor Daniel Castro Salazar.</a:t>
            </a:r>
            <a:endParaRPr sz="2000">
              <a:solidFill>
                <a:schemeClr val="lt1"/>
              </a:solidFill>
              <a:latin typeface="Arial"/>
              <a:ea typeface="Arial"/>
              <a:cs typeface="Arial"/>
              <a:sym typeface="Arial"/>
            </a:endParaRPr>
          </a:p>
        </p:txBody>
      </p:sp>
      <p:sp>
        <p:nvSpPr>
          <p:cNvPr id="192" name="Google Shape;192;p8"/>
          <p:cNvSpPr txBox="1"/>
          <p:nvPr/>
        </p:nvSpPr>
        <p:spPr>
          <a:xfrm>
            <a:off x="8625900" y="3490875"/>
            <a:ext cx="28989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.42 horas</a:t>
            </a:r>
            <a:endParaRPr sz="1800">
              <a:solidFill>
                <a:schemeClr val="lt1"/>
              </a:solidFill>
              <a:latin typeface="Arial"/>
              <a:ea typeface="Arial"/>
              <a:cs typeface="Arial"/>
              <a:sym typeface="Arial"/>
            </a:endParaRPr>
          </a:p>
        </p:txBody>
      </p:sp>
      <p:sp>
        <p:nvSpPr>
          <p:cNvPr id="193" name="Google Shape;193;p8"/>
          <p:cNvSpPr txBox="1"/>
          <p:nvPr/>
        </p:nvSpPr>
        <p:spPr>
          <a:xfrm>
            <a:off x="4652634" y="2598608"/>
            <a:ext cx="4121100" cy="424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minutas de la 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reunión postmortem.</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reunión con el cliente para entrega final de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de capacitación para el uso del sistema.</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 llenar minutas para entrega final.</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Desarrollo.</a:t>
            </a:r>
            <a:endParaRPr sz="18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9"/>
          <p:cNvSpPr txBox="1"/>
          <p:nvPr>
            <p:ph type="title"/>
          </p:nvPr>
        </p:nvSpPr>
        <p:spPr>
          <a:xfrm>
            <a:off x="958653" y="449335"/>
            <a:ext cx="971370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Desarrollo.    Semana 13</a:t>
            </a:r>
            <a:endParaRPr/>
          </a:p>
        </p:txBody>
      </p:sp>
      <p:sp>
        <p:nvSpPr>
          <p:cNvPr id="199" name="Google Shape;199;p9"/>
          <p:cNvSpPr txBox="1"/>
          <p:nvPr/>
        </p:nvSpPr>
        <p:spPr>
          <a:xfrm>
            <a:off x="1141532" y="1662547"/>
            <a:ext cx="9896581"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Héctor Daniel Castro Salazar como Gerente de Desarrollo realizó tareas tales como: Reunión con el cliente y Llenar minutas de la reunión con el cliente pendientes de la semana 11, Preparación para la reunión postmortem, Reunión postmortem, Preparación para reunión con el cliente para entrega final de proyecto, Preparación para entrega final, Pre llenar minutas para entrega final.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2021-03-26T00:06:14Z</dcterms:created>
  <dc:creator>dayana gpe</dc:creator>
</cp:coreProperties>
</file>