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12192000"/>
  <p:notesSz cx="6858000" cy="9144000"/>
  <p:embeddedFontLst>
    <p:embeddedFont>
      <p:font typeface="Noto Sans Symbol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hz67WM/jRdLA9HKTSCadnoGNx1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otoSansSymbols-bold.fntdata"/><Relationship Id="rId50" Type="http://schemas.openxmlformats.org/officeDocument/2006/relationships/font" Target="fonts/NotoSansSymbols-regular.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47"/>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7"/>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7"/>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7"/>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4" name="Google Shape;24;p4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7" name="Google Shape;27;p47"/>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2" name="Shape 102"/>
        <p:cNvGrpSpPr/>
        <p:nvPr/>
      </p:nvGrpSpPr>
      <p:grpSpPr>
        <a:xfrm>
          <a:off x="0" y="0"/>
          <a:ext cx="0" cy="0"/>
          <a:chOff x="0" y="0"/>
          <a:chExt cx="0" cy="0"/>
        </a:xfrm>
      </p:grpSpPr>
      <p:sp>
        <p:nvSpPr>
          <p:cNvPr id="103" name="Google Shape;103;p5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6"/>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6" name="Google Shape;106;p56"/>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56"/>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8" name="Google Shape;108;p5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1" name="Shape 111"/>
        <p:cNvGrpSpPr/>
        <p:nvPr/>
      </p:nvGrpSpPr>
      <p:grpSpPr>
        <a:xfrm>
          <a:off x="0" y="0"/>
          <a:ext cx="0" cy="0"/>
          <a:chOff x="0" y="0"/>
          <a:chExt cx="0" cy="0"/>
        </a:xfrm>
      </p:grpSpPr>
      <p:sp>
        <p:nvSpPr>
          <p:cNvPr id="112" name="Google Shape;112;p5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7"/>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5" name="Google Shape;115;p57"/>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57"/>
          <p:cNvSpPr txBox="1"/>
          <p:nvPr>
            <p:ph idx="1" type="body"/>
          </p:nvPr>
        </p:nvSpPr>
        <p:spPr>
          <a:xfrm rot="5400000">
            <a:off x="3302436"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7" name="Google Shape;117;p5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4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8"/>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33" name="Google Shape;33;p4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36" name="Google Shape;36;p48"/>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7" name="Shape 37"/>
        <p:cNvGrpSpPr/>
        <p:nvPr/>
      </p:nvGrpSpPr>
      <p:grpSpPr>
        <a:xfrm>
          <a:off x="0" y="0"/>
          <a:ext cx="0" cy="0"/>
          <a:chOff x="0" y="0"/>
          <a:chExt cx="0" cy="0"/>
        </a:xfrm>
      </p:grpSpPr>
      <p:sp>
        <p:nvSpPr>
          <p:cNvPr id="38" name="Google Shape;38;p4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9"/>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41" name="Google Shape;41;p49"/>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43" name="Google Shape;43;p4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6" name="Shape 46"/>
        <p:cNvGrpSpPr/>
        <p:nvPr/>
      </p:nvGrpSpPr>
      <p:grpSpPr>
        <a:xfrm>
          <a:off x="0" y="0"/>
          <a:ext cx="0" cy="0"/>
          <a:chOff x="0" y="0"/>
          <a:chExt cx="0" cy="0"/>
        </a:xfrm>
      </p:grpSpPr>
      <p:sp>
        <p:nvSpPr>
          <p:cNvPr id="47" name="Google Shape;47;p5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0"/>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0"/>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1" name="Google Shape;51;p50"/>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2" name="Google Shape;52;p5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5" name="Google Shape;55;p50"/>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6" name="Shape 56"/>
        <p:cNvGrpSpPr/>
        <p:nvPr/>
      </p:nvGrpSpPr>
      <p:grpSpPr>
        <a:xfrm>
          <a:off x="0" y="0"/>
          <a:ext cx="0" cy="0"/>
          <a:chOff x="0" y="0"/>
          <a:chExt cx="0" cy="0"/>
        </a:xfrm>
      </p:grpSpPr>
      <p:sp>
        <p:nvSpPr>
          <p:cNvPr id="57" name="Google Shape;57;p5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1"/>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60" name="Google Shape;60;p51"/>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1"/>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2" name="Google Shape;62;p51"/>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3" name="Google Shape;63;p51"/>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4" name="Google Shape;64;p51"/>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5" name="Google Shape;65;p5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8" name="Shape 68"/>
        <p:cNvGrpSpPr/>
        <p:nvPr/>
      </p:nvGrpSpPr>
      <p:grpSpPr>
        <a:xfrm>
          <a:off x="0" y="0"/>
          <a:ext cx="0" cy="0"/>
          <a:chOff x="0" y="0"/>
          <a:chExt cx="0" cy="0"/>
        </a:xfrm>
      </p:grpSpPr>
      <p:sp>
        <p:nvSpPr>
          <p:cNvPr id="69" name="Google Shape;69;p5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75" name="Google Shape;75;p52"/>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6" name="Shape 76"/>
        <p:cNvGrpSpPr/>
        <p:nvPr/>
      </p:nvGrpSpPr>
      <p:grpSpPr>
        <a:xfrm>
          <a:off x="0" y="0"/>
          <a:ext cx="0" cy="0"/>
          <a:chOff x="0" y="0"/>
          <a:chExt cx="0" cy="0"/>
        </a:xfrm>
      </p:grpSpPr>
      <p:sp>
        <p:nvSpPr>
          <p:cNvPr id="77" name="Google Shape;77;p5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2" name="Shape 82"/>
        <p:cNvGrpSpPr/>
        <p:nvPr/>
      </p:nvGrpSpPr>
      <p:grpSpPr>
        <a:xfrm>
          <a:off x="0" y="0"/>
          <a:ext cx="0" cy="0"/>
          <a:chOff x="0" y="0"/>
          <a:chExt cx="0" cy="0"/>
        </a:xfrm>
      </p:grpSpPr>
      <p:sp>
        <p:nvSpPr>
          <p:cNvPr id="83" name="Google Shape;83;p5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4"/>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86" name="Google Shape;86;p54"/>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4"/>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8" name="Google Shape;88;p54"/>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9" name="Google Shape;89;p5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sp>
        <p:nvSpPr>
          <p:cNvPr id="93" name="Google Shape;93;p5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5"/>
          <p:cNvSpPr/>
          <p:nvPr>
            <p:ph idx="2" type="pic"/>
          </p:nvPr>
        </p:nvSpPr>
        <p:spPr>
          <a:xfrm>
            <a:off x="6747062" y="3229"/>
            <a:ext cx="4629734" cy="6858000"/>
          </a:xfrm>
          <a:prstGeom prst="rect">
            <a:avLst/>
          </a:prstGeom>
          <a:solidFill>
            <a:schemeClr val="lt1">
              <a:alpha val="9803"/>
            </a:schemeClr>
          </a:solidFill>
          <a:ln>
            <a:noFill/>
          </a:ln>
        </p:spPr>
      </p:sp>
      <p:sp>
        <p:nvSpPr>
          <p:cNvPr id="96" name="Google Shape;96;p55"/>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7" name="Google Shape;97;p55"/>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5"/>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9" name="Google Shape;99;p5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1.png"/><Relationship Id="rId3" Type="http://schemas.openxmlformats.org/officeDocument/2006/relationships/image" Target="../media/image3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46"/>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1" name="Google Shape;11;p46"/>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2" name="Google Shape;12;p46"/>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46"/>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5" name="Google Shape;15;p4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4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4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
        <p:nvSpPr>
          <p:cNvPr id="18" name="Google Shape;18;p46"/>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4.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1.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384313" y="3428998"/>
            <a:ext cx="7745561" cy="22685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s-ES">
                <a:latin typeface="Arial"/>
                <a:ea typeface="Arial"/>
                <a:cs typeface="Arial"/>
                <a:sym typeface="Arial"/>
              </a:rPr>
              <a:t>Reporte laboral semana 3 y 4</a:t>
            </a:r>
            <a:endParaRPr/>
          </a:p>
        </p:txBody>
      </p:sp>
      <p:sp>
        <p:nvSpPr>
          <p:cNvPr id="125" name="Google Shape;125;p1"/>
          <p:cNvSpPr txBox="1"/>
          <p:nvPr>
            <p:ph idx="1" type="subTitle"/>
          </p:nvPr>
        </p:nvSpPr>
        <p:spPr>
          <a:xfrm>
            <a:off x="930222" y="2056751"/>
            <a:ext cx="5357600" cy="1160213"/>
          </a:xfrm>
          <a:prstGeom prst="rect">
            <a:avLst/>
          </a:prstGeom>
          <a:noFill/>
          <a:ln>
            <a:noFill/>
          </a:ln>
        </p:spPr>
        <p:txBody>
          <a:bodyPr anchorCtr="0" anchor="b" bIns="45700" lIns="91425" spcFirstLastPara="1" rIns="91425" wrap="square" tIns="0">
            <a:normAutofit/>
          </a:bodyPr>
          <a:lstStyle/>
          <a:p>
            <a:pPr indent="0" lvl="0" marL="0" rtl="0" algn="l">
              <a:lnSpc>
                <a:spcPct val="120000"/>
              </a:lnSpc>
              <a:spcBef>
                <a:spcPts val="0"/>
              </a:spcBef>
              <a:spcAft>
                <a:spcPts val="0"/>
              </a:spcAft>
              <a:buSzPts val="3240"/>
              <a:buNone/>
            </a:pPr>
            <a:r>
              <a:rPr lang="es-ES" sz="3600">
                <a:latin typeface="Arial"/>
                <a:ea typeface="Arial"/>
                <a:cs typeface="Arial"/>
                <a:sym typeface="Arial"/>
              </a:rPr>
              <a:t>SemáforosMina</a:t>
            </a:r>
            <a:endParaRPr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3</a:t>
            </a:r>
            <a:endParaRPr/>
          </a:p>
        </p:txBody>
      </p:sp>
      <p:pic>
        <p:nvPicPr>
          <p:cNvPr id="208" name="Google Shape;208;p10"/>
          <p:cNvPicPr preferRelativeResize="0"/>
          <p:nvPr/>
        </p:nvPicPr>
        <p:blipFill rotWithShape="1">
          <a:blip r:embed="rId3">
            <a:alphaModFix/>
          </a:blip>
          <a:srcRect b="50478" l="21108" r="7428" t="38850"/>
          <a:stretch/>
        </p:blipFill>
        <p:spPr>
          <a:xfrm>
            <a:off x="1737358" y="1153097"/>
            <a:ext cx="8712927" cy="731519"/>
          </a:xfrm>
          <a:prstGeom prst="rect">
            <a:avLst/>
          </a:prstGeom>
          <a:noFill/>
          <a:ln>
            <a:noFill/>
          </a:ln>
        </p:spPr>
      </p:pic>
      <p:pic>
        <p:nvPicPr>
          <p:cNvPr id="209" name="Google Shape;209;p10"/>
          <p:cNvPicPr preferRelativeResize="0"/>
          <p:nvPr/>
        </p:nvPicPr>
        <p:blipFill rotWithShape="1">
          <a:blip r:embed="rId3">
            <a:alphaModFix/>
          </a:blip>
          <a:srcRect b="45522" l="21108" r="7428" t="48950"/>
          <a:stretch/>
        </p:blipFill>
        <p:spPr>
          <a:xfrm>
            <a:off x="1737358" y="2243845"/>
            <a:ext cx="8712927" cy="378823"/>
          </a:xfrm>
          <a:prstGeom prst="rect">
            <a:avLst/>
          </a:prstGeom>
          <a:noFill/>
          <a:ln>
            <a:noFill/>
          </a:ln>
        </p:spPr>
      </p:pic>
      <p:pic>
        <p:nvPicPr>
          <p:cNvPr id="210" name="Google Shape;210;p10"/>
          <p:cNvPicPr preferRelativeResize="0"/>
          <p:nvPr/>
        </p:nvPicPr>
        <p:blipFill rotWithShape="1">
          <a:blip r:embed="rId3">
            <a:alphaModFix/>
          </a:blip>
          <a:srcRect b="39407" l="21108" r="7428" t="54286"/>
          <a:stretch/>
        </p:blipFill>
        <p:spPr>
          <a:xfrm>
            <a:off x="1737358" y="2839687"/>
            <a:ext cx="8712927" cy="432269"/>
          </a:xfrm>
          <a:prstGeom prst="rect">
            <a:avLst/>
          </a:prstGeom>
          <a:noFill/>
          <a:ln>
            <a:noFill/>
          </a:ln>
        </p:spPr>
      </p:pic>
      <p:pic>
        <p:nvPicPr>
          <p:cNvPr id="211" name="Google Shape;211;p10"/>
          <p:cNvPicPr preferRelativeResize="0"/>
          <p:nvPr/>
        </p:nvPicPr>
        <p:blipFill rotWithShape="1">
          <a:blip r:embed="rId4">
            <a:alphaModFix/>
          </a:blip>
          <a:srcRect b="58862" l="21427" r="8178" t="35993"/>
          <a:stretch/>
        </p:blipFill>
        <p:spPr>
          <a:xfrm>
            <a:off x="1737357" y="3915296"/>
            <a:ext cx="8712927" cy="358065"/>
          </a:xfrm>
          <a:prstGeom prst="rect">
            <a:avLst/>
          </a:prstGeom>
          <a:noFill/>
          <a:ln>
            <a:noFill/>
          </a:ln>
        </p:spPr>
      </p:pic>
      <p:pic>
        <p:nvPicPr>
          <p:cNvPr id="212" name="Google Shape;212;p10"/>
          <p:cNvPicPr preferRelativeResize="0"/>
          <p:nvPr/>
        </p:nvPicPr>
        <p:blipFill rotWithShape="1">
          <a:blip r:embed="rId5">
            <a:alphaModFix/>
          </a:blip>
          <a:srcRect b="37372" l="21215" r="7855" t="57482"/>
          <a:stretch/>
        </p:blipFill>
        <p:spPr>
          <a:xfrm>
            <a:off x="1737357" y="3271956"/>
            <a:ext cx="8712927" cy="355361"/>
          </a:xfrm>
          <a:prstGeom prst="rect">
            <a:avLst/>
          </a:prstGeom>
          <a:noFill/>
          <a:ln>
            <a:noFill/>
          </a:ln>
        </p:spPr>
      </p:pic>
      <p:pic>
        <p:nvPicPr>
          <p:cNvPr id="213" name="Google Shape;213;p10"/>
          <p:cNvPicPr preferRelativeResize="0"/>
          <p:nvPr/>
        </p:nvPicPr>
        <p:blipFill rotWithShape="1">
          <a:blip r:embed="rId6">
            <a:alphaModFix/>
          </a:blip>
          <a:srcRect b="45332" l="21214" r="7964" t="49523"/>
          <a:stretch/>
        </p:blipFill>
        <p:spPr>
          <a:xfrm>
            <a:off x="1737357" y="3594709"/>
            <a:ext cx="8712927" cy="355899"/>
          </a:xfrm>
          <a:prstGeom prst="rect">
            <a:avLst/>
          </a:prstGeom>
          <a:noFill/>
          <a:ln>
            <a:noFill/>
          </a:ln>
        </p:spPr>
      </p:pic>
      <p:pic>
        <p:nvPicPr>
          <p:cNvPr id="214" name="Google Shape;214;p10"/>
          <p:cNvPicPr preferRelativeResize="0"/>
          <p:nvPr/>
        </p:nvPicPr>
        <p:blipFill rotWithShape="1">
          <a:blip r:embed="rId7">
            <a:alphaModFix/>
          </a:blip>
          <a:srcRect b="52573" l="21214" r="7535" t="41901"/>
          <a:stretch/>
        </p:blipFill>
        <p:spPr>
          <a:xfrm>
            <a:off x="1737356" y="1872885"/>
            <a:ext cx="8712929" cy="379961"/>
          </a:xfrm>
          <a:prstGeom prst="rect">
            <a:avLst/>
          </a:prstGeom>
          <a:noFill/>
          <a:ln>
            <a:noFill/>
          </a:ln>
        </p:spPr>
      </p:pic>
      <p:pic>
        <p:nvPicPr>
          <p:cNvPr id="215" name="Google Shape;215;p10"/>
          <p:cNvPicPr preferRelativeResize="0"/>
          <p:nvPr/>
        </p:nvPicPr>
        <p:blipFill rotWithShape="1">
          <a:blip r:embed="rId8">
            <a:alphaModFix/>
          </a:blip>
          <a:srcRect b="35040" l="21857" r="7964" t="59814"/>
          <a:stretch/>
        </p:blipFill>
        <p:spPr>
          <a:xfrm>
            <a:off x="1737356" y="2582874"/>
            <a:ext cx="8712928" cy="3591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p:nvPr/>
        </p:nvSpPr>
        <p:spPr>
          <a:xfrm>
            <a:off x="1163786" y="116378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21" name="Google Shape;221;p11"/>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22" name="Google Shape;222;p11"/>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23" name="Google Shape;223;p11"/>
          <p:cNvSpPr txBox="1"/>
          <p:nvPr/>
        </p:nvSpPr>
        <p:spPr>
          <a:xfrm>
            <a:off x="7335982" y="3216715"/>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7.5</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11"/>
          <p:cNvSpPr txBox="1"/>
          <p:nvPr/>
        </p:nvSpPr>
        <p:spPr>
          <a:xfrm>
            <a:off x="1385455" y="609600"/>
            <a:ext cx="28263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r>
              <a:rPr lang="es-ES" sz="1800">
                <a:solidFill>
                  <a:schemeClr val="lt1"/>
                </a:solidFill>
                <a:latin typeface="Arial"/>
                <a:ea typeface="Arial"/>
                <a:cs typeface="Arial"/>
                <a:sym typeface="Arial"/>
              </a:rPr>
              <a:t>:</a:t>
            </a:r>
            <a:endParaRPr/>
          </a:p>
        </p:txBody>
      </p:sp>
      <p:sp>
        <p:nvSpPr>
          <p:cNvPr id="225" name="Google Shape;225;p11"/>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4.</a:t>
            </a:r>
            <a:endParaRPr/>
          </a:p>
        </p:txBody>
      </p:sp>
      <p:sp>
        <p:nvSpPr>
          <p:cNvPr id="226" name="Google Shape;226;p11"/>
          <p:cNvSpPr txBox="1"/>
          <p:nvPr/>
        </p:nvSpPr>
        <p:spPr>
          <a:xfrm>
            <a:off x="893624" y="2708884"/>
            <a:ext cx="2937165"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227" name="Google Shape;227;p11"/>
          <p:cNvSpPr txBox="1"/>
          <p:nvPr/>
        </p:nvSpPr>
        <p:spPr>
          <a:xfrm>
            <a:off x="7425061" y="609600"/>
            <a:ext cx="35903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228" name="Google Shape;228;p11"/>
          <p:cNvSpPr txBox="1"/>
          <p:nvPr/>
        </p:nvSpPr>
        <p:spPr>
          <a:xfrm>
            <a:off x="4111243" y="3080823"/>
            <a:ext cx="2937165"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1004681" y="572529"/>
            <a:ext cx="9565458"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Gerente de Desarrollo.    Semana 4</a:t>
            </a:r>
            <a:endParaRPr/>
          </a:p>
        </p:txBody>
      </p:sp>
      <p:sp>
        <p:nvSpPr>
          <p:cNvPr id="234" name="Google Shape;234;p12"/>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Héctor Daniel Castro Salazar como gerente de desarrollo realizó tareas tales como:Capacitación de Python, Preparación para la segunda reunión de status, Revisión del SAS, Reunión de status y Llenar minuta de reunión de la segunda reunión de status.</a:t>
            </a:r>
            <a:endParaRPr sz="2400"/>
          </a:p>
          <a:p>
            <a:pPr indent="-207328" lvl="0" marL="344488" rtl="0" algn="just">
              <a:lnSpc>
                <a:spcPct val="120000"/>
              </a:lnSpc>
              <a:spcBef>
                <a:spcPts val="1600"/>
              </a:spcBef>
              <a:spcAft>
                <a:spcPts val="0"/>
              </a:spcAft>
              <a:buSzPts val="216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3"/>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4</a:t>
            </a:r>
            <a:endParaRPr/>
          </a:p>
        </p:txBody>
      </p:sp>
      <p:pic>
        <p:nvPicPr>
          <p:cNvPr id="240" name="Google Shape;240;p13"/>
          <p:cNvPicPr preferRelativeResize="0"/>
          <p:nvPr/>
        </p:nvPicPr>
        <p:blipFill rotWithShape="1">
          <a:blip r:embed="rId3">
            <a:alphaModFix/>
          </a:blip>
          <a:srcRect b="51238" l="28929" r="20393" t="23225"/>
          <a:stretch/>
        </p:blipFill>
        <p:spPr>
          <a:xfrm>
            <a:off x="1240970" y="1254036"/>
            <a:ext cx="9170127" cy="2597878"/>
          </a:xfrm>
          <a:prstGeom prst="rect">
            <a:avLst/>
          </a:prstGeom>
          <a:noFill/>
          <a:ln>
            <a:noFill/>
          </a:ln>
        </p:spPr>
      </p:pic>
      <p:pic>
        <p:nvPicPr>
          <p:cNvPr id="241" name="Google Shape;241;p13"/>
          <p:cNvPicPr preferRelativeResize="0"/>
          <p:nvPr/>
        </p:nvPicPr>
        <p:blipFill rotWithShape="1">
          <a:blip r:embed="rId4">
            <a:alphaModFix/>
          </a:blip>
          <a:srcRect b="47483" l="21428" r="7322" t="46909"/>
          <a:stretch/>
        </p:blipFill>
        <p:spPr>
          <a:xfrm>
            <a:off x="1240970" y="3851914"/>
            <a:ext cx="9170127" cy="4058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47" name="Google Shape;247;p14"/>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48" name="Google Shape;248;p14"/>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49" name="Google Shape;249;p14"/>
          <p:cNvSpPr txBox="1"/>
          <p:nvPr/>
        </p:nvSpPr>
        <p:spPr>
          <a:xfrm>
            <a:off x="910935" y="2653144"/>
            <a:ext cx="3221178"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3.</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revisar el cumplimiento de actividades.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50" name="Google Shape;250;p14"/>
          <p:cNvSpPr txBox="1"/>
          <p:nvPr/>
        </p:nvSpPr>
        <p:spPr>
          <a:xfrm>
            <a:off x="1371600" y="635122"/>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51" name="Google Shape;251;p14"/>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52" name="Google Shape;252;p14"/>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3</a:t>
            </a:r>
            <a:endParaRPr sz="1800">
              <a:solidFill>
                <a:schemeClr val="lt1"/>
              </a:solidFill>
              <a:latin typeface="Arial"/>
              <a:ea typeface="Arial"/>
              <a:cs typeface="Arial"/>
              <a:sym typeface="Arial"/>
            </a:endParaRPr>
          </a:p>
        </p:txBody>
      </p:sp>
      <p:sp>
        <p:nvSpPr>
          <p:cNvPr id="253" name="Google Shape;253;p14"/>
          <p:cNvSpPr txBox="1"/>
          <p:nvPr/>
        </p:nvSpPr>
        <p:spPr>
          <a:xfrm>
            <a:off x="7467599" y="3092447"/>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.56 horas.</a:t>
            </a:r>
            <a:endParaRPr/>
          </a:p>
        </p:txBody>
      </p:sp>
      <p:sp>
        <p:nvSpPr>
          <p:cNvPr id="254" name="Google Shape;254;p14"/>
          <p:cNvSpPr txBox="1"/>
          <p:nvPr/>
        </p:nvSpPr>
        <p:spPr>
          <a:xfrm>
            <a:off x="4189267" y="2887682"/>
            <a:ext cx="3221178"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3.</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revisar el cumplimiento de actividades.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5"/>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3</a:t>
            </a:r>
            <a:endParaRPr/>
          </a:p>
        </p:txBody>
      </p:sp>
      <p:sp>
        <p:nvSpPr>
          <p:cNvPr id="260" name="Google Shape;260;p15"/>
          <p:cNvSpPr txBox="1"/>
          <p:nvPr/>
        </p:nvSpPr>
        <p:spPr>
          <a:xfrm>
            <a:off x="958653" y="1728807"/>
            <a:ext cx="9517758"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Paola Correa Gómez como gerente de planeación se dedicó a la Reunión con cliente la cual estaba pendiente de la semana 2, Creación del SAS, Capacitación en Python, Corrección del plan de proyecto, Análisis de requerimientos, Instalación de herramientas de desarrollo, Realizar reporte laboral de la semana 3, Reunión para revisar el cumplimiento de actividades.</a:t>
            </a:r>
            <a:endParaRPr/>
          </a:p>
          <a:p>
            <a:pPr indent="0" lvl="0" marL="0" marR="0" rtl="0" algn="just">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3</a:t>
            </a:r>
            <a:endParaRPr/>
          </a:p>
        </p:txBody>
      </p:sp>
      <p:pic>
        <p:nvPicPr>
          <p:cNvPr id="266" name="Google Shape;266;p16"/>
          <p:cNvPicPr preferRelativeResize="0"/>
          <p:nvPr/>
        </p:nvPicPr>
        <p:blipFill rotWithShape="1">
          <a:blip r:embed="rId3">
            <a:alphaModFix/>
          </a:blip>
          <a:srcRect b="50478" l="21108" r="7428" t="38850"/>
          <a:stretch/>
        </p:blipFill>
        <p:spPr>
          <a:xfrm>
            <a:off x="1737358" y="1153097"/>
            <a:ext cx="8712927" cy="731519"/>
          </a:xfrm>
          <a:prstGeom prst="rect">
            <a:avLst/>
          </a:prstGeom>
          <a:noFill/>
          <a:ln>
            <a:noFill/>
          </a:ln>
        </p:spPr>
      </p:pic>
      <p:pic>
        <p:nvPicPr>
          <p:cNvPr id="267" name="Google Shape;267;p16"/>
          <p:cNvPicPr preferRelativeResize="0"/>
          <p:nvPr/>
        </p:nvPicPr>
        <p:blipFill rotWithShape="1">
          <a:blip r:embed="rId3">
            <a:alphaModFix/>
          </a:blip>
          <a:srcRect b="45522" l="21108" r="7428" t="48950"/>
          <a:stretch/>
        </p:blipFill>
        <p:spPr>
          <a:xfrm>
            <a:off x="1737358" y="2243845"/>
            <a:ext cx="8712927" cy="378823"/>
          </a:xfrm>
          <a:prstGeom prst="rect">
            <a:avLst/>
          </a:prstGeom>
          <a:noFill/>
          <a:ln>
            <a:noFill/>
          </a:ln>
        </p:spPr>
      </p:pic>
      <p:pic>
        <p:nvPicPr>
          <p:cNvPr id="268" name="Google Shape;268;p16"/>
          <p:cNvPicPr preferRelativeResize="0"/>
          <p:nvPr/>
        </p:nvPicPr>
        <p:blipFill rotWithShape="1">
          <a:blip r:embed="rId3">
            <a:alphaModFix/>
          </a:blip>
          <a:srcRect b="39407" l="21108" r="7428" t="54286"/>
          <a:stretch/>
        </p:blipFill>
        <p:spPr>
          <a:xfrm>
            <a:off x="1737357" y="2937470"/>
            <a:ext cx="8712927" cy="432269"/>
          </a:xfrm>
          <a:prstGeom prst="rect">
            <a:avLst/>
          </a:prstGeom>
          <a:noFill/>
          <a:ln>
            <a:noFill/>
          </a:ln>
        </p:spPr>
      </p:pic>
      <p:pic>
        <p:nvPicPr>
          <p:cNvPr id="269" name="Google Shape;269;p16"/>
          <p:cNvPicPr preferRelativeResize="0"/>
          <p:nvPr/>
        </p:nvPicPr>
        <p:blipFill rotWithShape="1">
          <a:blip r:embed="rId4">
            <a:alphaModFix/>
          </a:blip>
          <a:srcRect b="45332" l="21214" r="7964" t="49523"/>
          <a:stretch/>
        </p:blipFill>
        <p:spPr>
          <a:xfrm>
            <a:off x="1737357" y="3688751"/>
            <a:ext cx="8712927" cy="355899"/>
          </a:xfrm>
          <a:prstGeom prst="rect">
            <a:avLst/>
          </a:prstGeom>
          <a:noFill/>
          <a:ln>
            <a:noFill/>
          </a:ln>
        </p:spPr>
      </p:pic>
      <p:pic>
        <p:nvPicPr>
          <p:cNvPr id="270" name="Google Shape;270;p16"/>
          <p:cNvPicPr preferRelativeResize="0"/>
          <p:nvPr/>
        </p:nvPicPr>
        <p:blipFill rotWithShape="1">
          <a:blip r:embed="rId5">
            <a:alphaModFix/>
          </a:blip>
          <a:srcRect b="52573" l="21214" r="7535" t="41901"/>
          <a:stretch/>
        </p:blipFill>
        <p:spPr>
          <a:xfrm>
            <a:off x="1737356" y="1872885"/>
            <a:ext cx="8712929" cy="379961"/>
          </a:xfrm>
          <a:prstGeom prst="rect">
            <a:avLst/>
          </a:prstGeom>
          <a:noFill/>
          <a:ln>
            <a:noFill/>
          </a:ln>
        </p:spPr>
      </p:pic>
      <p:pic>
        <p:nvPicPr>
          <p:cNvPr id="271" name="Google Shape;271;p16"/>
          <p:cNvPicPr preferRelativeResize="0"/>
          <p:nvPr/>
        </p:nvPicPr>
        <p:blipFill rotWithShape="1">
          <a:blip r:embed="rId6">
            <a:alphaModFix/>
          </a:blip>
          <a:srcRect b="35040" l="21857" r="7964" t="59814"/>
          <a:stretch/>
        </p:blipFill>
        <p:spPr>
          <a:xfrm>
            <a:off x="1737356" y="2582874"/>
            <a:ext cx="8712928" cy="359159"/>
          </a:xfrm>
          <a:prstGeom prst="rect">
            <a:avLst/>
          </a:prstGeom>
          <a:noFill/>
          <a:ln>
            <a:noFill/>
          </a:ln>
        </p:spPr>
      </p:pic>
      <p:pic>
        <p:nvPicPr>
          <p:cNvPr id="272" name="Google Shape;272;p16"/>
          <p:cNvPicPr preferRelativeResize="0"/>
          <p:nvPr/>
        </p:nvPicPr>
        <p:blipFill rotWithShape="1">
          <a:blip r:embed="rId7">
            <a:alphaModFix/>
          </a:blip>
          <a:srcRect b="57909" l="21215" r="7427" t="36374"/>
          <a:stretch/>
        </p:blipFill>
        <p:spPr>
          <a:xfrm>
            <a:off x="1737356" y="3331860"/>
            <a:ext cx="8712928" cy="392475"/>
          </a:xfrm>
          <a:prstGeom prst="rect">
            <a:avLst/>
          </a:prstGeom>
          <a:noFill/>
          <a:ln>
            <a:noFill/>
          </a:ln>
        </p:spPr>
      </p:pic>
      <p:pic>
        <p:nvPicPr>
          <p:cNvPr id="273" name="Google Shape;273;p16"/>
          <p:cNvPicPr preferRelativeResize="0"/>
          <p:nvPr/>
        </p:nvPicPr>
        <p:blipFill rotWithShape="1">
          <a:blip r:embed="rId7">
            <a:alphaModFix/>
          </a:blip>
          <a:srcRect b="32372" l="21107" r="8071" t="62291"/>
          <a:stretch/>
        </p:blipFill>
        <p:spPr>
          <a:xfrm>
            <a:off x="1737356" y="3997902"/>
            <a:ext cx="8712928" cy="3690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7"/>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79" name="Google Shape;279;p17"/>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80" name="Google Shape;280;p17"/>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81" name="Google Shape;281;p17"/>
          <p:cNvSpPr txBox="1"/>
          <p:nvPr/>
        </p:nvSpPr>
        <p:spPr>
          <a:xfrm>
            <a:off x="962893" y="2844736"/>
            <a:ext cx="2951015"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82" name="Google Shape;282;p17"/>
          <p:cNvSpPr txBox="1"/>
          <p:nvPr/>
        </p:nvSpPr>
        <p:spPr>
          <a:xfrm>
            <a:off x="7329053" y="292330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7.5</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17"/>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84" name="Google Shape;284;p17"/>
          <p:cNvSpPr txBox="1"/>
          <p:nvPr/>
        </p:nvSpPr>
        <p:spPr>
          <a:xfrm>
            <a:off x="6899561" y="320373"/>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85" name="Google Shape;285;p17"/>
          <p:cNvSpPr txBox="1"/>
          <p:nvPr/>
        </p:nvSpPr>
        <p:spPr>
          <a:xfrm>
            <a:off x="4845630" y="22739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4</a:t>
            </a:r>
            <a:endParaRPr sz="1800">
              <a:solidFill>
                <a:schemeClr val="lt1"/>
              </a:solidFill>
              <a:latin typeface="Arial"/>
              <a:ea typeface="Arial"/>
              <a:cs typeface="Arial"/>
              <a:sym typeface="Arial"/>
            </a:endParaRPr>
          </a:p>
        </p:txBody>
      </p:sp>
      <p:sp>
        <p:nvSpPr>
          <p:cNvPr id="286" name="Google Shape;286;p17"/>
          <p:cNvSpPr txBox="1"/>
          <p:nvPr/>
        </p:nvSpPr>
        <p:spPr>
          <a:xfrm>
            <a:off x="4211777" y="2908389"/>
            <a:ext cx="2951015"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4.</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4</a:t>
            </a:r>
            <a:endParaRPr/>
          </a:p>
        </p:txBody>
      </p:sp>
      <p:sp>
        <p:nvSpPr>
          <p:cNvPr id="292" name="Google Shape;292;p18"/>
          <p:cNvSpPr txBox="1"/>
          <p:nvPr>
            <p:ph idx="1" type="body"/>
          </p:nvPr>
        </p:nvSpPr>
        <p:spPr>
          <a:xfrm>
            <a:off x="1044011" y="1484243"/>
            <a:ext cx="8497553" cy="3604592"/>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Paola Correa Gómez como Gerente de planeación realizó actividades las cuales son: Capacitación de Python, Preparación para la segunda reunión de status, Reunión de status, Realizar reporte laboral de la semana 4, Llenar minuta de reunión de la segunda reunión de status.</a:t>
            </a:r>
            <a:endParaRPr sz="2400"/>
          </a:p>
          <a:p>
            <a:pPr indent="-207328" lvl="0" marL="344488" rtl="0" algn="just">
              <a:lnSpc>
                <a:spcPct val="120000"/>
              </a:lnSpc>
              <a:spcBef>
                <a:spcPts val="1600"/>
              </a:spcBef>
              <a:spcAft>
                <a:spcPts val="0"/>
              </a:spcAft>
              <a:buSzPts val="2160"/>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9"/>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4</a:t>
            </a:r>
            <a:endParaRPr/>
          </a:p>
        </p:txBody>
      </p:sp>
      <p:pic>
        <p:nvPicPr>
          <p:cNvPr id="298" name="Google Shape;298;p19"/>
          <p:cNvPicPr preferRelativeResize="0"/>
          <p:nvPr/>
        </p:nvPicPr>
        <p:blipFill rotWithShape="1">
          <a:blip r:embed="rId3">
            <a:alphaModFix/>
          </a:blip>
          <a:srcRect b="65574" l="28929" r="20393" t="23225"/>
          <a:stretch/>
        </p:blipFill>
        <p:spPr>
          <a:xfrm>
            <a:off x="1240970" y="1254036"/>
            <a:ext cx="9170127" cy="1139540"/>
          </a:xfrm>
          <a:prstGeom prst="rect">
            <a:avLst/>
          </a:prstGeom>
          <a:noFill/>
          <a:ln>
            <a:noFill/>
          </a:ln>
        </p:spPr>
      </p:pic>
      <p:pic>
        <p:nvPicPr>
          <p:cNvPr id="299" name="Google Shape;299;p19"/>
          <p:cNvPicPr preferRelativeResize="0"/>
          <p:nvPr/>
        </p:nvPicPr>
        <p:blipFill rotWithShape="1">
          <a:blip r:embed="rId3">
            <a:alphaModFix/>
          </a:blip>
          <a:srcRect b="54104" l="28929" r="20393" t="42157"/>
          <a:stretch/>
        </p:blipFill>
        <p:spPr>
          <a:xfrm>
            <a:off x="1240968" y="2393576"/>
            <a:ext cx="9170127" cy="380287"/>
          </a:xfrm>
          <a:prstGeom prst="rect">
            <a:avLst/>
          </a:prstGeom>
          <a:noFill/>
          <a:ln>
            <a:noFill/>
          </a:ln>
        </p:spPr>
      </p:pic>
      <p:pic>
        <p:nvPicPr>
          <p:cNvPr id="300" name="Google Shape;300;p19"/>
          <p:cNvPicPr preferRelativeResize="0"/>
          <p:nvPr/>
        </p:nvPicPr>
        <p:blipFill rotWithShape="1">
          <a:blip r:embed="rId4">
            <a:alphaModFix/>
          </a:blip>
          <a:srcRect b="19389" l="21322" r="7964" t="75308"/>
          <a:stretch/>
        </p:blipFill>
        <p:spPr>
          <a:xfrm>
            <a:off x="1254030" y="2767135"/>
            <a:ext cx="9157066" cy="386078"/>
          </a:xfrm>
          <a:prstGeom prst="rect">
            <a:avLst/>
          </a:prstGeom>
          <a:noFill/>
          <a:ln>
            <a:noFill/>
          </a:ln>
        </p:spPr>
      </p:pic>
      <p:pic>
        <p:nvPicPr>
          <p:cNvPr id="301" name="Google Shape;301;p19"/>
          <p:cNvPicPr preferRelativeResize="0"/>
          <p:nvPr/>
        </p:nvPicPr>
        <p:blipFill rotWithShape="1">
          <a:blip r:embed="rId3">
            <a:alphaModFix/>
          </a:blip>
          <a:srcRect b="51238" l="28929" r="20393" t="45143"/>
          <a:stretch/>
        </p:blipFill>
        <p:spPr>
          <a:xfrm>
            <a:off x="1240967" y="3147422"/>
            <a:ext cx="9170127" cy="368073"/>
          </a:xfrm>
          <a:prstGeom prst="rect">
            <a:avLst/>
          </a:prstGeom>
          <a:noFill/>
          <a:ln>
            <a:noFill/>
          </a:ln>
        </p:spPr>
      </p:pic>
      <p:pic>
        <p:nvPicPr>
          <p:cNvPr id="302" name="Google Shape;302;p19"/>
          <p:cNvPicPr preferRelativeResize="0"/>
          <p:nvPr/>
        </p:nvPicPr>
        <p:blipFill rotWithShape="1">
          <a:blip r:embed="rId5">
            <a:alphaModFix/>
          </a:blip>
          <a:srcRect b="42337" l="21428" r="7322" t="51754"/>
          <a:stretch/>
        </p:blipFill>
        <p:spPr>
          <a:xfrm>
            <a:off x="1240964" y="3502110"/>
            <a:ext cx="9170129" cy="4274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p:nvPr/>
        </p:nvSpPr>
        <p:spPr>
          <a:xfrm>
            <a:off x="1156256" y="949058"/>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Planeadas</a:t>
            </a:r>
            <a:endParaRPr/>
          </a:p>
        </p:txBody>
      </p:sp>
      <p:sp>
        <p:nvSpPr>
          <p:cNvPr id="131" name="Google Shape;131;p2"/>
          <p:cNvSpPr/>
          <p:nvPr/>
        </p:nvSpPr>
        <p:spPr>
          <a:xfrm>
            <a:off x="4284222" y="100971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Finalizadas</a:t>
            </a:r>
            <a:endParaRPr/>
          </a:p>
        </p:txBody>
      </p:sp>
      <p:sp>
        <p:nvSpPr>
          <p:cNvPr id="132" name="Google Shape;132;p2"/>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Tiempo Total</a:t>
            </a:r>
            <a:endParaRPr/>
          </a:p>
        </p:txBody>
      </p:sp>
      <p:sp>
        <p:nvSpPr>
          <p:cNvPr id="133" name="Google Shape;133;p2"/>
          <p:cNvSpPr txBox="1"/>
          <p:nvPr/>
        </p:nvSpPr>
        <p:spPr>
          <a:xfrm>
            <a:off x="854578" y="2231988"/>
            <a:ext cx="3540522"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Capacitación en Python.</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Análisis de requerimientos.</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Tiempo de rol del líder del proyecto.</a:t>
            </a:r>
            <a:endParaRPr/>
          </a:p>
        </p:txBody>
      </p:sp>
      <p:sp>
        <p:nvSpPr>
          <p:cNvPr id="134" name="Google Shape;134;p2"/>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lt1"/>
                </a:solidFill>
                <a:latin typeface="Arial"/>
                <a:ea typeface="Arial"/>
                <a:cs typeface="Arial"/>
                <a:sym typeface="Arial"/>
              </a:rPr>
              <a:t>LIDER:</a:t>
            </a:r>
            <a:endParaRPr/>
          </a:p>
        </p:txBody>
      </p:sp>
      <p:sp>
        <p:nvSpPr>
          <p:cNvPr id="135" name="Google Shape;135;p2"/>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3.</a:t>
            </a:r>
            <a:endParaRPr/>
          </a:p>
        </p:txBody>
      </p:sp>
      <p:sp>
        <p:nvSpPr>
          <p:cNvPr id="136" name="Google Shape;136;p2"/>
          <p:cNvSpPr txBox="1"/>
          <p:nvPr/>
        </p:nvSpPr>
        <p:spPr>
          <a:xfrm>
            <a:off x="7287490" y="717550"/>
            <a:ext cx="61098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Aldair Puente Reyes</a:t>
            </a:r>
            <a:endParaRPr/>
          </a:p>
        </p:txBody>
      </p:sp>
      <p:sp>
        <p:nvSpPr>
          <p:cNvPr id="137" name="Google Shape;137;p2"/>
          <p:cNvSpPr txBox="1"/>
          <p:nvPr/>
        </p:nvSpPr>
        <p:spPr>
          <a:xfrm>
            <a:off x="8039104" y="3391542"/>
            <a:ext cx="2767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.56 horas</a:t>
            </a:r>
            <a:endParaRPr/>
          </a:p>
        </p:txBody>
      </p:sp>
      <p:sp>
        <p:nvSpPr>
          <p:cNvPr id="138" name="Google Shape;138;p2"/>
          <p:cNvSpPr txBox="1"/>
          <p:nvPr/>
        </p:nvSpPr>
        <p:spPr>
          <a:xfrm>
            <a:off x="4284222" y="2887682"/>
            <a:ext cx="3540522"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del líder del proyecto.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0"/>
          <p:cNvSpPr/>
          <p:nvPr/>
        </p:nvSpPr>
        <p:spPr>
          <a:xfrm>
            <a:off x="1052941" y="89204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08" name="Google Shape;308;p20"/>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09" name="Google Shape;309;p20"/>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10" name="Google Shape;310;p20"/>
          <p:cNvSpPr txBox="1"/>
          <p:nvPr/>
        </p:nvSpPr>
        <p:spPr>
          <a:xfrm>
            <a:off x="706577" y="2435509"/>
            <a:ext cx="328353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311" name="Google Shape;311;p20"/>
          <p:cNvSpPr txBox="1"/>
          <p:nvPr/>
        </p:nvSpPr>
        <p:spPr>
          <a:xfrm>
            <a:off x="1253836" y="414990"/>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312" name="Google Shape;312;p20"/>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 </a:t>
            </a:r>
            <a:endParaRPr sz="2000">
              <a:solidFill>
                <a:schemeClr val="lt1"/>
              </a:solidFill>
              <a:latin typeface="Arial"/>
              <a:ea typeface="Arial"/>
              <a:cs typeface="Arial"/>
              <a:sym typeface="Arial"/>
            </a:endParaRPr>
          </a:p>
        </p:txBody>
      </p:sp>
      <p:sp>
        <p:nvSpPr>
          <p:cNvPr id="313" name="Google Shape;313;p20"/>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3</a:t>
            </a:r>
            <a:endParaRPr sz="1800">
              <a:solidFill>
                <a:schemeClr val="lt1"/>
              </a:solidFill>
              <a:latin typeface="Arial"/>
              <a:ea typeface="Arial"/>
              <a:cs typeface="Arial"/>
              <a:sym typeface="Arial"/>
            </a:endParaRPr>
          </a:p>
        </p:txBody>
      </p:sp>
      <p:sp>
        <p:nvSpPr>
          <p:cNvPr id="314" name="Google Shape;314;p20"/>
          <p:cNvSpPr txBox="1"/>
          <p:nvPr/>
        </p:nvSpPr>
        <p:spPr>
          <a:xfrm>
            <a:off x="7331024" y="2826235"/>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.56 horas.</a:t>
            </a:r>
            <a:endParaRPr/>
          </a:p>
        </p:txBody>
      </p:sp>
      <p:sp>
        <p:nvSpPr>
          <p:cNvPr id="315" name="Google Shape;315;p20"/>
          <p:cNvSpPr txBox="1"/>
          <p:nvPr/>
        </p:nvSpPr>
        <p:spPr>
          <a:xfrm>
            <a:off x="3990107" y="2610683"/>
            <a:ext cx="328353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1"/>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3</a:t>
            </a:r>
            <a:endParaRPr/>
          </a:p>
        </p:txBody>
      </p:sp>
      <p:sp>
        <p:nvSpPr>
          <p:cNvPr id="321" name="Google Shape;321;p21"/>
          <p:cNvSpPr txBox="1"/>
          <p:nvPr/>
        </p:nvSpPr>
        <p:spPr>
          <a:xfrm>
            <a:off x="958653" y="1728807"/>
            <a:ext cx="9030474"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lt1"/>
                </a:solidFill>
                <a:latin typeface="Arial"/>
                <a:ea typeface="Arial"/>
                <a:cs typeface="Arial"/>
                <a:sym typeface="Arial"/>
              </a:rPr>
              <a:t>Osiel Mauricio Pérez como gerente de Calidad se dedicó a la Reunión con cliente la cual estaba pendiente de la semana 2, Creación del SAS, Capacitación en Python, Corrección del plan de proyecto, Análisis de requerimientos, Instalación de herramientas de desarrollo, Reunión con el gerente de desarrollo para revisar avances, Reunión con el gerente de planeación para revisar el cumplimiento de actividades.</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2"/>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3</a:t>
            </a:r>
            <a:endParaRPr/>
          </a:p>
        </p:txBody>
      </p:sp>
      <p:pic>
        <p:nvPicPr>
          <p:cNvPr id="327" name="Google Shape;327;p22"/>
          <p:cNvPicPr preferRelativeResize="0"/>
          <p:nvPr/>
        </p:nvPicPr>
        <p:blipFill rotWithShape="1">
          <a:blip r:embed="rId3">
            <a:alphaModFix/>
          </a:blip>
          <a:srcRect b="50478" l="21108" r="7428" t="38850"/>
          <a:stretch/>
        </p:blipFill>
        <p:spPr>
          <a:xfrm>
            <a:off x="1737358" y="1153097"/>
            <a:ext cx="8712927" cy="731519"/>
          </a:xfrm>
          <a:prstGeom prst="rect">
            <a:avLst/>
          </a:prstGeom>
          <a:noFill/>
          <a:ln>
            <a:noFill/>
          </a:ln>
        </p:spPr>
      </p:pic>
      <p:pic>
        <p:nvPicPr>
          <p:cNvPr id="328" name="Google Shape;328;p22"/>
          <p:cNvPicPr preferRelativeResize="0"/>
          <p:nvPr/>
        </p:nvPicPr>
        <p:blipFill rotWithShape="1">
          <a:blip r:embed="rId3">
            <a:alphaModFix/>
          </a:blip>
          <a:srcRect b="45522" l="21108" r="7428" t="48950"/>
          <a:stretch/>
        </p:blipFill>
        <p:spPr>
          <a:xfrm>
            <a:off x="1737358" y="2243845"/>
            <a:ext cx="8712927" cy="378823"/>
          </a:xfrm>
          <a:prstGeom prst="rect">
            <a:avLst/>
          </a:prstGeom>
          <a:noFill/>
          <a:ln>
            <a:noFill/>
          </a:ln>
        </p:spPr>
      </p:pic>
      <p:pic>
        <p:nvPicPr>
          <p:cNvPr id="329" name="Google Shape;329;p22"/>
          <p:cNvPicPr preferRelativeResize="0"/>
          <p:nvPr/>
        </p:nvPicPr>
        <p:blipFill rotWithShape="1">
          <a:blip r:embed="rId3">
            <a:alphaModFix/>
          </a:blip>
          <a:srcRect b="39407" l="21108" r="7428" t="54286"/>
          <a:stretch/>
        </p:blipFill>
        <p:spPr>
          <a:xfrm>
            <a:off x="1737357" y="2981897"/>
            <a:ext cx="8712927" cy="432269"/>
          </a:xfrm>
          <a:prstGeom prst="rect">
            <a:avLst/>
          </a:prstGeom>
          <a:noFill/>
          <a:ln>
            <a:noFill/>
          </a:ln>
        </p:spPr>
      </p:pic>
      <p:pic>
        <p:nvPicPr>
          <p:cNvPr id="330" name="Google Shape;330;p22"/>
          <p:cNvPicPr preferRelativeResize="0"/>
          <p:nvPr/>
        </p:nvPicPr>
        <p:blipFill rotWithShape="1">
          <a:blip r:embed="rId4">
            <a:alphaModFix/>
          </a:blip>
          <a:srcRect b="37372" l="21215" r="7855" t="57482"/>
          <a:stretch/>
        </p:blipFill>
        <p:spPr>
          <a:xfrm>
            <a:off x="1737357" y="3388486"/>
            <a:ext cx="8712927" cy="355361"/>
          </a:xfrm>
          <a:prstGeom prst="rect">
            <a:avLst/>
          </a:prstGeom>
          <a:noFill/>
          <a:ln>
            <a:noFill/>
          </a:ln>
        </p:spPr>
      </p:pic>
      <p:pic>
        <p:nvPicPr>
          <p:cNvPr id="331" name="Google Shape;331;p22"/>
          <p:cNvPicPr preferRelativeResize="0"/>
          <p:nvPr/>
        </p:nvPicPr>
        <p:blipFill rotWithShape="1">
          <a:blip r:embed="rId5">
            <a:alphaModFix/>
          </a:blip>
          <a:srcRect b="45332" l="21214" r="7964" t="49523"/>
          <a:stretch/>
        </p:blipFill>
        <p:spPr>
          <a:xfrm>
            <a:off x="1737357" y="3731514"/>
            <a:ext cx="8712927" cy="355899"/>
          </a:xfrm>
          <a:prstGeom prst="rect">
            <a:avLst/>
          </a:prstGeom>
          <a:noFill/>
          <a:ln>
            <a:noFill/>
          </a:ln>
        </p:spPr>
      </p:pic>
      <p:pic>
        <p:nvPicPr>
          <p:cNvPr id="332" name="Google Shape;332;p22"/>
          <p:cNvPicPr preferRelativeResize="0"/>
          <p:nvPr/>
        </p:nvPicPr>
        <p:blipFill rotWithShape="1">
          <a:blip r:embed="rId6">
            <a:alphaModFix/>
          </a:blip>
          <a:srcRect b="52573" l="21214" r="7535" t="41901"/>
          <a:stretch/>
        </p:blipFill>
        <p:spPr>
          <a:xfrm>
            <a:off x="1737356" y="1872885"/>
            <a:ext cx="8712929" cy="379961"/>
          </a:xfrm>
          <a:prstGeom prst="rect">
            <a:avLst/>
          </a:prstGeom>
          <a:noFill/>
          <a:ln>
            <a:noFill/>
          </a:ln>
        </p:spPr>
      </p:pic>
      <p:pic>
        <p:nvPicPr>
          <p:cNvPr id="333" name="Google Shape;333;p22"/>
          <p:cNvPicPr preferRelativeResize="0"/>
          <p:nvPr/>
        </p:nvPicPr>
        <p:blipFill rotWithShape="1">
          <a:blip r:embed="rId7">
            <a:alphaModFix/>
          </a:blip>
          <a:srcRect b="35040" l="21857" r="7964" t="59814"/>
          <a:stretch/>
        </p:blipFill>
        <p:spPr>
          <a:xfrm>
            <a:off x="1737356" y="2622668"/>
            <a:ext cx="8712928" cy="359159"/>
          </a:xfrm>
          <a:prstGeom prst="rect">
            <a:avLst/>
          </a:prstGeom>
          <a:noFill/>
          <a:ln>
            <a:noFill/>
          </a:ln>
        </p:spPr>
      </p:pic>
      <p:pic>
        <p:nvPicPr>
          <p:cNvPr id="334" name="Google Shape;334;p22"/>
          <p:cNvPicPr preferRelativeResize="0"/>
          <p:nvPr/>
        </p:nvPicPr>
        <p:blipFill rotWithShape="1">
          <a:blip r:embed="rId8">
            <a:alphaModFix/>
          </a:blip>
          <a:srcRect b="36565" l="21214" r="7536" t="57907"/>
          <a:stretch/>
        </p:blipFill>
        <p:spPr>
          <a:xfrm>
            <a:off x="1737356" y="4087412"/>
            <a:ext cx="8712928" cy="3799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40" name="Google Shape;340;p23"/>
          <p:cNvSpPr/>
          <p:nvPr/>
        </p:nvSpPr>
        <p:spPr>
          <a:xfrm>
            <a:off x="3990107" y="664365"/>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41" name="Google Shape;341;p23"/>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42" name="Google Shape;342;p23"/>
          <p:cNvSpPr txBox="1"/>
          <p:nvPr/>
        </p:nvSpPr>
        <p:spPr>
          <a:xfrm>
            <a:off x="1052941" y="2728812"/>
            <a:ext cx="2840181"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343" name="Google Shape;343;p23"/>
          <p:cNvSpPr txBox="1"/>
          <p:nvPr/>
        </p:nvSpPr>
        <p:spPr>
          <a:xfrm>
            <a:off x="7329053" y="292330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.48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23"/>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345" name="Google Shape;345;p23"/>
          <p:cNvSpPr txBox="1"/>
          <p:nvPr/>
        </p:nvSpPr>
        <p:spPr>
          <a:xfrm>
            <a:off x="6899562" y="320721"/>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a:t>
            </a:r>
            <a:endParaRPr sz="2000">
              <a:solidFill>
                <a:schemeClr val="lt1"/>
              </a:solidFill>
              <a:latin typeface="Arial"/>
              <a:ea typeface="Arial"/>
              <a:cs typeface="Arial"/>
              <a:sym typeface="Arial"/>
            </a:endParaRPr>
          </a:p>
        </p:txBody>
      </p:sp>
      <p:sp>
        <p:nvSpPr>
          <p:cNvPr id="346" name="Google Shape;346;p23"/>
          <p:cNvSpPr txBox="1"/>
          <p:nvPr/>
        </p:nvSpPr>
        <p:spPr>
          <a:xfrm>
            <a:off x="4824840" y="29503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4</a:t>
            </a:r>
            <a:endParaRPr sz="1800">
              <a:solidFill>
                <a:schemeClr val="lt1"/>
              </a:solidFill>
              <a:latin typeface="Arial"/>
              <a:ea typeface="Arial"/>
              <a:cs typeface="Arial"/>
              <a:sym typeface="Arial"/>
            </a:endParaRPr>
          </a:p>
        </p:txBody>
      </p:sp>
      <p:sp>
        <p:nvSpPr>
          <p:cNvPr id="347" name="Google Shape;347;p23"/>
          <p:cNvSpPr txBox="1"/>
          <p:nvPr/>
        </p:nvSpPr>
        <p:spPr>
          <a:xfrm>
            <a:off x="4164075" y="2977341"/>
            <a:ext cx="2840181"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4</a:t>
            </a:r>
            <a:endParaRPr/>
          </a:p>
        </p:txBody>
      </p:sp>
      <p:sp>
        <p:nvSpPr>
          <p:cNvPr id="353" name="Google Shape;353;p24"/>
          <p:cNvSpPr txBox="1"/>
          <p:nvPr>
            <p:ph idx="1" type="body"/>
          </p:nvPr>
        </p:nvSpPr>
        <p:spPr>
          <a:xfrm>
            <a:off x="1044011" y="1484243"/>
            <a:ext cx="8497553" cy="360459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Osiel Mauricio Pérez como gerente de Calidad realizó actividades las cuales son: Capacitación de Python, Preparación para la segunda reunión de status, Revisión del SAS, Reunión de status, Llenar minuta de reunión de la segunda reunión de status.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4</a:t>
            </a:r>
            <a:endParaRPr/>
          </a:p>
        </p:txBody>
      </p:sp>
      <p:pic>
        <p:nvPicPr>
          <p:cNvPr id="359" name="Google Shape;359;p25"/>
          <p:cNvPicPr preferRelativeResize="0"/>
          <p:nvPr/>
        </p:nvPicPr>
        <p:blipFill rotWithShape="1">
          <a:blip r:embed="rId3">
            <a:alphaModFix/>
          </a:blip>
          <a:srcRect b="51238" l="28929" r="20393" t="23225"/>
          <a:stretch/>
        </p:blipFill>
        <p:spPr>
          <a:xfrm>
            <a:off x="1240970" y="1254036"/>
            <a:ext cx="9170127" cy="2597878"/>
          </a:xfrm>
          <a:prstGeom prst="rect">
            <a:avLst/>
          </a:prstGeom>
          <a:noFill/>
          <a:ln>
            <a:noFill/>
          </a:ln>
        </p:spPr>
      </p:pic>
      <p:pic>
        <p:nvPicPr>
          <p:cNvPr id="360" name="Google Shape;360;p25"/>
          <p:cNvPicPr preferRelativeResize="0"/>
          <p:nvPr/>
        </p:nvPicPr>
        <p:blipFill rotWithShape="1">
          <a:blip r:embed="rId4">
            <a:alphaModFix/>
          </a:blip>
          <a:srcRect b="37381" l="21428" r="7322" t="57092"/>
          <a:stretch/>
        </p:blipFill>
        <p:spPr>
          <a:xfrm>
            <a:off x="1240969" y="3851913"/>
            <a:ext cx="9170127" cy="3999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p:nvPr/>
        </p:nvSpPr>
        <p:spPr>
          <a:xfrm>
            <a:off x="1267880" y="38262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66" name="Google Shape;366;p26"/>
          <p:cNvSpPr/>
          <p:nvPr/>
        </p:nvSpPr>
        <p:spPr>
          <a:xfrm>
            <a:off x="4292543" y="427097"/>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67" name="Google Shape;367;p26"/>
          <p:cNvSpPr/>
          <p:nvPr/>
        </p:nvSpPr>
        <p:spPr>
          <a:xfrm>
            <a:off x="7462552" y="652942"/>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68" name="Google Shape;368;p26"/>
          <p:cNvSpPr txBox="1"/>
          <p:nvPr/>
        </p:nvSpPr>
        <p:spPr>
          <a:xfrm>
            <a:off x="918306" y="1766453"/>
            <a:ext cx="3322320"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Subir archivos a repositorios.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
        <p:nvSpPr>
          <p:cNvPr id="369" name="Google Shape;369;p26"/>
          <p:cNvSpPr txBox="1"/>
          <p:nvPr/>
        </p:nvSpPr>
        <p:spPr>
          <a:xfrm>
            <a:off x="7679176" y="2872381"/>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7.34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26"/>
          <p:cNvSpPr txBox="1"/>
          <p:nvPr/>
        </p:nvSpPr>
        <p:spPr>
          <a:xfrm>
            <a:off x="1106196" y="182571"/>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371" name="Google Shape;371;p26"/>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p:txBody>
      </p:sp>
      <p:sp>
        <p:nvSpPr>
          <p:cNvPr id="372" name="Google Shape;372;p26"/>
          <p:cNvSpPr txBox="1"/>
          <p:nvPr/>
        </p:nvSpPr>
        <p:spPr>
          <a:xfrm>
            <a:off x="4426525" y="182571"/>
            <a:ext cx="22747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3</a:t>
            </a:r>
            <a:endParaRPr sz="1800">
              <a:solidFill>
                <a:schemeClr val="lt1"/>
              </a:solidFill>
              <a:latin typeface="Arial"/>
              <a:ea typeface="Arial"/>
              <a:cs typeface="Arial"/>
              <a:sym typeface="Arial"/>
            </a:endParaRPr>
          </a:p>
        </p:txBody>
      </p:sp>
      <p:sp>
        <p:nvSpPr>
          <p:cNvPr id="373" name="Google Shape;373;p26"/>
          <p:cNvSpPr txBox="1"/>
          <p:nvPr/>
        </p:nvSpPr>
        <p:spPr>
          <a:xfrm>
            <a:off x="4328123" y="2056686"/>
            <a:ext cx="3322320"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Subir archivos a repositorios.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972508" y="436272"/>
            <a:ext cx="866788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3</a:t>
            </a:r>
            <a:endParaRPr/>
          </a:p>
        </p:txBody>
      </p:sp>
      <p:sp>
        <p:nvSpPr>
          <p:cNvPr id="379" name="Google Shape;379;p27"/>
          <p:cNvSpPr txBox="1"/>
          <p:nvPr/>
        </p:nvSpPr>
        <p:spPr>
          <a:xfrm>
            <a:off x="958653" y="1662546"/>
            <a:ext cx="9030474" cy="341632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2400"/>
              <a:buFont typeface="Arial"/>
              <a:buChar char="•"/>
            </a:pPr>
            <a:r>
              <a:rPr lang="es-ES" sz="2400">
                <a:solidFill>
                  <a:schemeClr val="lt1"/>
                </a:solidFill>
                <a:latin typeface="Arial"/>
                <a:ea typeface="Arial"/>
                <a:cs typeface="Arial"/>
                <a:sym typeface="Arial"/>
              </a:rPr>
              <a:t>Rocio Berenice Marco Jiménez se dedicó a la Reunión con cliente la cual estaba pendiente de la semana 2, Creación del SAS, Capacitación en Python, Corrección del plan de proyecto, Análisis de requerimientos, Instalación de herramientas de desarrollo, Reunión con el gerente de desarrollo para revisar avances, Subir archivos a los repositorios, Reunión con el gerente de planeación para revisar el cumplimiento de actividades.</a:t>
            </a:r>
            <a:endParaRPr/>
          </a:p>
          <a:p>
            <a:pPr indent="-133350" lvl="0" marL="285750" marR="0" rtl="0" algn="just">
              <a:spcBef>
                <a:spcPts val="0"/>
              </a:spcBef>
              <a:spcAft>
                <a:spcPts val="0"/>
              </a:spcAft>
              <a:buClr>
                <a:schemeClr val="lt1"/>
              </a:buClr>
              <a:buSzPts val="2400"/>
              <a:buFont typeface="Arial"/>
              <a:buNone/>
            </a:pPr>
            <a:r>
              <a:t/>
            </a:r>
            <a:endParaRPr sz="24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3</a:t>
            </a:r>
            <a:endParaRPr/>
          </a:p>
        </p:txBody>
      </p:sp>
      <p:pic>
        <p:nvPicPr>
          <p:cNvPr id="385" name="Google Shape;385;p28"/>
          <p:cNvPicPr preferRelativeResize="0"/>
          <p:nvPr/>
        </p:nvPicPr>
        <p:blipFill rotWithShape="1">
          <a:blip r:embed="rId3">
            <a:alphaModFix/>
          </a:blip>
          <a:srcRect b="39879" l="21108" r="7428" t="54287"/>
          <a:stretch/>
        </p:blipFill>
        <p:spPr>
          <a:xfrm>
            <a:off x="1737356" y="2962630"/>
            <a:ext cx="8712927" cy="399915"/>
          </a:xfrm>
          <a:prstGeom prst="rect">
            <a:avLst/>
          </a:prstGeom>
          <a:noFill/>
          <a:ln>
            <a:noFill/>
          </a:ln>
        </p:spPr>
      </p:pic>
      <p:pic>
        <p:nvPicPr>
          <p:cNvPr id="386" name="Google Shape;386;p28"/>
          <p:cNvPicPr preferRelativeResize="0"/>
          <p:nvPr/>
        </p:nvPicPr>
        <p:blipFill rotWithShape="1">
          <a:blip r:embed="rId3">
            <a:alphaModFix/>
          </a:blip>
          <a:srcRect b="50478" l="21108" r="7428" t="38850"/>
          <a:stretch/>
        </p:blipFill>
        <p:spPr>
          <a:xfrm>
            <a:off x="1737358" y="1153097"/>
            <a:ext cx="8712927" cy="731519"/>
          </a:xfrm>
          <a:prstGeom prst="rect">
            <a:avLst/>
          </a:prstGeom>
          <a:noFill/>
          <a:ln>
            <a:noFill/>
          </a:ln>
        </p:spPr>
      </p:pic>
      <p:pic>
        <p:nvPicPr>
          <p:cNvPr id="387" name="Google Shape;387;p28"/>
          <p:cNvPicPr preferRelativeResize="0"/>
          <p:nvPr/>
        </p:nvPicPr>
        <p:blipFill rotWithShape="1">
          <a:blip r:embed="rId3">
            <a:alphaModFix/>
          </a:blip>
          <a:srcRect b="45522" l="21108" r="7428" t="48950"/>
          <a:stretch/>
        </p:blipFill>
        <p:spPr>
          <a:xfrm>
            <a:off x="1737358" y="2243845"/>
            <a:ext cx="8712927" cy="378823"/>
          </a:xfrm>
          <a:prstGeom prst="rect">
            <a:avLst/>
          </a:prstGeom>
          <a:noFill/>
          <a:ln>
            <a:noFill/>
          </a:ln>
        </p:spPr>
      </p:pic>
      <p:pic>
        <p:nvPicPr>
          <p:cNvPr id="388" name="Google Shape;388;p28"/>
          <p:cNvPicPr preferRelativeResize="0"/>
          <p:nvPr/>
        </p:nvPicPr>
        <p:blipFill rotWithShape="1">
          <a:blip r:embed="rId4">
            <a:alphaModFix/>
          </a:blip>
          <a:srcRect b="58289" l="21215" r="7855" t="36755"/>
          <a:stretch/>
        </p:blipFill>
        <p:spPr>
          <a:xfrm>
            <a:off x="1737355" y="4397597"/>
            <a:ext cx="8712927" cy="342200"/>
          </a:xfrm>
          <a:prstGeom prst="rect">
            <a:avLst/>
          </a:prstGeom>
          <a:noFill/>
          <a:ln>
            <a:noFill/>
          </a:ln>
        </p:spPr>
      </p:pic>
      <p:pic>
        <p:nvPicPr>
          <p:cNvPr id="389" name="Google Shape;389;p28"/>
          <p:cNvPicPr preferRelativeResize="0"/>
          <p:nvPr/>
        </p:nvPicPr>
        <p:blipFill rotWithShape="1">
          <a:blip r:embed="rId4">
            <a:alphaModFix/>
          </a:blip>
          <a:srcRect b="37372" l="21215" r="7855" t="57482"/>
          <a:stretch/>
        </p:blipFill>
        <p:spPr>
          <a:xfrm>
            <a:off x="1737355" y="3332452"/>
            <a:ext cx="8712927" cy="355361"/>
          </a:xfrm>
          <a:prstGeom prst="rect">
            <a:avLst/>
          </a:prstGeom>
          <a:noFill/>
          <a:ln>
            <a:noFill/>
          </a:ln>
        </p:spPr>
      </p:pic>
      <p:pic>
        <p:nvPicPr>
          <p:cNvPr id="390" name="Google Shape;390;p28"/>
          <p:cNvPicPr preferRelativeResize="0"/>
          <p:nvPr/>
        </p:nvPicPr>
        <p:blipFill rotWithShape="1">
          <a:blip r:embed="rId3">
            <a:alphaModFix/>
          </a:blip>
          <a:srcRect b="35613" l="21108" r="7428" t="58849"/>
          <a:stretch/>
        </p:blipFill>
        <p:spPr>
          <a:xfrm>
            <a:off x="1737355" y="3677110"/>
            <a:ext cx="8712927" cy="379502"/>
          </a:xfrm>
          <a:prstGeom prst="rect">
            <a:avLst/>
          </a:prstGeom>
          <a:noFill/>
          <a:ln>
            <a:noFill/>
          </a:ln>
        </p:spPr>
      </p:pic>
      <p:pic>
        <p:nvPicPr>
          <p:cNvPr id="391" name="Google Shape;391;p28"/>
          <p:cNvPicPr preferRelativeResize="0"/>
          <p:nvPr/>
        </p:nvPicPr>
        <p:blipFill rotWithShape="1">
          <a:blip r:embed="rId5">
            <a:alphaModFix/>
          </a:blip>
          <a:srcRect b="45332" l="21214" r="7964" t="49523"/>
          <a:stretch/>
        </p:blipFill>
        <p:spPr>
          <a:xfrm>
            <a:off x="1737355" y="4056612"/>
            <a:ext cx="8712927" cy="355899"/>
          </a:xfrm>
          <a:prstGeom prst="rect">
            <a:avLst/>
          </a:prstGeom>
          <a:noFill/>
          <a:ln>
            <a:noFill/>
          </a:ln>
        </p:spPr>
      </p:pic>
      <p:pic>
        <p:nvPicPr>
          <p:cNvPr id="392" name="Google Shape;392;p28"/>
          <p:cNvPicPr preferRelativeResize="0"/>
          <p:nvPr/>
        </p:nvPicPr>
        <p:blipFill rotWithShape="1">
          <a:blip r:embed="rId6">
            <a:alphaModFix/>
          </a:blip>
          <a:srcRect b="52573" l="21214" r="7535" t="41901"/>
          <a:stretch/>
        </p:blipFill>
        <p:spPr>
          <a:xfrm>
            <a:off x="1737356" y="1872885"/>
            <a:ext cx="8712929" cy="379961"/>
          </a:xfrm>
          <a:prstGeom prst="rect">
            <a:avLst/>
          </a:prstGeom>
          <a:noFill/>
          <a:ln>
            <a:noFill/>
          </a:ln>
        </p:spPr>
      </p:pic>
      <p:pic>
        <p:nvPicPr>
          <p:cNvPr id="393" name="Google Shape;393;p28"/>
          <p:cNvPicPr preferRelativeResize="0"/>
          <p:nvPr/>
        </p:nvPicPr>
        <p:blipFill rotWithShape="1">
          <a:blip r:embed="rId7">
            <a:alphaModFix/>
          </a:blip>
          <a:srcRect b="35040" l="21857" r="7964" t="59814"/>
          <a:stretch/>
        </p:blipFill>
        <p:spPr>
          <a:xfrm>
            <a:off x="1737355" y="2608167"/>
            <a:ext cx="8712928" cy="35915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99" name="Google Shape;399;p29"/>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00" name="Google Shape;400;p29"/>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01" name="Google Shape;401;p29"/>
          <p:cNvSpPr txBox="1"/>
          <p:nvPr/>
        </p:nvSpPr>
        <p:spPr>
          <a:xfrm>
            <a:off x="1032169" y="2756358"/>
            <a:ext cx="2930231"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
        <p:nvSpPr>
          <p:cNvPr id="402" name="Google Shape;402;p29"/>
          <p:cNvSpPr txBox="1"/>
          <p:nvPr/>
        </p:nvSpPr>
        <p:spPr>
          <a:xfrm>
            <a:off x="7544387" y="286495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03" name="Google Shape;403;p29"/>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404" name="Google Shape;404;p29"/>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405" name="Google Shape;405;p29"/>
          <p:cNvSpPr txBox="1"/>
          <p:nvPr/>
        </p:nvSpPr>
        <p:spPr>
          <a:xfrm>
            <a:off x="4426525" y="117946"/>
            <a:ext cx="2183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4</a:t>
            </a:r>
            <a:endParaRPr sz="1800">
              <a:solidFill>
                <a:schemeClr val="lt1"/>
              </a:solidFill>
              <a:latin typeface="Arial"/>
              <a:ea typeface="Arial"/>
              <a:cs typeface="Arial"/>
              <a:sym typeface="Arial"/>
            </a:endParaRPr>
          </a:p>
        </p:txBody>
      </p:sp>
      <p:sp>
        <p:nvSpPr>
          <p:cNvPr id="406" name="Google Shape;406;p29"/>
          <p:cNvSpPr txBox="1"/>
          <p:nvPr/>
        </p:nvSpPr>
        <p:spPr>
          <a:xfrm>
            <a:off x="4010894" y="2756358"/>
            <a:ext cx="2930231"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972508" y="43627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Líder.    Semana 3</a:t>
            </a:r>
            <a:endParaRPr/>
          </a:p>
        </p:txBody>
      </p:sp>
      <p:sp>
        <p:nvSpPr>
          <p:cNvPr id="144" name="Google Shape;144;p3"/>
          <p:cNvSpPr txBox="1"/>
          <p:nvPr/>
        </p:nvSpPr>
        <p:spPr>
          <a:xfrm>
            <a:off x="958653" y="1662546"/>
            <a:ext cx="9030474"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lt1"/>
                </a:solidFill>
                <a:latin typeface="Arial"/>
                <a:ea typeface="Arial"/>
                <a:cs typeface="Arial"/>
                <a:sym typeface="Arial"/>
              </a:rPr>
              <a:t>Ricardo Aldair Puente Reyes como líder del equipo realizó tareas tales como: Reunión con cliente la cual estaba pendiente de la semana 2, Creación del SAS, Capacitación en Python, Corrección del plan de proyecto, Análisis de requerimientos, Instalación de herramientas de desarrollo, Reunión con el gerente de desarrollo para revisar avances, Reunión con el gerente de planeación para revisar el cumplimiento de actividades.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0"/>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4</a:t>
            </a:r>
            <a:endParaRPr/>
          </a:p>
        </p:txBody>
      </p:sp>
      <p:sp>
        <p:nvSpPr>
          <p:cNvPr id="412" name="Google Shape;412;p30"/>
          <p:cNvSpPr txBox="1"/>
          <p:nvPr>
            <p:ph idx="1" type="body"/>
          </p:nvPr>
        </p:nvSpPr>
        <p:spPr>
          <a:xfrm>
            <a:off x="1442355" y="2197891"/>
            <a:ext cx="9159383" cy="3997828"/>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Rocio Berenice Marco Jiménez realizó las tareas de Capacitación de Python, Preparación para la segunda reunión de status, Revisión del SAS, Reunión de status, Llenar minuta de reunión de la segunda reunión de status.</a:t>
            </a:r>
            <a:endParaRPr/>
          </a:p>
          <a:p>
            <a:pPr indent="0" lvl="0" marL="0" rtl="0" algn="l">
              <a:lnSpc>
                <a:spcPct val="120000"/>
              </a:lnSpc>
              <a:spcBef>
                <a:spcPts val="1600"/>
              </a:spcBef>
              <a:spcAft>
                <a:spcPts val="0"/>
              </a:spcAft>
              <a:buSzPts val="1800"/>
              <a:buNone/>
            </a:pPr>
            <a:r>
              <a:t/>
            </a:r>
            <a:endParaRPr/>
          </a:p>
          <a:p>
            <a:pPr indent="-230188" lvl="0" marL="344488" rtl="0" algn="l">
              <a:lnSpc>
                <a:spcPct val="120000"/>
              </a:lnSpc>
              <a:spcBef>
                <a:spcPts val="1600"/>
              </a:spcBef>
              <a:spcAft>
                <a:spcPts val="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1"/>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4</a:t>
            </a:r>
            <a:endParaRPr/>
          </a:p>
        </p:txBody>
      </p:sp>
      <p:pic>
        <p:nvPicPr>
          <p:cNvPr id="418" name="Google Shape;418;p31"/>
          <p:cNvPicPr preferRelativeResize="0"/>
          <p:nvPr/>
        </p:nvPicPr>
        <p:blipFill rotWithShape="1">
          <a:blip r:embed="rId3">
            <a:alphaModFix/>
          </a:blip>
          <a:srcRect b="61783" l="28929" r="20499" t="23415"/>
          <a:stretch/>
        </p:blipFill>
        <p:spPr>
          <a:xfrm>
            <a:off x="1345473" y="1397726"/>
            <a:ext cx="9156481" cy="1506840"/>
          </a:xfrm>
          <a:prstGeom prst="rect">
            <a:avLst/>
          </a:prstGeom>
          <a:noFill/>
          <a:ln>
            <a:noFill/>
          </a:ln>
        </p:spPr>
      </p:pic>
      <p:pic>
        <p:nvPicPr>
          <p:cNvPr id="419" name="Google Shape;419;p31"/>
          <p:cNvPicPr preferRelativeResize="0"/>
          <p:nvPr/>
        </p:nvPicPr>
        <p:blipFill rotWithShape="1">
          <a:blip r:embed="rId3">
            <a:alphaModFix/>
          </a:blip>
          <a:srcRect b="51049" l="28929" r="20499" t="42136"/>
          <a:stretch/>
        </p:blipFill>
        <p:spPr>
          <a:xfrm>
            <a:off x="1345472" y="2904566"/>
            <a:ext cx="9156481" cy="693740"/>
          </a:xfrm>
          <a:prstGeom prst="rect">
            <a:avLst/>
          </a:prstGeom>
          <a:noFill/>
          <a:ln>
            <a:noFill/>
          </a:ln>
        </p:spPr>
      </p:pic>
      <p:pic>
        <p:nvPicPr>
          <p:cNvPr id="420" name="Google Shape;420;p31"/>
          <p:cNvPicPr preferRelativeResize="0"/>
          <p:nvPr/>
        </p:nvPicPr>
        <p:blipFill rotWithShape="1">
          <a:blip r:embed="rId4">
            <a:alphaModFix/>
          </a:blip>
          <a:srcRect b="32427" l="21428" r="7322" t="62428"/>
          <a:stretch/>
        </p:blipFill>
        <p:spPr>
          <a:xfrm>
            <a:off x="1345471" y="3598306"/>
            <a:ext cx="9156481" cy="37176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2"/>
          <p:cNvSpPr/>
          <p:nvPr/>
        </p:nvSpPr>
        <p:spPr>
          <a:xfrm>
            <a:off x="1256872" y="41050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26" name="Google Shape;426;p32"/>
          <p:cNvSpPr/>
          <p:nvPr/>
        </p:nvSpPr>
        <p:spPr>
          <a:xfrm>
            <a:off x="4525808" y="304805"/>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27" name="Google Shape;427;p32"/>
          <p:cNvSpPr/>
          <p:nvPr/>
        </p:nvSpPr>
        <p:spPr>
          <a:xfrm>
            <a:off x="7666573" y="623347"/>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28" name="Google Shape;428;p32"/>
          <p:cNvSpPr txBox="1"/>
          <p:nvPr/>
        </p:nvSpPr>
        <p:spPr>
          <a:xfrm>
            <a:off x="892786" y="1966923"/>
            <a:ext cx="3347055"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Subir archivos a repositorios.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
        <p:nvSpPr>
          <p:cNvPr id="429" name="Google Shape;429;p32"/>
          <p:cNvSpPr txBox="1"/>
          <p:nvPr/>
        </p:nvSpPr>
        <p:spPr>
          <a:xfrm>
            <a:off x="7807034" y="2890252"/>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.44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30" name="Google Shape;430;p32"/>
          <p:cNvSpPr txBox="1"/>
          <p:nvPr/>
        </p:nvSpPr>
        <p:spPr>
          <a:xfrm>
            <a:off x="1083880" y="22323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31" name="Google Shape;431;p32"/>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p:txBody>
      </p:sp>
      <p:sp>
        <p:nvSpPr>
          <p:cNvPr id="432" name="Google Shape;432;p32"/>
          <p:cNvSpPr txBox="1"/>
          <p:nvPr/>
        </p:nvSpPr>
        <p:spPr>
          <a:xfrm>
            <a:off x="4426525" y="182571"/>
            <a:ext cx="2313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3</a:t>
            </a:r>
            <a:endParaRPr sz="1800">
              <a:solidFill>
                <a:schemeClr val="lt1"/>
              </a:solidFill>
              <a:latin typeface="Arial"/>
              <a:ea typeface="Arial"/>
              <a:cs typeface="Arial"/>
              <a:sym typeface="Arial"/>
            </a:endParaRPr>
          </a:p>
        </p:txBody>
      </p:sp>
      <p:sp>
        <p:nvSpPr>
          <p:cNvPr id="433" name="Google Shape;433;p32"/>
          <p:cNvSpPr txBox="1"/>
          <p:nvPr/>
        </p:nvSpPr>
        <p:spPr>
          <a:xfrm>
            <a:off x="4349910" y="2158511"/>
            <a:ext cx="3347055"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Subir archivos a repositorios.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3"/>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a:t>
            </a:r>
            <a:r>
              <a:rPr lang="es-ES"/>
              <a:t>Técnico</a:t>
            </a:r>
            <a:r>
              <a:rPr lang="es-ES"/>
              <a:t> de Soporte 1. Semana 3</a:t>
            </a:r>
            <a:endParaRPr/>
          </a:p>
        </p:txBody>
      </p:sp>
      <p:sp>
        <p:nvSpPr>
          <p:cNvPr id="439" name="Google Shape;439;p33"/>
          <p:cNvSpPr txBox="1"/>
          <p:nvPr/>
        </p:nvSpPr>
        <p:spPr>
          <a:xfrm>
            <a:off x="958653" y="1662546"/>
            <a:ext cx="9030474"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Rocio Soriano Quintero se dedicó a la Reunión con cliente la cual estaba pendiente de la semana 2, Creación del SAS, Capacitación en Python, Corrección del plan de proyecto, Análisis de requerimientos, Instalación de herramientas de desarrollo, Reunión con el gerente de desarrollo para revisar avances, Subir archivos a los repositorios, Reunión con el gerente de planeación para revisar el cumplimiento de actividades.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4"/>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3</a:t>
            </a:r>
            <a:endParaRPr/>
          </a:p>
        </p:txBody>
      </p:sp>
      <p:pic>
        <p:nvPicPr>
          <p:cNvPr id="445" name="Google Shape;445;p34"/>
          <p:cNvPicPr preferRelativeResize="0"/>
          <p:nvPr/>
        </p:nvPicPr>
        <p:blipFill rotWithShape="1">
          <a:blip r:embed="rId3">
            <a:alphaModFix/>
          </a:blip>
          <a:srcRect b="50478" l="21108" r="7428" t="38850"/>
          <a:stretch/>
        </p:blipFill>
        <p:spPr>
          <a:xfrm>
            <a:off x="1737358" y="1153097"/>
            <a:ext cx="8712927" cy="731519"/>
          </a:xfrm>
          <a:prstGeom prst="rect">
            <a:avLst/>
          </a:prstGeom>
          <a:noFill/>
          <a:ln>
            <a:noFill/>
          </a:ln>
        </p:spPr>
      </p:pic>
      <p:pic>
        <p:nvPicPr>
          <p:cNvPr id="446" name="Google Shape;446;p34"/>
          <p:cNvPicPr preferRelativeResize="0"/>
          <p:nvPr/>
        </p:nvPicPr>
        <p:blipFill rotWithShape="1">
          <a:blip r:embed="rId3">
            <a:alphaModFix/>
          </a:blip>
          <a:srcRect b="45522" l="21108" r="7428" t="48950"/>
          <a:stretch/>
        </p:blipFill>
        <p:spPr>
          <a:xfrm>
            <a:off x="1737358" y="2243845"/>
            <a:ext cx="8712927" cy="378823"/>
          </a:xfrm>
          <a:prstGeom prst="rect">
            <a:avLst/>
          </a:prstGeom>
          <a:noFill/>
          <a:ln>
            <a:noFill/>
          </a:ln>
        </p:spPr>
      </p:pic>
      <p:pic>
        <p:nvPicPr>
          <p:cNvPr id="447" name="Google Shape;447;p34"/>
          <p:cNvPicPr preferRelativeResize="0"/>
          <p:nvPr/>
        </p:nvPicPr>
        <p:blipFill rotWithShape="1">
          <a:blip r:embed="rId4">
            <a:alphaModFix/>
          </a:blip>
          <a:srcRect b="41329" l="32571" r="18678" t="47237"/>
          <a:stretch/>
        </p:blipFill>
        <p:spPr>
          <a:xfrm>
            <a:off x="1737358" y="2893102"/>
            <a:ext cx="8712927" cy="1148957"/>
          </a:xfrm>
          <a:prstGeom prst="rect">
            <a:avLst/>
          </a:prstGeom>
          <a:noFill/>
          <a:ln>
            <a:noFill/>
          </a:ln>
        </p:spPr>
      </p:pic>
      <p:pic>
        <p:nvPicPr>
          <p:cNvPr id="448" name="Google Shape;448;p34"/>
          <p:cNvPicPr preferRelativeResize="0"/>
          <p:nvPr/>
        </p:nvPicPr>
        <p:blipFill rotWithShape="1">
          <a:blip r:embed="rId5">
            <a:alphaModFix/>
          </a:blip>
          <a:srcRect b="45332" l="21214" r="7964" t="49523"/>
          <a:stretch/>
        </p:blipFill>
        <p:spPr>
          <a:xfrm>
            <a:off x="1737357" y="3983425"/>
            <a:ext cx="8712927" cy="355899"/>
          </a:xfrm>
          <a:prstGeom prst="rect">
            <a:avLst/>
          </a:prstGeom>
          <a:noFill/>
          <a:ln>
            <a:noFill/>
          </a:ln>
        </p:spPr>
      </p:pic>
      <p:pic>
        <p:nvPicPr>
          <p:cNvPr id="449" name="Google Shape;449;p34"/>
          <p:cNvPicPr preferRelativeResize="0"/>
          <p:nvPr/>
        </p:nvPicPr>
        <p:blipFill rotWithShape="1">
          <a:blip r:embed="rId6">
            <a:alphaModFix/>
          </a:blip>
          <a:srcRect b="52573" l="21214" r="7535" t="41901"/>
          <a:stretch/>
        </p:blipFill>
        <p:spPr>
          <a:xfrm>
            <a:off x="1737356" y="1872885"/>
            <a:ext cx="8712929" cy="379961"/>
          </a:xfrm>
          <a:prstGeom prst="rect">
            <a:avLst/>
          </a:prstGeom>
          <a:noFill/>
          <a:ln>
            <a:noFill/>
          </a:ln>
        </p:spPr>
      </p:pic>
      <p:pic>
        <p:nvPicPr>
          <p:cNvPr id="450" name="Google Shape;450;p34"/>
          <p:cNvPicPr preferRelativeResize="0"/>
          <p:nvPr/>
        </p:nvPicPr>
        <p:blipFill rotWithShape="1">
          <a:blip r:embed="rId7">
            <a:alphaModFix/>
          </a:blip>
          <a:srcRect b="26846" l="21000" r="7749" t="67628"/>
          <a:stretch/>
        </p:blipFill>
        <p:spPr>
          <a:xfrm>
            <a:off x="1737356" y="4306209"/>
            <a:ext cx="8712928" cy="379962"/>
          </a:xfrm>
          <a:prstGeom prst="rect">
            <a:avLst/>
          </a:prstGeom>
          <a:noFill/>
          <a:ln>
            <a:noFill/>
          </a:ln>
        </p:spPr>
      </p:pic>
      <p:pic>
        <p:nvPicPr>
          <p:cNvPr id="451" name="Google Shape;451;p34"/>
          <p:cNvPicPr preferRelativeResize="0"/>
          <p:nvPr/>
        </p:nvPicPr>
        <p:blipFill rotWithShape="1">
          <a:blip r:embed="rId8">
            <a:alphaModFix/>
          </a:blip>
          <a:srcRect b="35040" l="21857" r="7964" t="59814"/>
          <a:stretch/>
        </p:blipFill>
        <p:spPr>
          <a:xfrm>
            <a:off x="1737356" y="2582874"/>
            <a:ext cx="8712928" cy="35915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5"/>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57" name="Google Shape;457;p35"/>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58" name="Google Shape;458;p35"/>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59" name="Google Shape;459;p35"/>
          <p:cNvSpPr txBox="1"/>
          <p:nvPr/>
        </p:nvSpPr>
        <p:spPr>
          <a:xfrm>
            <a:off x="975268" y="2969235"/>
            <a:ext cx="3147944"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
        <p:nvSpPr>
          <p:cNvPr id="460" name="Google Shape;460;p35"/>
          <p:cNvSpPr txBox="1"/>
          <p:nvPr/>
        </p:nvSpPr>
        <p:spPr>
          <a:xfrm>
            <a:off x="7488378" y="2838966"/>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7.5</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p35"/>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62" name="Google Shape;462;p35"/>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463" name="Google Shape;463;p35"/>
          <p:cNvSpPr txBox="1"/>
          <p:nvPr/>
        </p:nvSpPr>
        <p:spPr>
          <a:xfrm>
            <a:off x="4426525" y="117946"/>
            <a:ext cx="22860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4</a:t>
            </a:r>
            <a:endParaRPr sz="1800">
              <a:solidFill>
                <a:schemeClr val="lt1"/>
              </a:solidFill>
              <a:latin typeface="Arial"/>
              <a:ea typeface="Arial"/>
              <a:cs typeface="Arial"/>
              <a:sym typeface="Arial"/>
            </a:endParaRPr>
          </a:p>
        </p:txBody>
      </p:sp>
      <p:sp>
        <p:nvSpPr>
          <p:cNvPr id="464" name="Google Shape;464;p35"/>
          <p:cNvSpPr txBox="1"/>
          <p:nvPr/>
        </p:nvSpPr>
        <p:spPr>
          <a:xfrm>
            <a:off x="4123212" y="2969235"/>
            <a:ext cx="3147944"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6"/>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1. Semana 4</a:t>
            </a:r>
            <a:endParaRPr/>
          </a:p>
        </p:txBody>
      </p:sp>
      <p:sp>
        <p:nvSpPr>
          <p:cNvPr id="470" name="Google Shape;470;p36"/>
          <p:cNvSpPr txBox="1"/>
          <p:nvPr>
            <p:ph idx="1" type="body"/>
          </p:nvPr>
        </p:nvSpPr>
        <p:spPr>
          <a:xfrm>
            <a:off x="1442355" y="2197891"/>
            <a:ext cx="9159383"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Rocio Soriano Quintero realizó las tareas de Capacitación de Python, Preparación para la segunda reunión de status, Revisión del SAS, Reunión de status, Llenar minuta de reunión de la segunda reunión de status.</a:t>
            </a:r>
            <a:endParaRPr/>
          </a:p>
          <a:p>
            <a:pPr indent="-230188" lvl="0" marL="344488" rtl="0" algn="just">
              <a:lnSpc>
                <a:spcPct val="120000"/>
              </a:lnSpc>
              <a:spcBef>
                <a:spcPts val="1600"/>
              </a:spcBef>
              <a:spcAft>
                <a:spcPts val="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7"/>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4</a:t>
            </a:r>
            <a:endParaRPr/>
          </a:p>
        </p:txBody>
      </p:sp>
      <p:pic>
        <p:nvPicPr>
          <p:cNvPr id="476" name="Google Shape;476;p37"/>
          <p:cNvPicPr preferRelativeResize="0"/>
          <p:nvPr/>
        </p:nvPicPr>
        <p:blipFill rotWithShape="1">
          <a:blip r:embed="rId3">
            <a:alphaModFix/>
          </a:blip>
          <a:srcRect b="44187" l="30428" r="18357" t="34087"/>
          <a:stretch/>
        </p:blipFill>
        <p:spPr>
          <a:xfrm>
            <a:off x="1306284" y="1583649"/>
            <a:ext cx="9517622" cy="2269893"/>
          </a:xfrm>
          <a:prstGeom prst="rect">
            <a:avLst/>
          </a:prstGeom>
          <a:noFill/>
          <a:ln>
            <a:noFill/>
          </a:ln>
        </p:spPr>
      </p:pic>
      <p:pic>
        <p:nvPicPr>
          <p:cNvPr id="477" name="Google Shape;477;p37"/>
          <p:cNvPicPr preferRelativeResize="0"/>
          <p:nvPr/>
        </p:nvPicPr>
        <p:blipFill rotWithShape="1">
          <a:blip r:embed="rId4">
            <a:alphaModFix/>
          </a:blip>
          <a:srcRect b="26329" l="21428" r="7322" t="67382"/>
          <a:stretch/>
        </p:blipFill>
        <p:spPr>
          <a:xfrm>
            <a:off x="1306284" y="3853541"/>
            <a:ext cx="9517622" cy="47230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8"/>
          <p:cNvSpPr/>
          <p:nvPr/>
        </p:nvSpPr>
        <p:spPr>
          <a:xfrm>
            <a:off x="1137264" y="643097"/>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83" name="Google Shape;483;p38"/>
          <p:cNvSpPr/>
          <p:nvPr/>
        </p:nvSpPr>
        <p:spPr>
          <a:xfrm>
            <a:off x="4197929" y="62271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84" name="Google Shape;484;p38"/>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85" name="Google Shape;485;p38"/>
          <p:cNvSpPr txBox="1"/>
          <p:nvPr/>
        </p:nvSpPr>
        <p:spPr>
          <a:xfrm>
            <a:off x="747607" y="2230857"/>
            <a:ext cx="3460175"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Subir archivos a repositorios.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
        <p:nvSpPr>
          <p:cNvPr id="486" name="Google Shape;486;p38"/>
          <p:cNvSpPr txBox="1"/>
          <p:nvPr/>
        </p:nvSpPr>
        <p:spPr>
          <a:xfrm>
            <a:off x="7613861" y="2877188"/>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.44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87" name="Google Shape;487;p38"/>
          <p:cNvSpPr txBox="1"/>
          <p:nvPr/>
        </p:nvSpPr>
        <p:spPr>
          <a:xfrm>
            <a:off x="995261" y="24298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488" name="Google Shape;488;p38"/>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89" name="Google Shape;489;p38"/>
          <p:cNvSpPr txBox="1"/>
          <p:nvPr/>
        </p:nvSpPr>
        <p:spPr>
          <a:xfrm>
            <a:off x="4426525" y="182571"/>
            <a:ext cx="2170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3</a:t>
            </a:r>
            <a:endParaRPr sz="1800">
              <a:solidFill>
                <a:schemeClr val="lt1"/>
              </a:solidFill>
              <a:latin typeface="Arial"/>
              <a:ea typeface="Arial"/>
              <a:cs typeface="Arial"/>
              <a:sym typeface="Arial"/>
            </a:endParaRPr>
          </a:p>
        </p:txBody>
      </p:sp>
      <p:sp>
        <p:nvSpPr>
          <p:cNvPr id="490" name="Google Shape;490;p38"/>
          <p:cNvSpPr txBox="1"/>
          <p:nvPr/>
        </p:nvSpPr>
        <p:spPr>
          <a:xfrm>
            <a:off x="4153686" y="2672191"/>
            <a:ext cx="3460175"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Subir archivos a repositorios.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9"/>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3</a:t>
            </a:r>
            <a:endParaRPr/>
          </a:p>
        </p:txBody>
      </p:sp>
      <p:sp>
        <p:nvSpPr>
          <p:cNvPr id="496" name="Google Shape;496;p39"/>
          <p:cNvSpPr txBox="1"/>
          <p:nvPr/>
        </p:nvSpPr>
        <p:spPr>
          <a:xfrm>
            <a:off x="958653" y="1662546"/>
            <a:ext cx="9030474"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lt1"/>
                </a:solidFill>
                <a:latin typeface="Arial"/>
                <a:ea typeface="Arial"/>
                <a:cs typeface="Arial"/>
                <a:sym typeface="Arial"/>
              </a:rPr>
              <a:t>Cinthia Canales Medina se dedicó a la Reunión con cliente la cual estaba pendiente de la semana 2, Creación del SAS, Capacitación en Python, Corrección del plan de proyecto, Análisis de requerimientos, Instalación de herramientas de desarrollo, Reunión con el gerente de desarrollo para revisar avances, Subir archivos a los repositorios, Reunión con el gerente de planeación para revisar el cumplimiento de actividades.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3</a:t>
            </a:r>
            <a:endParaRPr/>
          </a:p>
        </p:txBody>
      </p:sp>
      <p:pic>
        <p:nvPicPr>
          <p:cNvPr id="150" name="Google Shape;150;p4"/>
          <p:cNvPicPr preferRelativeResize="0"/>
          <p:nvPr/>
        </p:nvPicPr>
        <p:blipFill rotWithShape="1">
          <a:blip r:embed="rId3">
            <a:alphaModFix/>
          </a:blip>
          <a:srcRect b="50478" l="21108" r="7428" t="38850"/>
          <a:stretch/>
        </p:blipFill>
        <p:spPr>
          <a:xfrm>
            <a:off x="1737358" y="1153097"/>
            <a:ext cx="8712927" cy="731519"/>
          </a:xfrm>
          <a:prstGeom prst="rect">
            <a:avLst/>
          </a:prstGeom>
          <a:noFill/>
          <a:ln>
            <a:noFill/>
          </a:ln>
        </p:spPr>
      </p:pic>
      <p:pic>
        <p:nvPicPr>
          <p:cNvPr id="151" name="Google Shape;151;p4"/>
          <p:cNvPicPr preferRelativeResize="0"/>
          <p:nvPr/>
        </p:nvPicPr>
        <p:blipFill rotWithShape="1">
          <a:blip r:embed="rId3">
            <a:alphaModFix/>
          </a:blip>
          <a:srcRect b="39407" l="21108" r="7428" t="54286"/>
          <a:stretch/>
        </p:blipFill>
        <p:spPr>
          <a:xfrm>
            <a:off x="1737357" y="2934433"/>
            <a:ext cx="8712927" cy="432269"/>
          </a:xfrm>
          <a:prstGeom prst="rect">
            <a:avLst/>
          </a:prstGeom>
          <a:noFill/>
          <a:ln>
            <a:noFill/>
          </a:ln>
        </p:spPr>
      </p:pic>
      <p:pic>
        <p:nvPicPr>
          <p:cNvPr id="152" name="Google Shape;152;p4"/>
          <p:cNvPicPr preferRelativeResize="0"/>
          <p:nvPr/>
        </p:nvPicPr>
        <p:blipFill rotWithShape="1">
          <a:blip r:embed="rId3">
            <a:alphaModFix/>
          </a:blip>
          <a:srcRect b="45522" l="21108" r="7428" t="48950"/>
          <a:stretch/>
        </p:blipFill>
        <p:spPr>
          <a:xfrm>
            <a:off x="1737358" y="2243845"/>
            <a:ext cx="8712927" cy="378823"/>
          </a:xfrm>
          <a:prstGeom prst="rect">
            <a:avLst/>
          </a:prstGeom>
          <a:noFill/>
          <a:ln>
            <a:noFill/>
          </a:ln>
        </p:spPr>
      </p:pic>
      <p:pic>
        <p:nvPicPr>
          <p:cNvPr id="153" name="Google Shape;153;p4"/>
          <p:cNvPicPr preferRelativeResize="0"/>
          <p:nvPr/>
        </p:nvPicPr>
        <p:blipFill rotWithShape="1">
          <a:blip r:embed="rId4">
            <a:alphaModFix/>
          </a:blip>
          <a:srcRect b="37372" l="21215" r="7855" t="57482"/>
          <a:stretch/>
        </p:blipFill>
        <p:spPr>
          <a:xfrm>
            <a:off x="1737357" y="3366702"/>
            <a:ext cx="8712927" cy="355361"/>
          </a:xfrm>
          <a:prstGeom prst="rect">
            <a:avLst/>
          </a:prstGeom>
          <a:noFill/>
          <a:ln>
            <a:noFill/>
          </a:ln>
        </p:spPr>
      </p:pic>
      <p:pic>
        <p:nvPicPr>
          <p:cNvPr id="154" name="Google Shape;154;p4"/>
          <p:cNvPicPr preferRelativeResize="0"/>
          <p:nvPr/>
        </p:nvPicPr>
        <p:blipFill rotWithShape="1">
          <a:blip r:embed="rId5">
            <a:alphaModFix/>
          </a:blip>
          <a:srcRect b="45332" l="21214" r="7964" t="49523"/>
          <a:stretch/>
        </p:blipFill>
        <p:spPr>
          <a:xfrm>
            <a:off x="1737357" y="3692390"/>
            <a:ext cx="8712927" cy="355899"/>
          </a:xfrm>
          <a:prstGeom prst="rect">
            <a:avLst/>
          </a:prstGeom>
          <a:noFill/>
          <a:ln>
            <a:noFill/>
          </a:ln>
        </p:spPr>
      </p:pic>
      <p:pic>
        <p:nvPicPr>
          <p:cNvPr id="155" name="Google Shape;155;p4"/>
          <p:cNvPicPr preferRelativeResize="0"/>
          <p:nvPr/>
        </p:nvPicPr>
        <p:blipFill rotWithShape="1">
          <a:blip r:embed="rId6">
            <a:alphaModFix/>
          </a:blip>
          <a:srcRect b="52573" l="21214" r="7535" t="41901"/>
          <a:stretch/>
        </p:blipFill>
        <p:spPr>
          <a:xfrm>
            <a:off x="1737356" y="1872885"/>
            <a:ext cx="8712929" cy="379961"/>
          </a:xfrm>
          <a:prstGeom prst="rect">
            <a:avLst/>
          </a:prstGeom>
          <a:noFill/>
          <a:ln>
            <a:noFill/>
          </a:ln>
        </p:spPr>
      </p:pic>
      <p:pic>
        <p:nvPicPr>
          <p:cNvPr id="156" name="Google Shape;156;p4"/>
          <p:cNvPicPr preferRelativeResize="0"/>
          <p:nvPr/>
        </p:nvPicPr>
        <p:blipFill rotWithShape="1">
          <a:blip r:embed="rId7">
            <a:alphaModFix/>
          </a:blip>
          <a:srcRect b="58481" l="21428" r="7856" t="37136"/>
          <a:stretch/>
        </p:blipFill>
        <p:spPr>
          <a:xfrm>
            <a:off x="1737356" y="4042812"/>
            <a:ext cx="8712928" cy="303633"/>
          </a:xfrm>
          <a:prstGeom prst="rect">
            <a:avLst/>
          </a:prstGeom>
          <a:noFill/>
          <a:ln>
            <a:noFill/>
          </a:ln>
        </p:spPr>
      </p:pic>
      <p:pic>
        <p:nvPicPr>
          <p:cNvPr id="157" name="Google Shape;157;p4"/>
          <p:cNvPicPr preferRelativeResize="0"/>
          <p:nvPr/>
        </p:nvPicPr>
        <p:blipFill rotWithShape="1">
          <a:blip r:embed="rId8">
            <a:alphaModFix/>
          </a:blip>
          <a:srcRect b="35040" l="21857" r="7964" t="59814"/>
          <a:stretch/>
        </p:blipFill>
        <p:spPr>
          <a:xfrm>
            <a:off x="1737356" y="2582874"/>
            <a:ext cx="8712928" cy="35915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0"/>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3</a:t>
            </a:r>
            <a:endParaRPr/>
          </a:p>
        </p:txBody>
      </p:sp>
      <p:pic>
        <p:nvPicPr>
          <p:cNvPr id="502" name="Google Shape;502;p40"/>
          <p:cNvPicPr preferRelativeResize="0"/>
          <p:nvPr/>
        </p:nvPicPr>
        <p:blipFill rotWithShape="1">
          <a:blip r:embed="rId3">
            <a:alphaModFix/>
          </a:blip>
          <a:srcRect b="50478" l="21108" r="7428" t="38850"/>
          <a:stretch/>
        </p:blipFill>
        <p:spPr>
          <a:xfrm>
            <a:off x="1737358" y="1153097"/>
            <a:ext cx="8712927" cy="731519"/>
          </a:xfrm>
          <a:prstGeom prst="rect">
            <a:avLst/>
          </a:prstGeom>
          <a:noFill/>
          <a:ln>
            <a:noFill/>
          </a:ln>
        </p:spPr>
      </p:pic>
      <p:pic>
        <p:nvPicPr>
          <p:cNvPr id="503" name="Google Shape;503;p40"/>
          <p:cNvPicPr preferRelativeResize="0"/>
          <p:nvPr/>
        </p:nvPicPr>
        <p:blipFill rotWithShape="1">
          <a:blip r:embed="rId3">
            <a:alphaModFix/>
          </a:blip>
          <a:srcRect b="45522" l="21108" r="7428" t="48950"/>
          <a:stretch/>
        </p:blipFill>
        <p:spPr>
          <a:xfrm>
            <a:off x="1737358" y="2243845"/>
            <a:ext cx="8712927" cy="378823"/>
          </a:xfrm>
          <a:prstGeom prst="rect">
            <a:avLst/>
          </a:prstGeom>
          <a:noFill/>
          <a:ln>
            <a:noFill/>
          </a:ln>
        </p:spPr>
      </p:pic>
      <p:pic>
        <p:nvPicPr>
          <p:cNvPr id="504" name="Google Shape;504;p40"/>
          <p:cNvPicPr preferRelativeResize="0"/>
          <p:nvPr/>
        </p:nvPicPr>
        <p:blipFill rotWithShape="1">
          <a:blip r:embed="rId4">
            <a:alphaModFix/>
          </a:blip>
          <a:srcRect b="41329" l="32571" r="18678" t="47237"/>
          <a:stretch/>
        </p:blipFill>
        <p:spPr>
          <a:xfrm>
            <a:off x="1737358" y="2893102"/>
            <a:ext cx="8712927" cy="1148957"/>
          </a:xfrm>
          <a:prstGeom prst="rect">
            <a:avLst/>
          </a:prstGeom>
          <a:noFill/>
          <a:ln>
            <a:noFill/>
          </a:ln>
        </p:spPr>
      </p:pic>
      <p:pic>
        <p:nvPicPr>
          <p:cNvPr id="505" name="Google Shape;505;p40"/>
          <p:cNvPicPr preferRelativeResize="0"/>
          <p:nvPr/>
        </p:nvPicPr>
        <p:blipFill rotWithShape="1">
          <a:blip r:embed="rId5">
            <a:alphaModFix/>
          </a:blip>
          <a:srcRect b="45332" l="21214" r="7964" t="49523"/>
          <a:stretch/>
        </p:blipFill>
        <p:spPr>
          <a:xfrm>
            <a:off x="1737357" y="3956594"/>
            <a:ext cx="8712927" cy="355899"/>
          </a:xfrm>
          <a:prstGeom prst="rect">
            <a:avLst/>
          </a:prstGeom>
          <a:noFill/>
          <a:ln>
            <a:noFill/>
          </a:ln>
        </p:spPr>
      </p:pic>
      <p:pic>
        <p:nvPicPr>
          <p:cNvPr id="506" name="Google Shape;506;p40"/>
          <p:cNvPicPr preferRelativeResize="0"/>
          <p:nvPr/>
        </p:nvPicPr>
        <p:blipFill rotWithShape="1">
          <a:blip r:embed="rId6">
            <a:alphaModFix/>
          </a:blip>
          <a:srcRect b="52573" l="21214" r="7535" t="41901"/>
          <a:stretch/>
        </p:blipFill>
        <p:spPr>
          <a:xfrm>
            <a:off x="1737356" y="1872885"/>
            <a:ext cx="8712929" cy="379961"/>
          </a:xfrm>
          <a:prstGeom prst="rect">
            <a:avLst/>
          </a:prstGeom>
          <a:noFill/>
          <a:ln>
            <a:noFill/>
          </a:ln>
        </p:spPr>
      </p:pic>
      <p:pic>
        <p:nvPicPr>
          <p:cNvPr id="507" name="Google Shape;507;p40"/>
          <p:cNvPicPr preferRelativeResize="0"/>
          <p:nvPr/>
        </p:nvPicPr>
        <p:blipFill rotWithShape="1">
          <a:blip r:embed="rId7">
            <a:alphaModFix/>
          </a:blip>
          <a:srcRect b="21129" l="21214" r="7321" t="73154"/>
          <a:stretch/>
        </p:blipFill>
        <p:spPr>
          <a:xfrm>
            <a:off x="1737359" y="4312493"/>
            <a:ext cx="8712925" cy="391886"/>
          </a:xfrm>
          <a:prstGeom prst="rect">
            <a:avLst/>
          </a:prstGeom>
          <a:noFill/>
          <a:ln>
            <a:noFill/>
          </a:ln>
        </p:spPr>
      </p:pic>
      <p:pic>
        <p:nvPicPr>
          <p:cNvPr id="508" name="Google Shape;508;p40"/>
          <p:cNvPicPr preferRelativeResize="0"/>
          <p:nvPr/>
        </p:nvPicPr>
        <p:blipFill rotWithShape="1">
          <a:blip r:embed="rId8">
            <a:alphaModFix/>
          </a:blip>
          <a:srcRect b="35040" l="21857" r="7964" t="59814"/>
          <a:stretch/>
        </p:blipFill>
        <p:spPr>
          <a:xfrm>
            <a:off x="1737356" y="2582874"/>
            <a:ext cx="8712928" cy="35915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1"/>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514" name="Google Shape;514;p41"/>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515" name="Google Shape;515;p41"/>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516" name="Google Shape;516;p41"/>
          <p:cNvSpPr txBox="1"/>
          <p:nvPr/>
        </p:nvSpPr>
        <p:spPr>
          <a:xfrm>
            <a:off x="917576" y="2703307"/>
            <a:ext cx="3034140"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
        <p:nvSpPr>
          <p:cNvPr id="517" name="Google Shape;517;p41"/>
          <p:cNvSpPr txBox="1"/>
          <p:nvPr/>
        </p:nvSpPr>
        <p:spPr>
          <a:xfrm>
            <a:off x="7169724" y="2798617"/>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7.5</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18" name="Google Shape;518;p41"/>
          <p:cNvSpPr txBox="1"/>
          <p:nvPr/>
        </p:nvSpPr>
        <p:spPr>
          <a:xfrm>
            <a:off x="1233055" y="429491"/>
            <a:ext cx="273627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519" name="Google Shape;519;p41"/>
          <p:cNvSpPr txBox="1"/>
          <p:nvPr/>
        </p:nvSpPr>
        <p:spPr>
          <a:xfrm>
            <a:off x="6712527" y="318001"/>
            <a:ext cx="42810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520" name="Google Shape;520;p41"/>
          <p:cNvSpPr txBox="1"/>
          <p:nvPr/>
        </p:nvSpPr>
        <p:spPr>
          <a:xfrm>
            <a:off x="4426525" y="117946"/>
            <a:ext cx="21310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4</a:t>
            </a:r>
            <a:endParaRPr sz="1800">
              <a:solidFill>
                <a:schemeClr val="lt1"/>
              </a:solidFill>
              <a:latin typeface="Arial"/>
              <a:ea typeface="Arial"/>
              <a:cs typeface="Arial"/>
              <a:sym typeface="Arial"/>
            </a:endParaRPr>
          </a:p>
        </p:txBody>
      </p:sp>
      <p:sp>
        <p:nvSpPr>
          <p:cNvPr id="521" name="Google Shape;521;p41"/>
          <p:cNvSpPr txBox="1"/>
          <p:nvPr/>
        </p:nvSpPr>
        <p:spPr>
          <a:xfrm>
            <a:off x="3990102" y="2798812"/>
            <a:ext cx="3034140"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2"/>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4</a:t>
            </a:r>
            <a:endParaRPr/>
          </a:p>
        </p:txBody>
      </p:sp>
      <p:sp>
        <p:nvSpPr>
          <p:cNvPr id="527" name="Google Shape;527;p42"/>
          <p:cNvSpPr txBox="1"/>
          <p:nvPr>
            <p:ph idx="1" type="body"/>
          </p:nvPr>
        </p:nvSpPr>
        <p:spPr>
          <a:xfrm>
            <a:off x="1442355" y="2197891"/>
            <a:ext cx="9159383" cy="3997828"/>
          </a:xfrm>
          <a:prstGeom prst="rect">
            <a:avLst/>
          </a:prstGeom>
          <a:noFill/>
          <a:ln>
            <a:noFill/>
          </a:ln>
        </p:spPr>
        <p:txBody>
          <a:bodyPr anchorCtr="0" anchor="ctr" bIns="45700" lIns="91425" spcFirstLastPara="1" rIns="91425" wrap="square" tIns="45700">
            <a:normAutofit/>
          </a:bodyPr>
          <a:lstStyle/>
          <a:p>
            <a:pPr indent="-344488" lvl="0" marL="344488" rtl="0" algn="just">
              <a:lnSpc>
                <a:spcPct val="120000"/>
              </a:lnSpc>
              <a:spcBef>
                <a:spcPts val="0"/>
              </a:spcBef>
              <a:spcAft>
                <a:spcPts val="0"/>
              </a:spcAft>
              <a:buSzPts val="2160"/>
              <a:buChar char="▪"/>
            </a:pPr>
            <a:r>
              <a:rPr lang="es-ES" sz="2400"/>
              <a:t>Cinthia Canales Medina realizó las tareas de Capacitación de Python, Preparación para la segunda reunión de status, Revisión del SAS, Reunión de status, Llenar minuta de reunión de la segunda reunión de status.</a:t>
            </a:r>
            <a:endParaRPr/>
          </a:p>
          <a:p>
            <a:pPr indent="-230188" lvl="0" marL="344488" rtl="0" algn="just">
              <a:lnSpc>
                <a:spcPct val="120000"/>
              </a:lnSpc>
              <a:spcBef>
                <a:spcPts val="1600"/>
              </a:spcBef>
              <a:spcAft>
                <a:spcPts val="0"/>
              </a:spcAft>
              <a:buSzPts val="1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3"/>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4</a:t>
            </a:r>
            <a:endParaRPr/>
          </a:p>
        </p:txBody>
      </p:sp>
      <p:pic>
        <p:nvPicPr>
          <p:cNvPr id="533" name="Google Shape;533;p43"/>
          <p:cNvPicPr preferRelativeResize="0"/>
          <p:nvPr/>
        </p:nvPicPr>
        <p:blipFill rotWithShape="1">
          <a:blip r:embed="rId3">
            <a:alphaModFix/>
          </a:blip>
          <a:srcRect b="44187" l="30428" r="18357" t="34087"/>
          <a:stretch/>
        </p:blipFill>
        <p:spPr>
          <a:xfrm>
            <a:off x="1306284" y="1583649"/>
            <a:ext cx="9517622" cy="2269893"/>
          </a:xfrm>
          <a:prstGeom prst="rect">
            <a:avLst/>
          </a:prstGeom>
          <a:noFill/>
          <a:ln>
            <a:noFill/>
          </a:ln>
        </p:spPr>
      </p:pic>
      <p:pic>
        <p:nvPicPr>
          <p:cNvPr id="534" name="Google Shape;534;p43"/>
          <p:cNvPicPr preferRelativeResize="0"/>
          <p:nvPr/>
        </p:nvPicPr>
        <p:blipFill rotWithShape="1">
          <a:blip r:embed="rId4">
            <a:alphaModFix/>
          </a:blip>
          <a:srcRect b="21272" l="21428" r="7322" t="73100"/>
          <a:stretch/>
        </p:blipFill>
        <p:spPr>
          <a:xfrm>
            <a:off x="1306284" y="3853542"/>
            <a:ext cx="9517622" cy="42262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4"/>
          <p:cNvSpPr txBox="1"/>
          <p:nvPr>
            <p:ph type="title"/>
          </p:nvPr>
        </p:nvSpPr>
        <p:spPr>
          <a:xfrm>
            <a:off x="963116"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 información General</a:t>
            </a:r>
            <a:endParaRPr/>
          </a:p>
        </p:txBody>
      </p:sp>
      <p:sp>
        <p:nvSpPr>
          <p:cNvPr id="540" name="Google Shape;540;p44"/>
          <p:cNvSpPr txBox="1"/>
          <p:nvPr/>
        </p:nvSpPr>
        <p:spPr>
          <a:xfrm>
            <a:off x="963116" y="1248781"/>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b="0" i="0" lang="es-ES" sz="2400" cap="none">
                <a:solidFill>
                  <a:schemeClr val="lt1"/>
                </a:solidFill>
                <a:latin typeface="Arial"/>
                <a:ea typeface="Arial"/>
                <a:cs typeface="Arial"/>
                <a:sym typeface="Arial"/>
              </a:rPr>
              <a:t>Tareas completadas semana 3 y 4</a:t>
            </a:r>
            <a:endParaRPr/>
          </a:p>
        </p:txBody>
      </p:sp>
      <p:pic>
        <p:nvPicPr>
          <p:cNvPr id="541" name="Google Shape;541;p44"/>
          <p:cNvPicPr preferRelativeResize="0"/>
          <p:nvPr/>
        </p:nvPicPr>
        <p:blipFill rotWithShape="1">
          <a:blip r:embed="rId3">
            <a:alphaModFix/>
          </a:blip>
          <a:srcRect b="9123" l="18964" r="26072" t="49333"/>
          <a:stretch/>
        </p:blipFill>
        <p:spPr>
          <a:xfrm>
            <a:off x="5570824" y="4010297"/>
            <a:ext cx="6701245" cy="2847703"/>
          </a:xfrm>
          <a:prstGeom prst="rect">
            <a:avLst/>
          </a:prstGeom>
          <a:noFill/>
          <a:ln>
            <a:noFill/>
          </a:ln>
        </p:spPr>
      </p:pic>
      <p:pic>
        <p:nvPicPr>
          <p:cNvPr id="542" name="Google Shape;542;p44"/>
          <p:cNvPicPr preferRelativeResize="0"/>
          <p:nvPr/>
        </p:nvPicPr>
        <p:blipFill rotWithShape="1">
          <a:blip r:embed="rId4">
            <a:alphaModFix/>
          </a:blip>
          <a:srcRect b="9886" l="19393" r="27463" t="44757"/>
          <a:stretch/>
        </p:blipFill>
        <p:spPr>
          <a:xfrm>
            <a:off x="287383" y="1613674"/>
            <a:ext cx="6479178" cy="310896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5"/>
          <p:cNvSpPr txBox="1"/>
          <p:nvPr>
            <p:ph type="title"/>
          </p:nvPr>
        </p:nvSpPr>
        <p:spPr>
          <a:xfrm>
            <a:off x="907699" y="863474"/>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Tareas Pendientes a </a:t>
            </a:r>
            <a:r>
              <a:rPr lang="es-ES"/>
              <a:t>completar la próxima</a:t>
            </a:r>
            <a:r>
              <a:rPr lang="es-ES"/>
              <a:t> semana.</a:t>
            </a:r>
            <a:endParaRPr/>
          </a:p>
        </p:txBody>
      </p:sp>
      <p:sp>
        <p:nvSpPr>
          <p:cNvPr id="548" name="Google Shape;548;p45"/>
          <p:cNvSpPr txBox="1"/>
          <p:nvPr/>
        </p:nvSpPr>
        <p:spPr>
          <a:xfrm>
            <a:off x="1295230" y="2387474"/>
            <a:ext cx="7958331" cy="10772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Arial"/>
              <a:buNone/>
            </a:pPr>
            <a:r>
              <a:rPr b="0" i="0" lang="es-ES" sz="2400" cap="none">
                <a:solidFill>
                  <a:schemeClr val="lt1"/>
                </a:solidFill>
                <a:latin typeface="Arial"/>
                <a:ea typeface="Arial"/>
                <a:cs typeface="Arial"/>
                <a:sym typeface="Arial"/>
              </a:rPr>
              <a:t>Semana 5:</a:t>
            </a:r>
            <a:endParaRPr/>
          </a:p>
          <a:p>
            <a:pPr indent="0" lvl="0" marL="0" marR="0" rtl="0" algn="l">
              <a:lnSpc>
                <a:spcPct val="90000"/>
              </a:lnSpc>
              <a:spcBef>
                <a:spcPts val="0"/>
              </a:spcBef>
              <a:spcAft>
                <a:spcPts val="0"/>
              </a:spcAft>
              <a:buClr>
                <a:schemeClr val="lt1"/>
              </a:buClr>
              <a:buSzPts val="2400"/>
              <a:buFont typeface="Arial"/>
              <a:buNone/>
            </a:pPr>
            <a:r>
              <a:rPr b="0" i="0" lang="es-ES" sz="2400" cap="none">
                <a:solidFill>
                  <a:schemeClr val="lt1"/>
                </a:solidFill>
                <a:latin typeface="Arial"/>
                <a:ea typeface="Arial"/>
                <a:cs typeface="Arial"/>
                <a:sym typeface="Arial"/>
              </a:rPr>
              <a:t>Reunión con cliente.</a:t>
            </a:r>
            <a:endParaRPr/>
          </a:p>
          <a:p>
            <a:pPr indent="0" lvl="0" marL="0" marR="0" rtl="0" algn="l">
              <a:lnSpc>
                <a:spcPct val="90000"/>
              </a:lnSpc>
              <a:spcBef>
                <a:spcPts val="0"/>
              </a:spcBef>
              <a:spcAft>
                <a:spcPts val="0"/>
              </a:spcAft>
              <a:buClr>
                <a:schemeClr val="lt1"/>
              </a:buClr>
              <a:buSzPts val="2400"/>
              <a:buFont typeface="Arial"/>
              <a:buNone/>
            </a:pPr>
            <a:r>
              <a:rPr b="0" i="0" lang="es-ES" sz="2400" cap="none">
                <a:solidFill>
                  <a:schemeClr val="lt1"/>
                </a:solidFill>
                <a:latin typeface="Arial"/>
                <a:ea typeface="Arial"/>
                <a:cs typeface="Arial"/>
                <a:sym typeface="Arial"/>
              </a:rPr>
              <a:t>Corrección de SAS.</a:t>
            </a:r>
            <a:endParaRPr b="0" i="0" sz="2400"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p:nvPr/>
        </p:nvSpPr>
        <p:spPr>
          <a:xfrm>
            <a:off x="1163786" y="116378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63" name="Google Shape;163;p5"/>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64" name="Google Shape;164;p5"/>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65" name="Google Shape;165;p5"/>
          <p:cNvSpPr txBox="1"/>
          <p:nvPr/>
        </p:nvSpPr>
        <p:spPr>
          <a:xfrm>
            <a:off x="7335982" y="3216715"/>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7.5</a:t>
            </a:r>
            <a:r>
              <a:rPr lang="es-ES" sz="1800">
                <a:solidFill>
                  <a:schemeClr val="lt1"/>
                </a:solidFill>
                <a:latin typeface="Arial"/>
                <a:ea typeface="Arial"/>
                <a:cs typeface="Arial"/>
                <a:sym typeface="Arial"/>
              </a:rPr>
              <a:t>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5"/>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LIDER</a:t>
            </a:r>
            <a:r>
              <a:rPr lang="es-ES" sz="1800">
                <a:solidFill>
                  <a:schemeClr val="lt1"/>
                </a:solidFill>
                <a:latin typeface="Arial"/>
                <a:ea typeface="Arial"/>
                <a:cs typeface="Arial"/>
                <a:sym typeface="Arial"/>
              </a:rPr>
              <a:t>:</a:t>
            </a:r>
            <a:endParaRPr/>
          </a:p>
        </p:txBody>
      </p:sp>
      <p:sp>
        <p:nvSpPr>
          <p:cNvPr id="167" name="Google Shape;167;p5"/>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4.</a:t>
            </a:r>
            <a:endParaRPr/>
          </a:p>
        </p:txBody>
      </p:sp>
      <p:sp>
        <p:nvSpPr>
          <p:cNvPr id="168" name="Google Shape;168;p5"/>
          <p:cNvSpPr txBox="1"/>
          <p:nvPr/>
        </p:nvSpPr>
        <p:spPr>
          <a:xfrm>
            <a:off x="1021780" y="2708884"/>
            <a:ext cx="2937165"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Corrección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
        <p:nvSpPr>
          <p:cNvPr id="169" name="Google Shape;169;p5"/>
          <p:cNvSpPr txBox="1"/>
          <p:nvPr/>
        </p:nvSpPr>
        <p:spPr>
          <a:xfrm>
            <a:off x="7425061" y="609600"/>
            <a:ext cx="359030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Aldair Puente Reyes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170" name="Google Shape;170;p5"/>
          <p:cNvSpPr txBox="1"/>
          <p:nvPr/>
        </p:nvSpPr>
        <p:spPr>
          <a:xfrm>
            <a:off x="4111243" y="3080823"/>
            <a:ext cx="2937165"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de Python.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segunda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Revisión del SAS. Reunión de 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reunión de la segunda reunión de status.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1004681" y="572529"/>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Líder.    Semana 4</a:t>
            </a:r>
            <a:endParaRPr/>
          </a:p>
        </p:txBody>
      </p:sp>
      <p:sp>
        <p:nvSpPr>
          <p:cNvPr id="176" name="Google Shape;176;p6"/>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Ricardo Aldair Puente Reyes como líder del equipo realizó tareas tales como: Capacitación de Python, Preparación para la segunda reunión de status, Revisión del SAS, Reunión de status, Llenar minuta de reunión de la segunda reunión de status.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4</a:t>
            </a:r>
            <a:endParaRPr/>
          </a:p>
        </p:txBody>
      </p:sp>
      <p:pic>
        <p:nvPicPr>
          <p:cNvPr id="182" name="Google Shape;182;p7"/>
          <p:cNvPicPr preferRelativeResize="0"/>
          <p:nvPr/>
        </p:nvPicPr>
        <p:blipFill rotWithShape="1">
          <a:blip r:embed="rId3">
            <a:alphaModFix/>
          </a:blip>
          <a:srcRect b="51238" l="28929" r="20393" t="23225"/>
          <a:stretch/>
        </p:blipFill>
        <p:spPr>
          <a:xfrm>
            <a:off x="1240970" y="1254036"/>
            <a:ext cx="9170127" cy="2597878"/>
          </a:xfrm>
          <a:prstGeom prst="rect">
            <a:avLst/>
          </a:prstGeom>
          <a:noFill/>
          <a:ln>
            <a:noFill/>
          </a:ln>
        </p:spPr>
      </p:pic>
      <p:pic>
        <p:nvPicPr>
          <p:cNvPr id="183" name="Google Shape;183;p7"/>
          <p:cNvPicPr preferRelativeResize="0"/>
          <p:nvPr/>
        </p:nvPicPr>
        <p:blipFill rotWithShape="1">
          <a:blip r:embed="rId4">
            <a:alphaModFix/>
          </a:blip>
          <a:srcRect b="53198" l="21428" r="7322" t="42011"/>
          <a:stretch/>
        </p:blipFill>
        <p:spPr>
          <a:xfrm>
            <a:off x="1240969" y="3851914"/>
            <a:ext cx="9170127" cy="3466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p:nvPr/>
        </p:nvSpPr>
        <p:spPr>
          <a:xfrm>
            <a:off x="1251656" y="91760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89" name="Google Shape;189;p8"/>
          <p:cNvSpPr/>
          <p:nvPr/>
        </p:nvSpPr>
        <p:spPr>
          <a:xfrm>
            <a:off x="4418021" y="782301"/>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90" name="Google Shape;190;p8"/>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91" name="Google Shape;191;p8"/>
          <p:cNvSpPr txBox="1"/>
          <p:nvPr/>
        </p:nvSpPr>
        <p:spPr>
          <a:xfrm>
            <a:off x="886397" y="2487771"/>
            <a:ext cx="3359425"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192" name="Google Shape;192;p8"/>
          <p:cNvSpPr txBox="1"/>
          <p:nvPr/>
        </p:nvSpPr>
        <p:spPr>
          <a:xfrm>
            <a:off x="1385455" y="609600"/>
            <a:ext cx="289876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endParaRPr/>
          </a:p>
        </p:txBody>
      </p:sp>
      <p:sp>
        <p:nvSpPr>
          <p:cNvPr id="193" name="Google Shape;193;p8"/>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3.</a:t>
            </a:r>
            <a:endParaRPr/>
          </a:p>
        </p:txBody>
      </p:sp>
      <p:sp>
        <p:nvSpPr>
          <p:cNvPr id="194" name="Google Shape;194;p8"/>
          <p:cNvSpPr txBox="1"/>
          <p:nvPr/>
        </p:nvSpPr>
        <p:spPr>
          <a:xfrm>
            <a:off x="7287490" y="717550"/>
            <a:ext cx="48087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195" name="Google Shape;195;p8"/>
          <p:cNvSpPr txBox="1"/>
          <p:nvPr/>
        </p:nvSpPr>
        <p:spPr>
          <a:xfrm>
            <a:off x="7739496" y="3411101"/>
            <a:ext cx="2767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7.6</a:t>
            </a:r>
            <a:r>
              <a:rPr lang="es-ES" sz="1800">
                <a:solidFill>
                  <a:schemeClr val="lt1"/>
                </a:solidFill>
                <a:latin typeface="Arial"/>
                <a:ea typeface="Arial"/>
                <a:cs typeface="Arial"/>
                <a:sym typeface="Arial"/>
              </a:rPr>
              <a:t> horas</a:t>
            </a:r>
            <a:endParaRPr/>
          </a:p>
        </p:txBody>
      </p:sp>
      <p:sp>
        <p:nvSpPr>
          <p:cNvPr id="196" name="Google Shape;196;p8"/>
          <p:cNvSpPr txBox="1"/>
          <p:nvPr/>
        </p:nvSpPr>
        <p:spPr>
          <a:xfrm>
            <a:off x="4086943" y="2645234"/>
            <a:ext cx="3359425"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Creación del SAS.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Capacitación en Python.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Análisis de requerimientos.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Instalación de herramientas de desarrollo.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desarrollo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gerente de planeación para revisar el cumplimiento de actividades.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958653" y="449335"/>
            <a:ext cx="971370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Desarrollo.    Semana 3</a:t>
            </a:r>
            <a:endParaRPr/>
          </a:p>
        </p:txBody>
      </p:sp>
      <p:sp>
        <p:nvSpPr>
          <p:cNvPr id="202" name="Google Shape;202;p9"/>
          <p:cNvSpPr txBox="1"/>
          <p:nvPr/>
        </p:nvSpPr>
        <p:spPr>
          <a:xfrm>
            <a:off x="1141533" y="1662546"/>
            <a:ext cx="9030474"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lt1"/>
                </a:solidFill>
                <a:latin typeface="Arial"/>
                <a:ea typeface="Arial"/>
                <a:cs typeface="Arial"/>
                <a:sym typeface="Arial"/>
              </a:rPr>
              <a:t>Héctor Daniel Castro Salazar como Gerente de Desarrollo realizó tareas tales como: Reunión con cliente la cual estaba pendiente de la semana 2, Creación del SAS, Capacitación en Python, Corrección del plan de proyecto, Análisis de requerimientos, Instalación de herramientas de desarrollo, Reunión con el gerente de desarrollo para revisar avances, Reunión con el gerente de planeación para revisar el cumplimiento de actividades.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2021-03-26T00:06:14Z</dcterms:created>
  <dc:creator>dayana gpe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2023-04-18T15:39:41Z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b53ef622-8948-4ffc-b72b-a5d7d256f9b6</vt:lpwstr>
  </property>
  <property fmtid="{D5CDD505-2E9C-101B-9397-08002B2CF9AE}" pid="7" name="MSIP_Label_defa4170-0d19-0005-0004-bc88714345d2_ActionId">
    <vt:lpwstr>ec50228f-cbe3-42e9-9561-f9b17b213a97</vt:lpwstr>
  </property>
  <property fmtid="{D5CDD505-2E9C-101B-9397-08002B2CF9AE}" pid="8" name="MSIP_Label_defa4170-0d19-0005-0004-bc88714345d2_ContentBits">
    <vt:lpwstr>0</vt:lpwstr>
  </property>
</Properties>
</file>