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12192000"/>
  <p:notesSz cx="6858000" cy="9144000"/>
  <p:embeddedFontLst>
    <p:embeddedFont>
      <p:font typeface="Noto Sans Symbol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i6kOKtDTIaj6ldphTk0aGFcmyp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otoSansSymbols-bold.fntdata"/><Relationship Id="rId50" Type="http://schemas.openxmlformats.org/officeDocument/2006/relationships/font" Target="fonts/NotoSansSymbols-regular.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47"/>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7"/>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7"/>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7"/>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4" name="Google Shape;24;p4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7" name="Google Shape;27;p47"/>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2" name="Shape 102"/>
        <p:cNvGrpSpPr/>
        <p:nvPr/>
      </p:nvGrpSpPr>
      <p:grpSpPr>
        <a:xfrm>
          <a:off x="0" y="0"/>
          <a:ext cx="0" cy="0"/>
          <a:chOff x="0" y="0"/>
          <a:chExt cx="0" cy="0"/>
        </a:xfrm>
      </p:grpSpPr>
      <p:sp>
        <p:nvSpPr>
          <p:cNvPr id="103" name="Google Shape;103;p5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6"/>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6" name="Google Shape;106;p56"/>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56"/>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8" name="Google Shape;108;p5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1" name="Shape 111"/>
        <p:cNvGrpSpPr/>
        <p:nvPr/>
      </p:nvGrpSpPr>
      <p:grpSpPr>
        <a:xfrm>
          <a:off x="0" y="0"/>
          <a:ext cx="0" cy="0"/>
          <a:chOff x="0" y="0"/>
          <a:chExt cx="0" cy="0"/>
        </a:xfrm>
      </p:grpSpPr>
      <p:sp>
        <p:nvSpPr>
          <p:cNvPr id="112" name="Google Shape;112;p5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7"/>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5" name="Google Shape;115;p57"/>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57"/>
          <p:cNvSpPr txBox="1"/>
          <p:nvPr>
            <p:ph idx="1" type="body"/>
          </p:nvPr>
        </p:nvSpPr>
        <p:spPr>
          <a:xfrm rot="5400000">
            <a:off x="3302436"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7" name="Google Shape;117;p5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4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8"/>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33" name="Google Shape;33;p4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36" name="Google Shape;36;p48"/>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7" name="Shape 37"/>
        <p:cNvGrpSpPr/>
        <p:nvPr/>
      </p:nvGrpSpPr>
      <p:grpSpPr>
        <a:xfrm>
          <a:off x="0" y="0"/>
          <a:ext cx="0" cy="0"/>
          <a:chOff x="0" y="0"/>
          <a:chExt cx="0" cy="0"/>
        </a:xfrm>
      </p:grpSpPr>
      <p:sp>
        <p:nvSpPr>
          <p:cNvPr id="38" name="Google Shape;38;p4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9"/>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41" name="Google Shape;41;p49"/>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43" name="Google Shape;43;p4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6" name="Shape 46"/>
        <p:cNvGrpSpPr/>
        <p:nvPr/>
      </p:nvGrpSpPr>
      <p:grpSpPr>
        <a:xfrm>
          <a:off x="0" y="0"/>
          <a:ext cx="0" cy="0"/>
          <a:chOff x="0" y="0"/>
          <a:chExt cx="0" cy="0"/>
        </a:xfrm>
      </p:grpSpPr>
      <p:sp>
        <p:nvSpPr>
          <p:cNvPr id="47" name="Google Shape;47;p5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0"/>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0"/>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1" name="Google Shape;51;p50"/>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2" name="Google Shape;52;p5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5" name="Google Shape;55;p50"/>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6" name="Shape 56"/>
        <p:cNvGrpSpPr/>
        <p:nvPr/>
      </p:nvGrpSpPr>
      <p:grpSpPr>
        <a:xfrm>
          <a:off x="0" y="0"/>
          <a:ext cx="0" cy="0"/>
          <a:chOff x="0" y="0"/>
          <a:chExt cx="0" cy="0"/>
        </a:xfrm>
      </p:grpSpPr>
      <p:sp>
        <p:nvSpPr>
          <p:cNvPr id="57" name="Google Shape;57;p5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1"/>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60" name="Google Shape;60;p51"/>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1"/>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2" name="Google Shape;62;p51"/>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3" name="Google Shape;63;p51"/>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4" name="Google Shape;64;p51"/>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5" name="Google Shape;65;p5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8" name="Shape 68"/>
        <p:cNvGrpSpPr/>
        <p:nvPr/>
      </p:nvGrpSpPr>
      <p:grpSpPr>
        <a:xfrm>
          <a:off x="0" y="0"/>
          <a:ext cx="0" cy="0"/>
          <a:chOff x="0" y="0"/>
          <a:chExt cx="0" cy="0"/>
        </a:xfrm>
      </p:grpSpPr>
      <p:sp>
        <p:nvSpPr>
          <p:cNvPr id="69" name="Google Shape;69;p5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75" name="Google Shape;75;p52"/>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6" name="Shape 76"/>
        <p:cNvGrpSpPr/>
        <p:nvPr/>
      </p:nvGrpSpPr>
      <p:grpSpPr>
        <a:xfrm>
          <a:off x="0" y="0"/>
          <a:ext cx="0" cy="0"/>
          <a:chOff x="0" y="0"/>
          <a:chExt cx="0" cy="0"/>
        </a:xfrm>
      </p:grpSpPr>
      <p:sp>
        <p:nvSpPr>
          <p:cNvPr id="77" name="Google Shape;77;p5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2" name="Shape 82"/>
        <p:cNvGrpSpPr/>
        <p:nvPr/>
      </p:nvGrpSpPr>
      <p:grpSpPr>
        <a:xfrm>
          <a:off x="0" y="0"/>
          <a:ext cx="0" cy="0"/>
          <a:chOff x="0" y="0"/>
          <a:chExt cx="0" cy="0"/>
        </a:xfrm>
      </p:grpSpPr>
      <p:sp>
        <p:nvSpPr>
          <p:cNvPr id="83" name="Google Shape;83;p5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4"/>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86" name="Google Shape;86;p54"/>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4"/>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8" name="Google Shape;88;p54"/>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9" name="Google Shape;89;p5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2" name="Shape 92"/>
        <p:cNvGrpSpPr/>
        <p:nvPr/>
      </p:nvGrpSpPr>
      <p:grpSpPr>
        <a:xfrm>
          <a:off x="0" y="0"/>
          <a:ext cx="0" cy="0"/>
          <a:chOff x="0" y="0"/>
          <a:chExt cx="0" cy="0"/>
        </a:xfrm>
      </p:grpSpPr>
      <p:sp>
        <p:nvSpPr>
          <p:cNvPr id="93" name="Google Shape;93;p5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5"/>
          <p:cNvSpPr/>
          <p:nvPr>
            <p:ph idx="2" type="pic"/>
          </p:nvPr>
        </p:nvSpPr>
        <p:spPr>
          <a:xfrm>
            <a:off x="6747062" y="3229"/>
            <a:ext cx="4629734" cy="6858000"/>
          </a:xfrm>
          <a:prstGeom prst="rect">
            <a:avLst/>
          </a:prstGeom>
          <a:solidFill>
            <a:schemeClr val="lt1">
              <a:alpha val="9803"/>
            </a:schemeClr>
          </a:solidFill>
          <a:ln>
            <a:noFill/>
          </a:ln>
        </p:spPr>
      </p:sp>
      <p:sp>
        <p:nvSpPr>
          <p:cNvPr id="96" name="Google Shape;96;p55"/>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7" name="Google Shape;97;p55"/>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55"/>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9" name="Google Shape;99;p5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8.jpg"/><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46"/>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11" name="Google Shape;11;p46"/>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2" name="Google Shape;12;p46"/>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46"/>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5" name="Google Shape;15;p4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4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4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
        <p:nvSpPr>
          <p:cNvPr id="18" name="Google Shape;18;p46"/>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384313" y="3428998"/>
            <a:ext cx="7745561" cy="22685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s-ES">
                <a:latin typeface="Arial"/>
                <a:ea typeface="Arial"/>
                <a:cs typeface="Arial"/>
                <a:sym typeface="Arial"/>
              </a:rPr>
              <a:t>Reporte laboral semana 7 y 8</a:t>
            </a:r>
            <a:endParaRPr/>
          </a:p>
        </p:txBody>
      </p:sp>
      <p:sp>
        <p:nvSpPr>
          <p:cNvPr id="125" name="Google Shape;125;p1"/>
          <p:cNvSpPr txBox="1"/>
          <p:nvPr>
            <p:ph idx="1" type="subTitle"/>
          </p:nvPr>
        </p:nvSpPr>
        <p:spPr>
          <a:xfrm>
            <a:off x="930222" y="2056751"/>
            <a:ext cx="5357600" cy="1160213"/>
          </a:xfrm>
          <a:prstGeom prst="rect">
            <a:avLst/>
          </a:prstGeom>
          <a:noFill/>
          <a:ln>
            <a:noFill/>
          </a:ln>
        </p:spPr>
        <p:txBody>
          <a:bodyPr anchorCtr="0" anchor="b" bIns="45700" lIns="91425" spcFirstLastPara="1" rIns="91425" wrap="square" tIns="0">
            <a:normAutofit/>
          </a:bodyPr>
          <a:lstStyle/>
          <a:p>
            <a:pPr indent="0" lvl="0" marL="0" rtl="0" algn="l">
              <a:lnSpc>
                <a:spcPct val="120000"/>
              </a:lnSpc>
              <a:spcBef>
                <a:spcPts val="0"/>
              </a:spcBef>
              <a:spcAft>
                <a:spcPts val="0"/>
              </a:spcAft>
              <a:buSzPts val="3240"/>
              <a:buNone/>
            </a:pPr>
            <a:r>
              <a:rPr lang="es-ES" sz="3600">
                <a:latin typeface="Arial"/>
                <a:ea typeface="Arial"/>
                <a:cs typeface="Arial"/>
                <a:sym typeface="Arial"/>
              </a:rPr>
              <a:t>SemaforosMina</a:t>
            </a:r>
            <a:endParaRPr sz="3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7</a:t>
            </a:r>
            <a:endParaRPr/>
          </a:p>
        </p:txBody>
      </p:sp>
      <p:pic>
        <p:nvPicPr>
          <p:cNvPr id="203" name="Google Shape;203;p10"/>
          <p:cNvPicPr preferRelativeResize="0"/>
          <p:nvPr/>
        </p:nvPicPr>
        <p:blipFill rotWithShape="1">
          <a:blip r:embed="rId3">
            <a:alphaModFix/>
          </a:blip>
          <a:srcRect b="9695" l="27643" r="26286" t="47808"/>
          <a:stretch/>
        </p:blipFill>
        <p:spPr>
          <a:xfrm>
            <a:off x="2254499" y="808055"/>
            <a:ext cx="7751649" cy="4020040"/>
          </a:xfrm>
          <a:prstGeom prst="rect">
            <a:avLst/>
          </a:prstGeom>
          <a:noFill/>
          <a:ln>
            <a:noFill/>
          </a:ln>
        </p:spPr>
      </p:pic>
      <p:sp>
        <p:nvSpPr>
          <p:cNvPr id="204" name="Google Shape;204;p10"/>
          <p:cNvSpPr/>
          <p:nvPr/>
        </p:nvSpPr>
        <p:spPr>
          <a:xfrm>
            <a:off x="4167051" y="1841863"/>
            <a:ext cx="3892732" cy="20900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10"/>
          <p:cNvSpPr/>
          <p:nvPr/>
        </p:nvSpPr>
        <p:spPr>
          <a:xfrm>
            <a:off x="4183957" y="2878376"/>
            <a:ext cx="3892732" cy="20900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10"/>
          <p:cNvSpPr/>
          <p:nvPr/>
        </p:nvSpPr>
        <p:spPr>
          <a:xfrm>
            <a:off x="4183956" y="3334979"/>
            <a:ext cx="4476717" cy="1158644"/>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p:nvPr/>
        </p:nvSpPr>
        <p:spPr>
          <a:xfrm>
            <a:off x="1163786" y="105197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12" name="Google Shape;212;p11"/>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13" name="Google Shape;213;p11"/>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14" name="Google Shape;214;p11"/>
          <p:cNvSpPr txBox="1"/>
          <p:nvPr/>
        </p:nvSpPr>
        <p:spPr>
          <a:xfrm>
            <a:off x="7786207" y="3202490"/>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11"/>
          <p:cNvSpPr txBox="1"/>
          <p:nvPr/>
        </p:nvSpPr>
        <p:spPr>
          <a:xfrm>
            <a:off x="1385455" y="609600"/>
            <a:ext cx="28263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r>
              <a:rPr lang="es-ES" sz="1800">
                <a:solidFill>
                  <a:schemeClr val="lt1"/>
                </a:solidFill>
                <a:latin typeface="Arial"/>
                <a:ea typeface="Arial"/>
                <a:cs typeface="Arial"/>
                <a:sym typeface="Arial"/>
              </a:rPr>
              <a:t>:</a:t>
            </a:r>
            <a:endParaRPr/>
          </a:p>
        </p:txBody>
      </p:sp>
      <p:sp>
        <p:nvSpPr>
          <p:cNvPr id="216" name="Google Shape;216;p11"/>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8.</a:t>
            </a:r>
            <a:endParaRPr/>
          </a:p>
        </p:txBody>
      </p:sp>
      <p:sp>
        <p:nvSpPr>
          <p:cNvPr id="217" name="Google Shape;217;p11"/>
          <p:cNvSpPr txBox="1"/>
          <p:nvPr/>
        </p:nvSpPr>
        <p:spPr>
          <a:xfrm>
            <a:off x="699653" y="2700666"/>
            <a:ext cx="3318165"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
        <p:nvSpPr>
          <p:cNvPr id="218" name="Google Shape;218;p11"/>
          <p:cNvSpPr txBox="1"/>
          <p:nvPr/>
        </p:nvSpPr>
        <p:spPr>
          <a:xfrm>
            <a:off x="7425061" y="609600"/>
            <a:ext cx="35903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219" name="Google Shape;219;p11"/>
          <p:cNvSpPr txBox="1"/>
          <p:nvPr/>
        </p:nvSpPr>
        <p:spPr>
          <a:xfrm>
            <a:off x="4100941" y="2886891"/>
            <a:ext cx="33183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1004681" y="572529"/>
            <a:ext cx="9565458"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Gerente de Desarrollo.    Semana 8</a:t>
            </a:r>
            <a:endParaRPr/>
          </a:p>
        </p:txBody>
      </p:sp>
      <p:sp>
        <p:nvSpPr>
          <p:cNvPr id="225" name="Google Shape;225;p12"/>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Héctor Daniel Castro Salazar como gerente de desarrollo realizó tareas tales como: Realizar reporte laboral de la semana 8, Probar la conexión con el software, Revisar problemas que surjan de la conexión con el software, Crear la base del semáforo, Preparación para la cuarta reunión de estatus, Reunión de estatus, Reunión con el cliente.</a:t>
            </a:r>
            <a:endParaRPr/>
          </a:p>
          <a:p>
            <a:pPr indent="0" lvl="0" marL="0" rtl="0" algn="l">
              <a:lnSpc>
                <a:spcPct val="120000"/>
              </a:lnSpc>
              <a:spcBef>
                <a:spcPts val="1600"/>
              </a:spcBef>
              <a:spcAft>
                <a:spcPts val="0"/>
              </a:spcAft>
              <a:buSzPts val="2160"/>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8</a:t>
            </a:r>
            <a:endParaRPr/>
          </a:p>
        </p:txBody>
      </p:sp>
      <p:pic>
        <p:nvPicPr>
          <p:cNvPr id="231" name="Google Shape;231;p13"/>
          <p:cNvPicPr preferRelativeResize="0"/>
          <p:nvPr/>
        </p:nvPicPr>
        <p:blipFill rotWithShape="1">
          <a:blip r:embed="rId3">
            <a:alphaModFix/>
          </a:blip>
          <a:srcRect b="22496" l="19072" r="25965" t="52382"/>
          <a:stretch/>
        </p:blipFill>
        <p:spPr>
          <a:xfrm>
            <a:off x="1633223" y="1345474"/>
            <a:ext cx="8108509" cy="2083526"/>
          </a:xfrm>
          <a:prstGeom prst="rect">
            <a:avLst/>
          </a:prstGeom>
          <a:noFill/>
          <a:ln>
            <a:noFill/>
          </a:ln>
        </p:spPr>
      </p:pic>
      <p:sp>
        <p:nvSpPr>
          <p:cNvPr id="232" name="Google Shape;232;p13"/>
          <p:cNvSpPr/>
          <p:nvPr/>
        </p:nvSpPr>
        <p:spPr>
          <a:xfrm>
            <a:off x="4362994" y="1345474"/>
            <a:ext cx="4428309" cy="30044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3"/>
          <p:cNvSpPr/>
          <p:nvPr/>
        </p:nvSpPr>
        <p:spPr>
          <a:xfrm>
            <a:off x="4534703" y="2958353"/>
            <a:ext cx="4428309" cy="176422"/>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39" name="Google Shape;239;p14"/>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40" name="Google Shape;240;p14"/>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41" name="Google Shape;241;p14"/>
          <p:cNvSpPr txBox="1"/>
          <p:nvPr/>
        </p:nvSpPr>
        <p:spPr>
          <a:xfrm>
            <a:off x="763233" y="2333685"/>
            <a:ext cx="3649439"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7.</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errores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42" name="Google Shape;242;p14"/>
          <p:cNvSpPr txBox="1"/>
          <p:nvPr/>
        </p:nvSpPr>
        <p:spPr>
          <a:xfrm>
            <a:off x="1371600" y="635122"/>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43" name="Google Shape;243;p14"/>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44" name="Google Shape;244;p14"/>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7</a:t>
            </a:r>
            <a:endParaRPr sz="1800">
              <a:solidFill>
                <a:schemeClr val="lt1"/>
              </a:solidFill>
              <a:latin typeface="Arial"/>
              <a:ea typeface="Arial"/>
              <a:cs typeface="Arial"/>
              <a:sym typeface="Arial"/>
            </a:endParaRPr>
          </a:p>
        </p:txBody>
      </p:sp>
      <p:sp>
        <p:nvSpPr>
          <p:cNvPr id="245" name="Google Shape;245;p14"/>
          <p:cNvSpPr txBox="1"/>
          <p:nvPr/>
        </p:nvSpPr>
        <p:spPr>
          <a:xfrm>
            <a:off x="7950925" y="3079384"/>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 </a:t>
            </a:r>
            <a:r>
              <a:rPr lang="es-ES" sz="1800">
                <a:solidFill>
                  <a:schemeClr val="lt1"/>
                </a:solidFill>
                <a:latin typeface="Arial"/>
                <a:ea typeface="Arial"/>
                <a:cs typeface="Arial"/>
                <a:sym typeface="Arial"/>
              </a:rPr>
              <a:t>horas.</a:t>
            </a:r>
            <a:endParaRPr/>
          </a:p>
        </p:txBody>
      </p:sp>
      <p:sp>
        <p:nvSpPr>
          <p:cNvPr id="246" name="Google Shape;246;p14"/>
          <p:cNvSpPr txBox="1"/>
          <p:nvPr/>
        </p:nvSpPr>
        <p:spPr>
          <a:xfrm>
            <a:off x="4271246" y="2826235"/>
            <a:ext cx="36495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7.</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errores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958653" y="477835"/>
            <a:ext cx="9308753"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7</a:t>
            </a:r>
            <a:endParaRPr/>
          </a:p>
        </p:txBody>
      </p:sp>
      <p:sp>
        <p:nvSpPr>
          <p:cNvPr id="252" name="Google Shape;252;p15"/>
          <p:cNvSpPr txBox="1"/>
          <p:nvPr/>
        </p:nvSpPr>
        <p:spPr>
          <a:xfrm>
            <a:off x="958653" y="1728807"/>
            <a:ext cx="9974958"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Paola Correa Gómez como gerente de planeación se dedicó a la Reunión con cliente pendiente de la semana 6, Llenado de documentos CasosProcedimientosPrueba, Corrección de Plan de pruebas y CasosProcedimientoPrueba, Realizar reporte laboral de la semana 7, Hacer conexiones de leds a la raspberry pi 4, Realizar pruebas de funcionamiento, Corregir errores de funcionamiento.</a:t>
            </a:r>
            <a:endParaRPr/>
          </a:p>
          <a:p>
            <a:pPr indent="0" lvl="0" marL="0" marR="0" rtl="0" algn="just">
              <a:spcBef>
                <a:spcPts val="0"/>
              </a:spcBef>
              <a:spcAft>
                <a:spcPts val="0"/>
              </a:spcAft>
              <a:buNone/>
            </a:pPr>
            <a:r>
              <a:rPr lang="es-ES" sz="2400">
                <a:solidFill>
                  <a:schemeClr val="lt1"/>
                </a:solidFill>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7</a:t>
            </a:r>
            <a:endParaRPr/>
          </a:p>
        </p:txBody>
      </p:sp>
      <p:pic>
        <p:nvPicPr>
          <p:cNvPr id="258" name="Google Shape;258;p16"/>
          <p:cNvPicPr preferRelativeResize="0"/>
          <p:nvPr/>
        </p:nvPicPr>
        <p:blipFill rotWithShape="1">
          <a:blip r:embed="rId3">
            <a:alphaModFix/>
          </a:blip>
          <a:srcRect b="9695" l="27643" r="26286" t="47808"/>
          <a:stretch/>
        </p:blipFill>
        <p:spPr>
          <a:xfrm>
            <a:off x="2254499" y="1100599"/>
            <a:ext cx="7594895" cy="3938747"/>
          </a:xfrm>
          <a:prstGeom prst="rect">
            <a:avLst/>
          </a:prstGeom>
          <a:solidFill>
            <a:schemeClr val="lt1"/>
          </a:solidFill>
          <a:ln cap="flat" cmpd="sng" w="9525">
            <a:solidFill>
              <a:schemeClr val="lt1"/>
            </a:solidFill>
            <a:prstDash val="solid"/>
            <a:round/>
            <a:headEnd len="sm" w="sm" type="none"/>
            <a:tailEnd len="sm" w="sm" type="none"/>
          </a:ln>
        </p:spPr>
      </p:pic>
      <p:sp>
        <p:nvSpPr>
          <p:cNvPr id="259" name="Google Shape;259;p16"/>
          <p:cNvSpPr/>
          <p:nvPr/>
        </p:nvSpPr>
        <p:spPr>
          <a:xfrm>
            <a:off x="4023360" y="1410789"/>
            <a:ext cx="5643154" cy="195942"/>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16"/>
          <p:cNvSpPr/>
          <p:nvPr/>
        </p:nvSpPr>
        <p:spPr>
          <a:xfrm>
            <a:off x="3849188" y="1909280"/>
            <a:ext cx="5643154" cy="156754"/>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16"/>
          <p:cNvSpPr/>
          <p:nvPr/>
        </p:nvSpPr>
        <p:spPr>
          <a:xfrm>
            <a:off x="3849188" y="3123274"/>
            <a:ext cx="5643154" cy="416759"/>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6"/>
          <p:cNvSpPr/>
          <p:nvPr/>
        </p:nvSpPr>
        <p:spPr>
          <a:xfrm>
            <a:off x="3849188" y="3832014"/>
            <a:ext cx="5643154" cy="896740"/>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68" name="Google Shape;268;p17"/>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69" name="Google Shape;269;p17"/>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70" name="Google Shape;270;p17"/>
          <p:cNvSpPr txBox="1"/>
          <p:nvPr/>
        </p:nvSpPr>
        <p:spPr>
          <a:xfrm>
            <a:off x="734288" y="2333685"/>
            <a:ext cx="2951015"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71" name="Google Shape;271;p17"/>
          <p:cNvSpPr txBox="1"/>
          <p:nvPr/>
        </p:nvSpPr>
        <p:spPr>
          <a:xfrm>
            <a:off x="7536828" y="292330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17"/>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73" name="Google Shape;273;p17"/>
          <p:cNvSpPr txBox="1"/>
          <p:nvPr/>
        </p:nvSpPr>
        <p:spPr>
          <a:xfrm>
            <a:off x="6899561" y="320373"/>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74" name="Google Shape;274;p17"/>
          <p:cNvSpPr txBox="1"/>
          <p:nvPr/>
        </p:nvSpPr>
        <p:spPr>
          <a:xfrm>
            <a:off x="4845630" y="22739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8</a:t>
            </a:r>
            <a:endParaRPr sz="1800">
              <a:solidFill>
                <a:schemeClr val="lt1"/>
              </a:solidFill>
              <a:latin typeface="Arial"/>
              <a:ea typeface="Arial"/>
              <a:cs typeface="Arial"/>
              <a:sym typeface="Arial"/>
            </a:endParaRPr>
          </a:p>
        </p:txBody>
      </p:sp>
      <p:sp>
        <p:nvSpPr>
          <p:cNvPr id="275" name="Google Shape;275;p17"/>
          <p:cNvSpPr txBox="1"/>
          <p:nvPr/>
        </p:nvSpPr>
        <p:spPr>
          <a:xfrm>
            <a:off x="3990088" y="2333247"/>
            <a:ext cx="2951100" cy="4525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8"/>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8</a:t>
            </a:r>
            <a:endParaRPr/>
          </a:p>
        </p:txBody>
      </p:sp>
      <p:sp>
        <p:nvSpPr>
          <p:cNvPr id="281" name="Google Shape;281;p18"/>
          <p:cNvSpPr txBox="1"/>
          <p:nvPr>
            <p:ph idx="1" type="body"/>
          </p:nvPr>
        </p:nvSpPr>
        <p:spPr>
          <a:xfrm>
            <a:off x="1044011" y="1484243"/>
            <a:ext cx="9798160" cy="438098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Paola Correa Gómez como Gerente de planeación realizó actividades las cuales son: Realizar reporte laboral de la semana 8, Probar la conexión con el software, Revisar problemas que surjan de la conexión con el software, Crear la base del semáforo, Preparación para la cuarta reunión de estatus, Reunión de estatus, Reunión con el cliente.</a:t>
            </a:r>
            <a:endParaRPr/>
          </a:p>
          <a:p>
            <a:pPr indent="0" lvl="0" marL="0" rtl="0" algn="l">
              <a:lnSpc>
                <a:spcPct val="120000"/>
              </a:lnSpc>
              <a:spcBef>
                <a:spcPts val="1600"/>
              </a:spcBef>
              <a:spcAft>
                <a:spcPts val="0"/>
              </a:spcAft>
              <a:buSzPts val="2160"/>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9"/>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8</a:t>
            </a:r>
            <a:endParaRPr/>
          </a:p>
        </p:txBody>
      </p:sp>
      <p:pic>
        <p:nvPicPr>
          <p:cNvPr id="287" name="Google Shape;287;p19"/>
          <p:cNvPicPr preferRelativeResize="0"/>
          <p:nvPr/>
        </p:nvPicPr>
        <p:blipFill rotWithShape="1">
          <a:blip r:embed="rId3">
            <a:alphaModFix/>
          </a:blip>
          <a:srcRect b="19903" l="19072" r="25965" t="52382"/>
          <a:stretch/>
        </p:blipFill>
        <p:spPr>
          <a:xfrm>
            <a:off x="1633223" y="1345474"/>
            <a:ext cx="8108509" cy="2298679"/>
          </a:xfrm>
          <a:prstGeom prst="rect">
            <a:avLst/>
          </a:prstGeom>
          <a:noFill/>
          <a:ln>
            <a:noFill/>
          </a:ln>
        </p:spPr>
      </p:pic>
      <p:sp>
        <p:nvSpPr>
          <p:cNvPr id="288" name="Google Shape;288;p19"/>
          <p:cNvSpPr/>
          <p:nvPr/>
        </p:nvSpPr>
        <p:spPr>
          <a:xfrm>
            <a:off x="4362994" y="1345474"/>
            <a:ext cx="4428309" cy="30044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9"/>
          <p:cNvSpPr/>
          <p:nvPr/>
        </p:nvSpPr>
        <p:spPr>
          <a:xfrm>
            <a:off x="4548557" y="2981041"/>
            <a:ext cx="4428309" cy="38917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p:nvPr/>
        </p:nvSpPr>
        <p:spPr>
          <a:xfrm>
            <a:off x="1156256" y="949058"/>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Planeadas</a:t>
            </a:r>
            <a:endParaRPr/>
          </a:p>
        </p:txBody>
      </p:sp>
      <p:sp>
        <p:nvSpPr>
          <p:cNvPr id="131" name="Google Shape;131;p2"/>
          <p:cNvSpPr/>
          <p:nvPr/>
        </p:nvSpPr>
        <p:spPr>
          <a:xfrm>
            <a:off x="4284222" y="100971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Finalizadas</a:t>
            </a:r>
            <a:endParaRPr/>
          </a:p>
        </p:txBody>
      </p:sp>
      <p:sp>
        <p:nvSpPr>
          <p:cNvPr id="132" name="Google Shape;132;p2"/>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Tiempo Total</a:t>
            </a:r>
            <a:endParaRPr/>
          </a:p>
        </p:txBody>
      </p:sp>
      <p:sp>
        <p:nvSpPr>
          <p:cNvPr id="133" name="Google Shape;133;p2"/>
          <p:cNvSpPr txBox="1"/>
          <p:nvPr/>
        </p:nvSpPr>
        <p:spPr>
          <a:xfrm>
            <a:off x="775498" y="2318862"/>
            <a:ext cx="3698681"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con cliente.</a:t>
            </a:r>
            <a:endParaRPr/>
          </a:p>
          <a:p>
            <a:pPr indent="-171450" lvl="0" marL="285750" marR="0" rtl="0" algn="l">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Verificación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Corregir errores de funcionamiento.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Tiempo de rol del líder del proyecto.</a:t>
            </a:r>
            <a:endParaRPr/>
          </a:p>
        </p:txBody>
      </p:sp>
      <p:sp>
        <p:nvSpPr>
          <p:cNvPr id="134" name="Google Shape;134;p2"/>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lt1"/>
                </a:solidFill>
                <a:latin typeface="Arial"/>
                <a:ea typeface="Arial"/>
                <a:cs typeface="Arial"/>
                <a:sym typeface="Arial"/>
              </a:rPr>
              <a:t>LIDER:</a:t>
            </a:r>
            <a:endParaRPr/>
          </a:p>
        </p:txBody>
      </p:sp>
      <p:sp>
        <p:nvSpPr>
          <p:cNvPr id="135" name="Google Shape;135;p2"/>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7.</a:t>
            </a:r>
            <a:endParaRPr/>
          </a:p>
        </p:txBody>
      </p:sp>
      <p:sp>
        <p:nvSpPr>
          <p:cNvPr id="136" name="Google Shape;136;p2"/>
          <p:cNvSpPr txBox="1"/>
          <p:nvPr/>
        </p:nvSpPr>
        <p:spPr>
          <a:xfrm>
            <a:off x="7287490" y="717550"/>
            <a:ext cx="61098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Aldair Puente Reyes</a:t>
            </a:r>
            <a:endParaRPr/>
          </a:p>
        </p:txBody>
      </p:sp>
      <p:sp>
        <p:nvSpPr>
          <p:cNvPr id="137" name="Google Shape;137;p2"/>
          <p:cNvSpPr txBox="1"/>
          <p:nvPr/>
        </p:nvSpPr>
        <p:spPr>
          <a:xfrm>
            <a:off x="8808358" y="3391541"/>
            <a:ext cx="2767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p:txBody>
      </p:sp>
      <p:sp>
        <p:nvSpPr>
          <p:cNvPr id="138" name="Google Shape;138;p2"/>
          <p:cNvSpPr txBox="1"/>
          <p:nvPr/>
        </p:nvSpPr>
        <p:spPr>
          <a:xfrm>
            <a:off x="4386486" y="2886899"/>
            <a:ext cx="36987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Verificación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Corregir errores de funcionamiento.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Tiempo de rol del líder del proyecto.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p:nvPr/>
        </p:nvSpPr>
        <p:spPr>
          <a:xfrm>
            <a:off x="1052941" y="89204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95" name="Google Shape;295;p20"/>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96" name="Google Shape;296;p20"/>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97" name="Google Shape;297;p20"/>
          <p:cNvSpPr txBox="1"/>
          <p:nvPr/>
        </p:nvSpPr>
        <p:spPr>
          <a:xfrm>
            <a:off x="706577" y="2333685"/>
            <a:ext cx="3595256"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Verificación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
        <p:nvSpPr>
          <p:cNvPr id="298" name="Google Shape;298;p20"/>
          <p:cNvSpPr txBox="1"/>
          <p:nvPr/>
        </p:nvSpPr>
        <p:spPr>
          <a:xfrm>
            <a:off x="1253836" y="414990"/>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a:p>
        </p:txBody>
      </p:sp>
      <p:sp>
        <p:nvSpPr>
          <p:cNvPr id="299" name="Google Shape;299;p20"/>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 </a:t>
            </a:r>
            <a:endParaRPr sz="2000">
              <a:solidFill>
                <a:schemeClr val="lt1"/>
              </a:solidFill>
              <a:latin typeface="Arial"/>
              <a:ea typeface="Arial"/>
              <a:cs typeface="Arial"/>
              <a:sym typeface="Arial"/>
            </a:endParaRPr>
          </a:p>
        </p:txBody>
      </p:sp>
      <p:sp>
        <p:nvSpPr>
          <p:cNvPr id="300" name="Google Shape;300;p20"/>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7</a:t>
            </a:r>
            <a:endParaRPr sz="1800">
              <a:solidFill>
                <a:schemeClr val="lt1"/>
              </a:solidFill>
              <a:latin typeface="Arial"/>
              <a:ea typeface="Arial"/>
              <a:cs typeface="Arial"/>
              <a:sym typeface="Arial"/>
            </a:endParaRPr>
          </a:p>
        </p:txBody>
      </p:sp>
      <p:sp>
        <p:nvSpPr>
          <p:cNvPr id="301" name="Google Shape;301;p20"/>
          <p:cNvSpPr txBox="1"/>
          <p:nvPr/>
        </p:nvSpPr>
        <p:spPr>
          <a:xfrm>
            <a:off x="7331024" y="2826235"/>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p:txBody>
      </p:sp>
      <p:sp>
        <p:nvSpPr>
          <p:cNvPr id="302" name="Google Shape;302;p20"/>
          <p:cNvSpPr txBox="1"/>
          <p:nvPr/>
        </p:nvSpPr>
        <p:spPr>
          <a:xfrm>
            <a:off x="3903802" y="2826235"/>
            <a:ext cx="35952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Verificación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ph type="title"/>
          </p:nvPr>
        </p:nvSpPr>
        <p:spPr>
          <a:xfrm>
            <a:off x="958653" y="477835"/>
            <a:ext cx="9308753"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7</a:t>
            </a:r>
            <a:endParaRPr/>
          </a:p>
        </p:txBody>
      </p:sp>
      <p:sp>
        <p:nvSpPr>
          <p:cNvPr id="308" name="Google Shape;308;p21"/>
          <p:cNvSpPr txBox="1"/>
          <p:nvPr/>
        </p:nvSpPr>
        <p:spPr>
          <a:xfrm>
            <a:off x="958652" y="1728806"/>
            <a:ext cx="10288467"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Osiel Mauricio Pérez como gerente de Calidad se dedicó a la Reunión con cliente pendiente de la semana 6, Llenado de documentos CasosProcedimientosPrueba, Verificación de Plan de pruebas y CasosProcedimientoPrueba, Corrección de Plan de pruebas y CasosProcedimientoPrueba, Realización de diseño de la base para el proyecto, Hacer conexiones de leds a la raspberry pi 4.</a:t>
            </a:r>
            <a:endParaRPr/>
          </a:p>
          <a:p>
            <a:pPr indent="0" lvl="0" marL="0" marR="0" rtl="0" algn="just">
              <a:spcBef>
                <a:spcPts val="0"/>
              </a:spcBef>
              <a:spcAft>
                <a:spcPts val="0"/>
              </a:spcAft>
              <a:buNone/>
            </a:pPr>
            <a:r>
              <a:rPr lang="es-ES" sz="2400">
                <a:solidFill>
                  <a:schemeClr val="lt1"/>
                </a:solidFill>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2"/>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7</a:t>
            </a:r>
            <a:endParaRPr/>
          </a:p>
        </p:txBody>
      </p:sp>
      <p:pic>
        <p:nvPicPr>
          <p:cNvPr id="314" name="Google Shape;314;p22"/>
          <p:cNvPicPr preferRelativeResize="0"/>
          <p:nvPr/>
        </p:nvPicPr>
        <p:blipFill rotWithShape="1">
          <a:blip r:embed="rId3">
            <a:alphaModFix/>
          </a:blip>
          <a:srcRect b="9695" l="27643" r="26286" t="47808"/>
          <a:stretch/>
        </p:blipFill>
        <p:spPr>
          <a:xfrm>
            <a:off x="2231060" y="1138852"/>
            <a:ext cx="7594895" cy="3938747"/>
          </a:xfrm>
          <a:prstGeom prst="rect">
            <a:avLst/>
          </a:prstGeom>
          <a:solidFill>
            <a:schemeClr val="lt1"/>
          </a:solidFill>
          <a:ln cap="flat" cmpd="sng" w="9525">
            <a:solidFill>
              <a:schemeClr val="lt1"/>
            </a:solidFill>
            <a:prstDash val="solid"/>
            <a:round/>
            <a:headEnd len="sm" w="sm" type="none"/>
            <a:tailEnd len="sm" w="sm" type="none"/>
          </a:ln>
        </p:spPr>
      </p:pic>
      <p:sp>
        <p:nvSpPr>
          <p:cNvPr id="315" name="Google Shape;315;p22"/>
          <p:cNvSpPr/>
          <p:nvPr/>
        </p:nvSpPr>
        <p:spPr>
          <a:xfrm>
            <a:off x="3958046" y="2103120"/>
            <a:ext cx="4140925" cy="248194"/>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6" name="Google Shape;316;p22"/>
          <p:cNvSpPr/>
          <p:nvPr/>
        </p:nvSpPr>
        <p:spPr>
          <a:xfrm>
            <a:off x="3984171" y="2625634"/>
            <a:ext cx="4036423" cy="1175657"/>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22"/>
          <p:cNvSpPr/>
          <p:nvPr/>
        </p:nvSpPr>
        <p:spPr>
          <a:xfrm>
            <a:off x="4167051" y="4075611"/>
            <a:ext cx="4023359" cy="705395"/>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23" name="Google Shape;323;p23"/>
          <p:cNvSpPr/>
          <p:nvPr/>
        </p:nvSpPr>
        <p:spPr>
          <a:xfrm>
            <a:off x="4017818" y="693214"/>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24" name="Google Shape;324;p23"/>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25" name="Google Shape;325;p23"/>
          <p:cNvSpPr txBox="1"/>
          <p:nvPr/>
        </p:nvSpPr>
        <p:spPr>
          <a:xfrm>
            <a:off x="734288" y="2333685"/>
            <a:ext cx="3075712"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
        <p:nvSpPr>
          <p:cNvPr id="326" name="Google Shape;326;p23"/>
          <p:cNvSpPr txBox="1"/>
          <p:nvPr/>
        </p:nvSpPr>
        <p:spPr>
          <a:xfrm>
            <a:off x="7536828" y="292330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23"/>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a:p>
        </p:txBody>
      </p:sp>
      <p:sp>
        <p:nvSpPr>
          <p:cNvPr id="328" name="Google Shape;328;p23"/>
          <p:cNvSpPr txBox="1"/>
          <p:nvPr/>
        </p:nvSpPr>
        <p:spPr>
          <a:xfrm>
            <a:off x="6899562" y="320721"/>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a:t>
            </a:r>
            <a:endParaRPr sz="2000">
              <a:solidFill>
                <a:schemeClr val="lt1"/>
              </a:solidFill>
              <a:latin typeface="Arial"/>
              <a:ea typeface="Arial"/>
              <a:cs typeface="Arial"/>
              <a:sym typeface="Arial"/>
            </a:endParaRPr>
          </a:p>
        </p:txBody>
      </p:sp>
      <p:sp>
        <p:nvSpPr>
          <p:cNvPr id="329" name="Google Shape;329;p23"/>
          <p:cNvSpPr txBox="1"/>
          <p:nvPr/>
        </p:nvSpPr>
        <p:spPr>
          <a:xfrm>
            <a:off x="4824840" y="29503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8</a:t>
            </a:r>
            <a:endParaRPr sz="1800">
              <a:solidFill>
                <a:schemeClr val="lt1"/>
              </a:solidFill>
              <a:latin typeface="Arial"/>
              <a:ea typeface="Arial"/>
              <a:cs typeface="Arial"/>
              <a:sym typeface="Arial"/>
            </a:endParaRPr>
          </a:p>
        </p:txBody>
      </p:sp>
      <p:sp>
        <p:nvSpPr>
          <p:cNvPr id="330" name="Google Shape;330;p23"/>
          <p:cNvSpPr txBox="1"/>
          <p:nvPr/>
        </p:nvSpPr>
        <p:spPr>
          <a:xfrm>
            <a:off x="4024788" y="2886897"/>
            <a:ext cx="30756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4"/>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8</a:t>
            </a:r>
            <a:endParaRPr/>
          </a:p>
        </p:txBody>
      </p:sp>
      <p:sp>
        <p:nvSpPr>
          <p:cNvPr id="336" name="Google Shape;336;p24"/>
          <p:cNvSpPr txBox="1"/>
          <p:nvPr>
            <p:ph idx="1" type="body"/>
          </p:nvPr>
        </p:nvSpPr>
        <p:spPr>
          <a:xfrm>
            <a:off x="1044011" y="1484242"/>
            <a:ext cx="10033292" cy="4707551"/>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Osiel Mauricio Pérez como gerente de Calidad realizó actividades las cuales son: Realizar reporte laboral de la semana 8, Probar la conexión con el software, Revisar problemas que surjan de la conexión con el software, Crear la base del semáforo, Preparación para la cuarta reunión de estatus, Reunión de estatus, Reunión con el cliente.</a:t>
            </a:r>
            <a:endParaRPr/>
          </a:p>
          <a:p>
            <a:pPr indent="0" lvl="0" marL="0" rtl="0" algn="l">
              <a:lnSpc>
                <a:spcPct val="120000"/>
              </a:lnSpc>
              <a:spcBef>
                <a:spcPts val="1600"/>
              </a:spcBef>
              <a:spcAft>
                <a:spcPts val="0"/>
              </a:spcAft>
              <a:buSzPts val="2160"/>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5"/>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8</a:t>
            </a:r>
            <a:endParaRPr/>
          </a:p>
        </p:txBody>
      </p:sp>
      <p:pic>
        <p:nvPicPr>
          <p:cNvPr id="342" name="Google Shape;342;p25"/>
          <p:cNvPicPr preferRelativeResize="0"/>
          <p:nvPr/>
        </p:nvPicPr>
        <p:blipFill rotWithShape="1">
          <a:blip r:embed="rId3">
            <a:alphaModFix/>
          </a:blip>
          <a:srcRect b="17309" l="19072" r="25965" t="52383"/>
          <a:stretch/>
        </p:blipFill>
        <p:spPr>
          <a:xfrm>
            <a:off x="1633223" y="1345474"/>
            <a:ext cx="8108509" cy="2513832"/>
          </a:xfrm>
          <a:prstGeom prst="rect">
            <a:avLst/>
          </a:prstGeom>
          <a:noFill/>
          <a:ln>
            <a:noFill/>
          </a:ln>
        </p:spPr>
      </p:pic>
      <p:sp>
        <p:nvSpPr>
          <p:cNvPr id="343" name="Google Shape;343;p25"/>
          <p:cNvSpPr/>
          <p:nvPr/>
        </p:nvSpPr>
        <p:spPr>
          <a:xfrm>
            <a:off x="4362994" y="1345474"/>
            <a:ext cx="4428309" cy="30044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p25"/>
          <p:cNvSpPr/>
          <p:nvPr/>
        </p:nvSpPr>
        <p:spPr>
          <a:xfrm>
            <a:off x="4362993" y="2977050"/>
            <a:ext cx="4428309" cy="572973"/>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p:nvPr/>
        </p:nvSpPr>
        <p:spPr>
          <a:xfrm>
            <a:off x="1267880" y="38262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50" name="Google Shape;350;p26"/>
          <p:cNvSpPr/>
          <p:nvPr/>
        </p:nvSpPr>
        <p:spPr>
          <a:xfrm>
            <a:off x="4292543" y="427097"/>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51" name="Google Shape;351;p26"/>
          <p:cNvSpPr/>
          <p:nvPr/>
        </p:nvSpPr>
        <p:spPr>
          <a:xfrm>
            <a:off x="7462552" y="652942"/>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52" name="Google Shape;352;p26"/>
          <p:cNvSpPr txBox="1"/>
          <p:nvPr/>
        </p:nvSpPr>
        <p:spPr>
          <a:xfrm>
            <a:off x="328507" y="2610691"/>
            <a:ext cx="35148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a:p>
        </p:txBody>
      </p:sp>
      <p:sp>
        <p:nvSpPr>
          <p:cNvPr id="353" name="Google Shape;353;p26"/>
          <p:cNvSpPr txBox="1"/>
          <p:nvPr/>
        </p:nvSpPr>
        <p:spPr>
          <a:xfrm>
            <a:off x="7990900" y="3043125"/>
            <a:ext cx="28383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26"/>
          <p:cNvSpPr txBox="1"/>
          <p:nvPr/>
        </p:nvSpPr>
        <p:spPr>
          <a:xfrm>
            <a:off x="1106196" y="182571"/>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a:p>
        </p:txBody>
      </p:sp>
      <p:sp>
        <p:nvSpPr>
          <p:cNvPr id="355" name="Google Shape;355;p26"/>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p:txBody>
      </p:sp>
      <p:sp>
        <p:nvSpPr>
          <p:cNvPr id="356" name="Google Shape;356;p26"/>
          <p:cNvSpPr txBox="1"/>
          <p:nvPr/>
        </p:nvSpPr>
        <p:spPr>
          <a:xfrm>
            <a:off x="4426525" y="182571"/>
            <a:ext cx="22747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7</a:t>
            </a:r>
            <a:endParaRPr sz="1800">
              <a:solidFill>
                <a:schemeClr val="lt1"/>
              </a:solidFill>
              <a:latin typeface="Arial"/>
              <a:ea typeface="Arial"/>
              <a:cs typeface="Arial"/>
              <a:sym typeface="Arial"/>
            </a:endParaRPr>
          </a:p>
        </p:txBody>
      </p:sp>
      <p:sp>
        <p:nvSpPr>
          <p:cNvPr id="357" name="Google Shape;357;p26"/>
          <p:cNvSpPr txBox="1"/>
          <p:nvPr/>
        </p:nvSpPr>
        <p:spPr>
          <a:xfrm>
            <a:off x="4426532" y="3163791"/>
            <a:ext cx="35148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972508" y="436272"/>
            <a:ext cx="866788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7</a:t>
            </a:r>
            <a:endParaRPr/>
          </a:p>
        </p:txBody>
      </p:sp>
      <p:sp>
        <p:nvSpPr>
          <p:cNvPr id="363" name="Google Shape;363;p27"/>
          <p:cNvSpPr txBox="1"/>
          <p:nvPr/>
        </p:nvSpPr>
        <p:spPr>
          <a:xfrm>
            <a:off x="958652" y="1662545"/>
            <a:ext cx="10314593"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s-ES" sz="2400">
                <a:solidFill>
                  <a:schemeClr val="lt1"/>
                </a:solidFill>
                <a:latin typeface="Arial"/>
                <a:ea typeface="Arial"/>
                <a:cs typeface="Arial"/>
                <a:sym typeface="Arial"/>
              </a:rPr>
              <a:t>Rocio Berenice Marco Jiménez se dedicó a la Reunión con cliente pendiente de la semana 6, Llenado de documentos CasosProcedimientosPrueba, Corrección de Plan de pruebas y CasosProcedimientoPrueba, Realización de diseño de la base para el proyecto, Hacer conexiones de leds a la raspberry pi 4, Realizar pruebas de funcionamiento.</a:t>
            </a:r>
            <a:endParaRPr/>
          </a:p>
          <a:p>
            <a:pPr indent="-133350" lvl="0" marL="285750" marR="0" rtl="0" algn="just">
              <a:spcBef>
                <a:spcPts val="0"/>
              </a:spcBef>
              <a:spcAft>
                <a:spcPts val="0"/>
              </a:spcAft>
              <a:buClr>
                <a:schemeClr val="lt1"/>
              </a:buClr>
              <a:buSzPts val="2400"/>
              <a:buFont typeface="Arial"/>
              <a:buNone/>
            </a:pPr>
            <a:r>
              <a:t/>
            </a:r>
            <a:endParaRPr sz="24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7</a:t>
            </a:r>
            <a:endParaRPr/>
          </a:p>
        </p:txBody>
      </p:sp>
      <p:pic>
        <p:nvPicPr>
          <p:cNvPr id="369" name="Google Shape;369;p28"/>
          <p:cNvPicPr preferRelativeResize="0"/>
          <p:nvPr/>
        </p:nvPicPr>
        <p:blipFill rotWithShape="1">
          <a:blip r:embed="rId3">
            <a:alphaModFix/>
          </a:blip>
          <a:srcRect b="9695" l="27643" r="26286" t="47808"/>
          <a:stretch/>
        </p:blipFill>
        <p:spPr>
          <a:xfrm>
            <a:off x="2231060" y="1138852"/>
            <a:ext cx="7383203" cy="3828963"/>
          </a:xfrm>
          <a:prstGeom prst="rect">
            <a:avLst/>
          </a:prstGeom>
          <a:solidFill>
            <a:schemeClr val="lt1"/>
          </a:solidFill>
          <a:ln cap="flat" cmpd="sng" w="9525">
            <a:solidFill>
              <a:schemeClr val="lt1"/>
            </a:solidFill>
            <a:prstDash val="solid"/>
            <a:round/>
            <a:headEnd len="sm" w="sm" type="none"/>
            <a:tailEnd len="sm" w="sm" type="none"/>
          </a:ln>
        </p:spPr>
      </p:pic>
      <p:sp>
        <p:nvSpPr>
          <p:cNvPr id="370" name="Google Shape;370;p28"/>
          <p:cNvSpPr/>
          <p:nvPr/>
        </p:nvSpPr>
        <p:spPr>
          <a:xfrm>
            <a:off x="3827417" y="1397726"/>
            <a:ext cx="5525589" cy="222068"/>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1" name="Google Shape;371;p28"/>
          <p:cNvSpPr/>
          <p:nvPr/>
        </p:nvSpPr>
        <p:spPr>
          <a:xfrm>
            <a:off x="3958046" y="2083150"/>
            <a:ext cx="4010297" cy="265862"/>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2" name="Google Shape;372;p28"/>
          <p:cNvSpPr/>
          <p:nvPr/>
        </p:nvSpPr>
        <p:spPr>
          <a:xfrm>
            <a:off x="4075611" y="2847703"/>
            <a:ext cx="4271555" cy="112340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3" name="Google Shape;373;p28"/>
          <p:cNvSpPr/>
          <p:nvPr/>
        </p:nvSpPr>
        <p:spPr>
          <a:xfrm>
            <a:off x="4075611" y="4271554"/>
            <a:ext cx="3660427" cy="39188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p:nvPr/>
        </p:nvSpPr>
        <p:spPr>
          <a:xfrm>
            <a:off x="1029592" y="829601"/>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79" name="Google Shape;379;p29"/>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80" name="Google Shape;380;p29"/>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81" name="Google Shape;381;p29"/>
          <p:cNvSpPr txBox="1"/>
          <p:nvPr/>
        </p:nvSpPr>
        <p:spPr>
          <a:xfrm>
            <a:off x="715320" y="2333685"/>
            <a:ext cx="3555300" cy="4525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
        <p:nvSpPr>
          <p:cNvPr id="382" name="Google Shape;382;p29"/>
          <p:cNvSpPr txBox="1"/>
          <p:nvPr/>
        </p:nvSpPr>
        <p:spPr>
          <a:xfrm>
            <a:off x="7544387" y="286495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 name="Google Shape;383;p29"/>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a:p>
        </p:txBody>
      </p:sp>
      <p:sp>
        <p:nvSpPr>
          <p:cNvPr id="384" name="Google Shape;384;p29"/>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385" name="Google Shape;385;p29"/>
          <p:cNvSpPr txBox="1"/>
          <p:nvPr/>
        </p:nvSpPr>
        <p:spPr>
          <a:xfrm>
            <a:off x="4426525" y="117946"/>
            <a:ext cx="2183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8</a:t>
            </a:r>
            <a:endParaRPr sz="1800">
              <a:solidFill>
                <a:schemeClr val="lt1"/>
              </a:solidFill>
              <a:latin typeface="Arial"/>
              <a:ea typeface="Arial"/>
              <a:cs typeface="Arial"/>
              <a:sym typeface="Arial"/>
            </a:endParaRPr>
          </a:p>
        </p:txBody>
      </p:sp>
      <p:sp>
        <p:nvSpPr>
          <p:cNvPr id="386" name="Google Shape;386;p29"/>
          <p:cNvSpPr txBox="1"/>
          <p:nvPr/>
        </p:nvSpPr>
        <p:spPr>
          <a:xfrm>
            <a:off x="4154420" y="2414960"/>
            <a:ext cx="3555300" cy="4525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972508" y="43627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Líder.    Semana 7</a:t>
            </a:r>
            <a:endParaRPr/>
          </a:p>
        </p:txBody>
      </p:sp>
      <p:sp>
        <p:nvSpPr>
          <p:cNvPr id="144" name="Google Shape;144;p3"/>
          <p:cNvSpPr txBox="1"/>
          <p:nvPr/>
        </p:nvSpPr>
        <p:spPr>
          <a:xfrm>
            <a:off x="958653" y="1662545"/>
            <a:ext cx="10144776" cy="29854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lt1"/>
                </a:solidFill>
                <a:latin typeface="Arial"/>
                <a:ea typeface="Arial"/>
                <a:cs typeface="Arial"/>
                <a:sym typeface="Arial"/>
              </a:rPr>
              <a:t>Ricardo Aldair Puente Reyes como líder del equipo realizó tareas tales como: Reunión con cliente pendiente de la semana 6, Llenado de documentos CasosProcedimientosPrueba, Verificación de Plan de pruebas y CasosProcedimientoPrueba, Corrección de Plan de pruebas y CasosProcedimientoPrueba, Realización de diseño de la base para el proyecto, Realizar pruebas de funcionamiento y Corregir errores de funcionamiento.</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8</a:t>
            </a:r>
            <a:endParaRPr/>
          </a:p>
        </p:txBody>
      </p:sp>
      <p:sp>
        <p:nvSpPr>
          <p:cNvPr id="392" name="Google Shape;392;p30"/>
          <p:cNvSpPr txBox="1"/>
          <p:nvPr>
            <p:ph idx="1" type="body"/>
          </p:nvPr>
        </p:nvSpPr>
        <p:spPr>
          <a:xfrm>
            <a:off x="1345474" y="1985554"/>
            <a:ext cx="9595759" cy="2991395"/>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120000"/>
              </a:lnSpc>
              <a:spcBef>
                <a:spcPts val="0"/>
              </a:spcBef>
              <a:spcAft>
                <a:spcPts val="0"/>
              </a:spcAft>
              <a:buSzPts val="2160"/>
              <a:buNone/>
            </a:pPr>
            <a:r>
              <a:rPr lang="es-ES" sz="2400"/>
              <a:t>Rocio Berenice Marco Jiménez realizó las tareas de Respaldo de documentos en bitbucket, Jira y drive, Realizar reporte laboral de la semana 8, Probar la conexión con el software, Revisar problemas que surjan de la conexión con el software, Crear la base del semáforo, Preparación para la cuarta reunión de estatus, Reunión de estatus, Reunión con el cliente.</a:t>
            </a:r>
            <a:endParaRPr/>
          </a:p>
          <a:p>
            <a:pPr indent="0" lvl="0" marL="0" rtl="0" algn="l">
              <a:lnSpc>
                <a:spcPct val="120000"/>
              </a:lnSpc>
              <a:spcBef>
                <a:spcPts val="1600"/>
              </a:spcBef>
              <a:spcAft>
                <a:spcPts val="0"/>
              </a:spcAft>
              <a:buSzPts val="2160"/>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8</a:t>
            </a:r>
            <a:endParaRPr/>
          </a:p>
        </p:txBody>
      </p:sp>
      <p:pic>
        <p:nvPicPr>
          <p:cNvPr id="398" name="Google Shape;398;p31"/>
          <p:cNvPicPr preferRelativeResize="0"/>
          <p:nvPr/>
        </p:nvPicPr>
        <p:blipFill rotWithShape="1">
          <a:blip r:embed="rId3">
            <a:alphaModFix/>
          </a:blip>
          <a:srcRect b="14876" l="19072" r="25965" t="52382"/>
          <a:stretch/>
        </p:blipFill>
        <p:spPr>
          <a:xfrm>
            <a:off x="1633223" y="1345474"/>
            <a:ext cx="8108509" cy="2715538"/>
          </a:xfrm>
          <a:prstGeom prst="rect">
            <a:avLst/>
          </a:prstGeom>
          <a:noFill/>
          <a:ln>
            <a:noFill/>
          </a:ln>
        </p:spPr>
      </p:pic>
      <p:sp>
        <p:nvSpPr>
          <p:cNvPr id="399" name="Google Shape;399;p31"/>
          <p:cNvSpPr/>
          <p:nvPr/>
        </p:nvSpPr>
        <p:spPr>
          <a:xfrm>
            <a:off x="4548557" y="2990344"/>
            <a:ext cx="4428309" cy="784822"/>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p:nvPr/>
        </p:nvSpPr>
        <p:spPr>
          <a:xfrm>
            <a:off x="1256872" y="41050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05" name="Google Shape;405;p32"/>
          <p:cNvSpPr/>
          <p:nvPr/>
        </p:nvSpPr>
        <p:spPr>
          <a:xfrm>
            <a:off x="4525808" y="304805"/>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06" name="Google Shape;406;p32"/>
          <p:cNvSpPr/>
          <p:nvPr/>
        </p:nvSpPr>
        <p:spPr>
          <a:xfrm>
            <a:off x="7666573" y="623347"/>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07" name="Google Shape;407;p32"/>
          <p:cNvSpPr txBox="1"/>
          <p:nvPr/>
        </p:nvSpPr>
        <p:spPr>
          <a:xfrm>
            <a:off x="770183" y="2610673"/>
            <a:ext cx="35922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a:p>
        </p:txBody>
      </p:sp>
      <p:sp>
        <p:nvSpPr>
          <p:cNvPr id="408" name="Google Shape;408;p32"/>
          <p:cNvSpPr txBox="1"/>
          <p:nvPr/>
        </p:nvSpPr>
        <p:spPr>
          <a:xfrm>
            <a:off x="7807034" y="2890252"/>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09" name="Google Shape;409;p32"/>
          <p:cNvSpPr txBox="1"/>
          <p:nvPr/>
        </p:nvSpPr>
        <p:spPr>
          <a:xfrm>
            <a:off x="1083880" y="22323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a:p>
        </p:txBody>
      </p:sp>
      <p:sp>
        <p:nvSpPr>
          <p:cNvPr id="410" name="Google Shape;410;p32"/>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p:txBody>
      </p:sp>
      <p:sp>
        <p:nvSpPr>
          <p:cNvPr id="411" name="Google Shape;411;p32"/>
          <p:cNvSpPr txBox="1"/>
          <p:nvPr/>
        </p:nvSpPr>
        <p:spPr>
          <a:xfrm>
            <a:off x="4426525" y="182571"/>
            <a:ext cx="2313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7</a:t>
            </a:r>
            <a:endParaRPr sz="1800">
              <a:solidFill>
                <a:schemeClr val="lt1"/>
              </a:solidFill>
              <a:latin typeface="Arial"/>
              <a:ea typeface="Arial"/>
              <a:cs typeface="Arial"/>
              <a:sym typeface="Arial"/>
            </a:endParaRPr>
          </a:p>
        </p:txBody>
      </p:sp>
      <p:sp>
        <p:nvSpPr>
          <p:cNvPr id="412" name="Google Shape;412;p32"/>
          <p:cNvSpPr txBox="1"/>
          <p:nvPr/>
        </p:nvSpPr>
        <p:spPr>
          <a:xfrm>
            <a:off x="4299896" y="3163798"/>
            <a:ext cx="35922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3"/>
          <p:cNvSpPr txBox="1"/>
          <p:nvPr>
            <p:ph type="title"/>
          </p:nvPr>
        </p:nvSpPr>
        <p:spPr>
          <a:xfrm>
            <a:off x="972508" y="436272"/>
            <a:ext cx="885076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a:t>
            </a:r>
            <a:r>
              <a:rPr lang="es-ES"/>
              <a:t>Técnico</a:t>
            </a:r>
            <a:r>
              <a:rPr lang="es-ES"/>
              <a:t> de Soporte 1. Semana 7</a:t>
            </a:r>
            <a:endParaRPr/>
          </a:p>
        </p:txBody>
      </p:sp>
      <p:sp>
        <p:nvSpPr>
          <p:cNvPr id="418" name="Google Shape;418;p33"/>
          <p:cNvSpPr txBox="1"/>
          <p:nvPr/>
        </p:nvSpPr>
        <p:spPr>
          <a:xfrm>
            <a:off x="1188720" y="1662545"/>
            <a:ext cx="9849394"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Rocio Soriano Quintero se dedicó a la Reunión con cliente pendiente de la semana 6, Llenado de documentos CasosProcedimientosPrueba, Corrección de Plan de pruebas y CasosProcedimientoPrueba, Realización de diseño de la base para el proyecto, Hacer conexiones de leds a la raspberry pi 4, Realizar pruebas de funcionamiento.</a:t>
            </a:r>
            <a:endParaRPr/>
          </a:p>
          <a:p>
            <a:pPr indent="0" lvl="0" marL="0" marR="0" rtl="0" algn="just">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7</a:t>
            </a:r>
            <a:endParaRPr/>
          </a:p>
        </p:txBody>
      </p:sp>
      <p:pic>
        <p:nvPicPr>
          <p:cNvPr id="424" name="Google Shape;424;p34"/>
          <p:cNvPicPr preferRelativeResize="0"/>
          <p:nvPr/>
        </p:nvPicPr>
        <p:blipFill rotWithShape="1">
          <a:blip r:embed="rId3">
            <a:alphaModFix/>
          </a:blip>
          <a:srcRect b="30276" l="35250" r="23286" t="31229"/>
          <a:stretch/>
        </p:blipFill>
        <p:spPr>
          <a:xfrm>
            <a:off x="2312125" y="1196646"/>
            <a:ext cx="7217436" cy="3767240"/>
          </a:xfrm>
          <a:prstGeom prst="rect">
            <a:avLst/>
          </a:prstGeom>
          <a:noFill/>
          <a:ln>
            <a:noFill/>
          </a:ln>
        </p:spPr>
      </p:pic>
      <p:sp>
        <p:nvSpPr>
          <p:cNvPr id="425" name="Google Shape;425;p34"/>
          <p:cNvSpPr/>
          <p:nvPr/>
        </p:nvSpPr>
        <p:spPr>
          <a:xfrm>
            <a:off x="4101737" y="4023360"/>
            <a:ext cx="3931920" cy="20900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6" name="Google Shape;426;p34"/>
          <p:cNvSpPr/>
          <p:nvPr/>
        </p:nvSpPr>
        <p:spPr>
          <a:xfrm>
            <a:off x="4075611" y="4441371"/>
            <a:ext cx="3608176" cy="235132"/>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p:nvPr/>
        </p:nvSpPr>
        <p:spPr>
          <a:xfrm>
            <a:off x="959938" y="88585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32" name="Google Shape;432;p35"/>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33" name="Google Shape;433;p35"/>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34" name="Google Shape;434;p35"/>
          <p:cNvSpPr txBox="1"/>
          <p:nvPr/>
        </p:nvSpPr>
        <p:spPr>
          <a:xfrm>
            <a:off x="711203" y="2351937"/>
            <a:ext cx="3434700" cy="4525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p:txBody>
      </p:sp>
      <p:sp>
        <p:nvSpPr>
          <p:cNvPr id="435" name="Google Shape;435;p35"/>
          <p:cNvSpPr txBox="1"/>
          <p:nvPr/>
        </p:nvSpPr>
        <p:spPr>
          <a:xfrm>
            <a:off x="7671258" y="297635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36" name="Google Shape;436;p35"/>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a:p>
        </p:txBody>
      </p:sp>
      <p:sp>
        <p:nvSpPr>
          <p:cNvPr id="437" name="Google Shape;437;p35"/>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438" name="Google Shape;438;p35"/>
          <p:cNvSpPr txBox="1"/>
          <p:nvPr/>
        </p:nvSpPr>
        <p:spPr>
          <a:xfrm>
            <a:off x="4426525" y="117946"/>
            <a:ext cx="22860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8</a:t>
            </a:r>
            <a:endParaRPr sz="1800">
              <a:solidFill>
                <a:schemeClr val="lt1"/>
              </a:solidFill>
              <a:latin typeface="Arial"/>
              <a:ea typeface="Arial"/>
              <a:cs typeface="Arial"/>
              <a:sym typeface="Arial"/>
            </a:endParaRPr>
          </a:p>
        </p:txBody>
      </p:sp>
      <p:sp>
        <p:nvSpPr>
          <p:cNvPr id="439" name="Google Shape;439;p35"/>
          <p:cNvSpPr txBox="1"/>
          <p:nvPr/>
        </p:nvSpPr>
        <p:spPr>
          <a:xfrm>
            <a:off x="4191228" y="2351937"/>
            <a:ext cx="3434700" cy="4525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r>
              <a:rPr lang="es-ES" sz="1800">
                <a:solidFill>
                  <a:schemeClr val="lt1"/>
                </a:solidFill>
              </a:rPr>
              <a:t>.</a:t>
            </a:r>
            <a:endParaRPr sz="18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6"/>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1. Semana 8</a:t>
            </a:r>
            <a:endParaRPr/>
          </a:p>
        </p:txBody>
      </p:sp>
      <p:sp>
        <p:nvSpPr>
          <p:cNvPr id="445" name="Google Shape;445;p36"/>
          <p:cNvSpPr txBox="1"/>
          <p:nvPr>
            <p:ph idx="1" type="body"/>
          </p:nvPr>
        </p:nvSpPr>
        <p:spPr>
          <a:xfrm>
            <a:off x="1345474" y="2037805"/>
            <a:ext cx="9159383" cy="3553097"/>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Rocio Soriano Quintero realizó las tareas de Respaldo de documentos en bitbucket, Jira y drive, Realizar reporte laboral de la semana 8, Probar la conexión con el software, Revisar problemas que surjan de la conexión con el software, Crear la base del semáforo, Preparación para la cuarta reunión de estatus, Reunión de estatus, Reunión con el cliente.</a:t>
            </a:r>
            <a:endParaRPr/>
          </a:p>
          <a:p>
            <a:pPr indent="0" lvl="0" marL="0" rtl="0" algn="just">
              <a:lnSpc>
                <a:spcPct val="120000"/>
              </a:lnSpc>
              <a:spcBef>
                <a:spcPts val="1600"/>
              </a:spcBef>
              <a:spcAft>
                <a:spcPts val="0"/>
              </a:spcAft>
              <a:buSzPts val="2160"/>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7"/>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8</a:t>
            </a:r>
            <a:endParaRPr/>
          </a:p>
        </p:txBody>
      </p:sp>
      <p:pic>
        <p:nvPicPr>
          <p:cNvPr id="451" name="Google Shape;451;p37"/>
          <p:cNvPicPr preferRelativeResize="0"/>
          <p:nvPr/>
        </p:nvPicPr>
        <p:blipFill rotWithShape="1">
          <a:blip r:embed="rId3">
            <a:alphaModFix/>
          </a:blip>
          <a:srcRect b="12283" l="19072" r="25965" t="52383"/>
          <a:stretch/>
        </p:blipFill>
        <p:spPr>
          <a:xfrm>
            <a:off x="1633223" y="1345474"/>
            <a:ext cx="8108509" cy="2930691"/>
          </a:xfrm>
          <a:prstGeom prst="rect">
            <a:avLst/>
          </a:prstGeom>
          <a:noFill/>
          <a:ln>
            <a:noFill/>
          </a:ln>
        </p:spPr>
      </p:pic>
      <p:sp>
        <p:nvSpPr>
          <p:cNvPr id="452" name="Google Shape;452;p37"/>
          <p:cNvSpPr/>
          <p:nvPr/>
        </p:nvSpPr>
        <p:spPr>
          <a:xfrm>
            <a:off x="4389888" y="2990343"/>
            <a:ext cx="4428309" cy="989985"/>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8"/>
          <p:cNvSpPr/>
          <p:nvPr/>
        </p:nvSpPr>
        <p:spPr>
          <a:xfrm>
            <a:off x="1137264" y="643097"/>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58" name="Google Shape;458;p38"/>
          <p:cNvSpPr/>
          <p:nvPr/>
        </p:nvSpPr>
        <p:spPr>
          <a:xfrm>
            <a:off x="4197929" y="62271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59" name="Google Shape;459;p38"/>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60" name="Google Shape;460;p38"/>
          <p:cNvSpPr txBox="1"/>
          <p:nvPr/>
        </p:nvSpPr>
        <p:spPr>
          <a:xfrm>
            <a:off x="696120" y="2610194"/>
            <a:ext cx="35631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a:p>
        </p:txBody>
      </p:sp>
      <p:sp>
        <p:nvSpPr>
          <p:cNvPr id="461" name="Google Shape;461;p38"/>
          <p:cNvSpPr txBox="1"/>
          <p:nvPr/>
        </p:nvSpPr>
        <p:spPr>
          <a:xfrm>
            <a:off x="7613861" y="287718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62" name="Google Shape;462;p38"/>
          <p:cNvSpPr txBox="1"/>
          <p:nvPr/>
        </p:nvSpPr>
        <p:spPr>
          <a:xfrm>
            <a:off x="995261" y="24298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a:p>
        </p:txBody>
      </p:sp>
      <p:sp>
        <p:nvSpPr>
          <p:cNvPr id="463" name="Google Shape;463;p38"/>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64" name="Google Shape;464;p38"/>
          <p:cNvSpPr txBox="1"/>
          <p:nvPr/>
        </p:nvSpPr>
        <p:spPr>
          <a:xfrm>
            <a:off x="4426525" y="182571"/>
            <a:ext cx="2170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7</a:t>
            </a:r>
            <a:endParaRPr sz="1800">
              <a:solidFill>
                <a:schemeClr val="lt1"/>
              </a:solidFill>
              <a:latin typeface="Arial"/>
              <a:ea typeface="Arial"/>
              <a:cs typeface="Arial"/>
              <a:sym typeface="Arial"/>
            </a:endParaRPr>
          </a:p>
        </p:txBody>
      </p:sp>
      <p:sp>
        <p:nvSpPr>
          <p:cNvPr id="465" name="Google Shape;465;p38"/>
          <p:cNvSpPr txBox="1"/>
          <p:nvPr/>
        </p:nvSpPr>
        <p:spPr>
          <a:xfrm>
            <a:off x="4074432" y="3164307"/>
            <a:ext cx="35631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9"/>
          <p:cNvSpPr txBox="1"/>
          <p:nvPr>
            <p:ph type="title"/>
          </p:nvPr>
        </p:nvSpPr>
        <p:spPr>
          <a:xfrm>
            <a:off x="972508" y="436272"/>
            <a:ext cx="885076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7</a:t>
            </a:r>
            <a:endParaRPr/>
          </a:p>
        </p:txBody>
      </p:sp>
      <p:sp>
        <p:nvSpPr>
          <p:cNvPr id="471" name="Google Shape;471;p39"/>
          <p:cNvSpPr txBox="1"/>
          <p:nvPr/>
        </p:nvSpPr>
        <p:spPr>
          <a:xfrm>
            <a:off x="1123406" y="1662546"/>
            <a:ext cx="9966959"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Cinthia Canales Medina se dedicó a la Reunión con cliente pendiente de la semana 6, Llenado de documentos CasosProcedimientosPrueba, Corrección de Plan de pruebas y CasosProcedimientoPrueba, Realización de diseño de la base para el proyecto, Hacer conexiones de leds a la raspberry pi 4, Realizar pruebas de funcionamiento.</a:t>
            </a:r>
            <a:endParaRPr/>
          </a:p>
          <a:p>
            <a:pPr indent="0" lvl="0" marL="0" marR="0" rtl="0" algn="just">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7</a:t>
            </a:r>
            <a:endParaRPr/>
          </a:p>
        </p:txBody>
      </p:sp>
      <p:pic>
        <p:nvPicPr>
          <p:cNvPr id="150" name="Google Shape;150;p4"/>
          <p:cNvPicPr preferRelativeResize="0"/>
          <p:nvPr/>
        </p:nvPicPr>
        <p:blipFill rotWithShape="1">
          <a:blip r:embed="rId3">
            <a:alphaModFix/>
          </a:blip>
          <a:srcRect b="9695" l="27643" r="26286" t="47808"/>
          <a:stretch/>
        </p:blipFill>
        <p:spPr>
          <a:xfrm>
            <a:off x="2254499" y="808055"/>
            <a:ext cx="7751649" cy="4020040"/>
          </a:xfrm>
          <a:prstGeom prst="rect">
            <a:avLst/>
          </a:prstGeom>
          <a:noFill/>
          <a:ln>
            <a:noFill/>
          </a:ln>
        </p:spPr>
      </p:pic>
      <p:sp>
        <p:nvSpPr>
          <p:cNvPr id="151" name="Google Shape;151;p4"/>
          <p:cNvSpPr/>
          <p:nvPr/>
        </p:nvSpPr>
        <p:spPr>
          <a:xfrm>
            <a:off x="4153989" y="1841863"/>
            <a:ext cx="4310742" cy="457199"/>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4"/>
          <p:cNvSpPr/>
          <p:nvPr/>
        </p:nvSpPr>
        <p:spPr>
          <a:xfrm>
            <a:off x="3974951" y="3106378"/>
            <a:ext cx="4724911" cy="1400307"/>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0"/>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7</a:t>
            </a:r>
            <a:endParaRPr/>
          </a:p>
        </p:txBody>
      </p:sp>
      <p:pic>
        <p:nvPicPr>
          <p:cNvPr id="477" name="Google Shape;477;p40"/>
          <p:cNvPicPr preferRelativeResize="0"/>
          <p:nvPr/>
        </p:nvPicPr>
        <p:blipFill rotWithShape="1">
          <a:blip r:embed="rId3">
            <a:alphaModFix/>
          </a:blip>
          <a:srcRect b="30276" l="35250" r="23286" t="31229"/>
          <a:stretch/>
        </p:blipFill>
        <p:spPr>
          <a:xfrm>
            <a:off x="2168434" y="1235834"/>
            <a:ext cx="7106192" cy="3709175"/>
          </a:xfrm>
          <a:prstGeom prst="rect">
            <a:avLst/>
          </a:prstGeom>
          <a:noFill/>
          <a:ln>
            <a:noFill/>
          </a:ln>
        </p:spPr>
      </p:pic>
      <p:sp>
        <p:nvSpPr>
          <p:cNvPr id="478" name="Google Shape;478;p40"/>
          <p:cNvSpPr/>
          <p:nvPr/>
        </p:nvSpPr>
        <p:spPr>
          <a:xfrm>
            <a:off x="3709851" y="3984171"/>
            <a:ext cx="3973936" cy="457200"/>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1"/>
          <p:cNvSpPr/>
          <p:nvPr/>
        </p:nvSpPr>
        <p:spPr>
          <a:xfrm>
            <a:off x="928260" y="94210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84" name="Google Shape;484;p41"/>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85" name="Google Shape;485;p41"/>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86" name="Google Shape;486;p41"/>
          <p:cNvSpPr txBox="1"/>
          <p:nvPr/>
        </p:nvSpPr>
        <p:spPr>
          <a:xfrm>
            <a:off x="762805" y="2610683"/>
            <a:ext cx="37458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
        <p:nvSpPr>
          <p:cNvPr id="487" name="Google Shape;487;p41"/>
          <p:cNvSpPr txBox="1"/>
          <p:nvPr/>
        </p:nvSpPr>
        <p:spPr>
          <a:xfrm>
            <a:off x="7994525" y="3005736"/>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88" name="Google Shape;488;p41"/>
          <p:cNvSpPr txBox="1"/>
          <p:nvPr/>
        </p:nvSpPr>
        <p:spPr>
          <a:xfrm>
            <a:off x="1233055" y="429491"/>
            <a:ext cx="273627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a:p>
        </p:txBody>
      </p:sp>
      <p:sp>
        <p:nvSpPr>
          <p:cNvPr id="489" name="Google Shape;489;p41"/>
          <p:cNvSpPr txBox="1"/>
          <p:nvPr/>
        </p:nvSpPr>
        <p:spPr>
          <a:xfrm>
            <a:off x="6712527" y="318001"/>
            <a:ext cx="42810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90" name="Google Shape;490;p41"/>
          <p:cNvSpPr txBox="1"/>
          <p:nvPr/>
        </p:nvSpPr>
        <p:spPr>
          <a:xfrm>
            <a:off x="4426525" y="117946"/>
            <a:ext cx="21310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8</a:t>
            </a:r>
            <a:endParaRPr sz="1800">
              <a:solidFill>
                <a:schemeClr val="lt1"/>
              </a:solidFill>
              <a:latin typeface="Arial"/>
              <a:ea typeface="Arial"/>
              <a:cs typeface="Arial"/>
              <a:sym typeface="Arial"/>
            </a:endParaRPr>
          </a:p>
        </p:txBody>
      </p:sp>
      <p:sp>
        <p:nvSpPr>
          <p:cNvPr id="491" name="Google Shape;491;p41"/>
          <p:cNvSpPr txBox="1"/>
          <p:nvPr/>
        </p:nvSpPr>
        <p:spPr>
          <a:xfrm>
            <a:off x="4426530" y="2610683"/>
            <a:ext cx="37458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2"/>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8</a:t>
            </a:r>
            <a:endParaRPr/>
          </a:p>
        </p:txBody>
      </p:sp>
      <p:sp>
        <p:nvSpPr>
          <p:cNvPr id="497" name="Google Shape;497;p42"/>
          <p:cNvSpPr txBox="1"/>
          <p:nvPr>
            <p:ph idx="1" type="body"/>
          </p:nvPr>
        </p:nvSpPr>
        <p:spPr>
          <a:xfrm>
            <a:off x="1442355" y="1985554"/>
            <a:ext cx="9159383" cy="3775165"/>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Cinthia Canales Medina realizó las tareas de Respaldo de documentos en bitbucket, Jira y drive, Realizar reporte laboral de la semana 8, Probar la conexión con el software, Revisar problemas que surjan de la conexión con el software, Crear la base del semáforo, Preparación para la cuarta reunión de estatus, Reunión de estatus, Reunión con el cliente.</a:t>
            </a:r>
            <a:endParaRPr/>
          </a:p>
          <a:p>
            <a:pPr indent="0" lvl="0" marL="0" rtl="0" algn="just">
              <a:lnSpc>
                <a:spcPct val="120000"/>
              </a:lnSpc>
              <a:spcBef>
                <a:spcPts val="1600"/>
              </a:spcBef>
              <a:spcAft>
                <a:spcPts val="0"/>
              </a:spcAft>
              <a:buSzPts val="1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3"/>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8</a:t>
            </a:r>
            <a:endParaRPr/>
          </a:p>
        </p:txBody>
      </p:sp>
      <p:pic>
        <p:nvPicPr>
          <p:cNvPr id="503" name="Google Shape;503;p43"/>
          <p:cNvPicPr preferRelativeResize="0"/>
          <p:nvPr/>
        </p:nvPicPr>
        <p:blipFill rotWithShape="1">
          <a:blip r:embed="rId3">
            <a:alphaModFix/>
          </a:blip>
          <a:srcRect b="9503" l="19072" r="25965" t="52382"/>
          <a:stretch/>
        </p:blipFill>
        <p:spPr>
          <a:xfrm>
            <a:off x="1633223" y="1345474"/>
            <a:ext cx="8108509" cy="3161212"/>
          </a:xfrm>
          <a:prstGeom prst="rect">
            <a:avLst/>
          </a:prstGeom>
          <a:noFill/>
          <a:ln>
            <a:noFill/>
          </a:ln>
        </p:spPr>
      </p:pic>
      <p:sp>
        <p:nvSpPr>
          <p:cNvPr id="504" name="Google Shape;504;p43"/>
          <p:cNvSpPr/>
          <p:nvPr/>
        </p:nvSpPr>
        <p:spPr>
          <a:xfrm>
            <a:off x="4548557" y="2990344"/>
            <a:ext cx="4428309" cy="121589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4"/>
          <p:cNvSpPr txBox="1"/>
          <p:nvPr>
            <p:ph type="title"/>
          </p:nvPr>
        </p:nvSpPr>
        <p:spPr>
          <a:xfrm>
            <a:off x="963116"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 información General</a:t>
            </a:r>
            <a:endParaRPr/>
          </a:p>
        </p:txBody>
      </p:sp>
      <p:sp>
        <p:nvSpPr>
          <p:cNvPr id="510" name="Google Shape;510;p44"/>
          <p:cNvSpPr txBox="1"/>
          <p:nvPr/>
        </p:nvSpPr>
        <p:spPr>
          <a:xfrm>
            <a:off x="963116" y="1248781"/>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Arial"/>
              <a:buNone/>
            </a:pPr>
            <a:r>
              <a:rPr b="0" i="0" lang="es-ES" sz="2400" cap="none">
                <a:solidFill>
                  <a:schemeClr val="lt1"/>
                </a:solidFill>
                <a:latin typeface="Arial"/>
                <a:ea typeface="Arial"/>
                <a:cs typeface="Arial"/>
                <a:sym typeface="Arial"/>
              </a:rPr>
              <a:t>Tareas completadas semana 7 y 8</a:t>
            </a:r>
            <a:endParaRPr/>
          </a:p>
        </p:txBody>
      </p:sp>
      <p:pic>
        <p:nvPicPr>
          <p:cNvPr id="511" name="Google Shape;511;p44"/>
          <p:cNvPicPr preferRelativeResize="0"/>
          <p:nvPr/>
        </p:nvPicPr>
        <p:blipFill rotWithShape="1">
          <a:blip r:embed="rId3">
            <a:alphaModFix/>
          </a:blip>
          <a:srcRect b="9695" l="19179" r="28321" t="47236"/>
          <a:stretch/>
        </p:blipFill>
        <p:spPr>
          <a:xfrm>
            <a:off x="0" y="1643704"/>
            <a:ext cx="6400800" cy="2952205"/>
          </a:xfrm>
          <a:prstGeom prst="rect">
            <a:avLst/>
          </a:prstGeom>
          <a:noFill/>
          <a:ln>
            <a:noFill/>
          </a:ln>
        </p:spPr>
      </p:pic>
      <p:pic>
        <p:nvPicPr>
          <p:cNvPr id="512" name="Google Shape;512;p44"/>
          <p:cNvPicPr preferRelativeResize="0"/>
          <p:nvPr/>
        </p:nvPicPr>
        <p:blipFill rotWithShape="1">
          <a:blip r:embed="rId4">
            <a:alphaModFix/>
          </a:blip>
          <a:srcRect b="9503" l="19072" r="25965" t="52382"/>
          <a:stretch/>
        </p:blipFill>
        <p:spPr>
          <a:xfrm>
            <a:off x="5490755" y="4245429"/>
            <a:ext cx="6701245" cy="261257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5"/>
          <p:cNvSpPr txBox="1"/>
          <p:nvPr>
            <p:ph type="title"/>
          </p:nvPr>
        </p:nvSpPr>
        <p:spPr>
          <a:xfrm>
            <a:off x="907699" y="863474"/>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Tareas Pendientes a </a:t>
            </a:r>
            <a:r>
              <a:rPr lang="es-ES"/>
              <a:t>completar la próxima</a:t>
            </a:r>
            <a:r>
              <a:rPr lang="es-ES"/>
              <a:t> semana.</a:t>
            </a:r>
            <a:endParaRPr/>
          </a:p>
        </p:txBody>
      </p:sp>
      <p:sp>
        <p:nvSpPr>
          <p:cNvPr id="518" name="Google Shape;518;p45"/>
          <p:cNvSpPr txBox="1"/>
          <p:nvPr/>
        </p:nvSpPr>
        <p:spPr>
          <a:xfrm>
            <a:off x="1295230" y="2387474"/>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None/>
            </a:pPr>
            <a:r>
              <a:t/>
            </a:r>
            <a:endParaRPr b="0" i="0" sz="1800"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p:nvPr/>
        </p:nvSpPr>
        <p:spPr>
          <a:xfrm>
            <a:off x="1163786" y="116378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58" name="Google Shape;158;p5"/>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59" name="Google Shape;159;p5"/>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60" name="Google Shape;160;p5"/>
          <p:cNvSpPr txBox="1"/>
          <p:nvPr/>
        </p:nvSpPr>
        <p:spPr>
          <a:xfrm>
            <a:off x="7949937" y="3216714"/>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5"/>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LIDER</a:t>
            </a:r>
            <a:r>
              <a:rPr lang="es-ES" sz="1800">
                <a:solidFill>
                  <a:schemeClr val="lt1"/>
                </a:solidFill>
                <a:latin typeface="Arial"/>
                <a:ea typeface="Arial"/>
                <a:cs typeface="Arial"/>
                <a:sym typeface="Arial"/>
              </a:rPr>
              <a:t>:</a:t>
            </a:r>
            <a:endParaRPr/>
          </a:p>
        </p:txBody>
      </p:sp>
      <p:sp>
        <p:nvSpPr>
          <p:cNvPr id="162" name="Google Shape;162;p5"/>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8.</a:t>
            </a:r>
            <a:endParaRPr/>
          </a:p>
        </p:txBody>
      </p:sp>
      <p:sp>
        <p:nvSpPr>
          <p:cNvPr id="163" name="Google Shape;163;p5"/>
          <p:cNvSpPr txBox="1"/>
          <p:nvPr/>
        </p:nvSpPr>
        <p:spPr>
          <a:xfrm>
            <a:off x="701143" y="2570383"/>
            <a:ext cx="3254829"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8.</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a:p>
        </p:txBody>
      </p:sp>
      <p:sp>
        <p:nvSpPr>
          <p:cNvPr id="164" name="Google Shape;164;p5"/>
          <p:cNvSpPr txBox="1"/>
          <p:nvPr/>
        </p:nvSpPr>
        <p:spPr>
          <a:xfrm>
            <a:off x="7425061" y="609600"/>
            <a:ext cx="359030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Aldahir Puente Reyes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165" name="Google Shape;165;p5"/>
          <p:cNvSpPr txBox="1"/>
          <p:nvPr/>
        </p:nvSpPr>
        <p:spPr>
          <a:xfrm>
            <a:off x="3956043" y="3144983"/>
            <a:ext cx="32547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Probar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problemas que surjan de la conexión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la base del semáforo.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cuarta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1004681" y="572529"/>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Líder.    Semana 8</a:t>
            </a:r>
            <a:endParaRPr/>
          </a:p>
        </p:txBody>
      </p:sp>
      <p:sp>
        <p:nvSpPr>
          <p:cNvPr id="171" name="Google Shape;171;p6"/>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Ricardo Aldair Puente Reyes como líder del equipo realizó tareas tales como: Realizar reporte laboral de la semana 8, Probar la conexión con el software, Revisar problemas que surjan de la conexión con el software, Crear la base del semáforo, Preparación para la cuarta reunión de estatus, Reunión de estatus, Reunión con el cliente.</a:t>
            </a:r>
            <a:endParaRPr/>
          </a:p>
          <a:p>
            <a:pPr indent="0" lvl="0" marL="0" rtl="0" algn="l">
              <a:lnSpc>
                <a:spcPct val="120000"/>
              </a:lnSpc>
              <a:spcBef>
                <a:spcPts val="1600"/>
              </a:spcBef>
              <a:spcAft>
                <a:spcPts val="0"/>
              </a:spcAft>
              <a:buSzPts val="216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8</a:t>
            </a:r>
            <a:endParaRPr/>
          </a:p>
        </p:txBody>
      </p:sp>
      <p:pic>
        <p:nvPicPr>
          <p:cNvPr id="177" name="Google Shape;177;p7"/>
          <p:cNvPicPr preferRelativeResize="0"/>
          <p:nvPr/>
        </p:nvPicPr>
        <p:blipFill rotWithShape="1">
          <a:blip r:embed="rId3">
            <a:alphaModFix/>
          </a:blip>
          <a:srcRect b="25253" l="19072" r="25965" t="52381"/>
          <a:stretch/>
        </p:blipFill>
        <p:spPr>
          <a:xfrm>
            <a:off x="1633223" y="1345474"/>
            <a:ext cx="8108509" cy="1854926"/>
          </a:xfrm>
          <a:prstGeom prst="rect">
            <a:avLst/>
          </a:prstGeom>
          <a:noFill/>
          <a:ln>
            <a:noFill/>
          </a:ln>
        </p:spPr>
      </p:pic>
      <p:sp>
        <p:nvSpPr>
          <p:cNvPr id="178" name="Google Shape;178;p7"/>
          <p:cNvSpPr/>
          <p:nvPr/>
        </p:nvSpPr>
        <p:spPr>
          <a:xfrm>
            <a:off x="4362994" y="1345474"/>
            <a:ext cx="4428309" cy="300446"/>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p:nvPr/>
        </p:nvSpPr>
        <p:spPr>
          <a:xfrm>
            <a:off x="1251656" y="91760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84" name="Google Shape;184;p8"/>
          <p:cNvSpPr/>
          <p:nvPr/>
        </p:nvSpPr>
        <p:spPr>
          <a:xfrm>
            <a:off x="4418021" y="782301"/>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85" name="Google Shape;185;p8"/>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86" name="Google Shape;186;p8"/>
          <p:cNvSpPr txBox="1"/>
          <p:nvPr/>
        </p:nvSpPr>
        <p:spPr>
          <a:xfrm>
            <a:off x="679378" y="2104218"/>
            <a:ext cx="4121221"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Verificación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errores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
        <p:nvSpPr>
          <p:cNvPr id="187" name="Google Shape;187;p8"/>
          <p:cNvSpPr txBox="1"/>
          <p:nvPr/>
        </p:nvSpPr>
        <p:spPr>
          <a:xfrm>
            <a:off x="1385455" y="609600"/>
            <a:ext cx="289876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endParaRPr/>
          </a:p>
        </p:txBody>
      </p:sp>
      <p:sp>
        <p:nvSpPr>
          <p:cNvPr id="188" name="Google Shape;188;p8"/>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7.</a:t>
            </a:r>
            <a:endParaRPr/>
          </a:p>
        </p:txBody>
      </p:sp>
      <p:sp>
        <p:nvSpPr>
          <p:cNvPr id="189" name="Google Shape;189;p8"/>
          <p:cNvSpPr txBox="1"/>
          <p:nvPr/>
        </p:nvSpPr>
        <p:spPr>
          <a:xfrm>
            <a:off x="7287490" y="717550"/>
            <a:ext cx="48087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190" name="Google Shape;190;p8"/>
          <p:cNvSpPr txBox="1"/>
          <p:nvPr/>
        </p:nvSpPr>
        <p:spPr>
          <a:xfrm>
            <a:off x="8308127" y="3490887"/>
            <a:ext cx="2767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 horas</a:t>
            </a:r>
            <a:endParaRPr/>
          </a:p>
        </p:txBody>
      </p:sp>
      <p:sp>
        <p:nvSpPr>
          <p:cNvPr id="191" name="Google Shape;191;p8"/>
          <p:cNvSpPr txBox="1"/>
          <p:nvPr/>
        </p:nvSpPr>
        <p:spPr>
          <a:xfrm>
            <a:off x="4418028" y="2566293"/>
            <a:ext cx="41211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Llenado de documentos CasosProcedimientosPrueba.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Verificación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 Plan de pruebas y CasosProcedimientoPrueba.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Realización de diseño de la base para 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Hacer conexiones de leds a la raspberry pi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errores de funcionamiento.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958653" y="449335"/>
            <a:ext cx="971370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Desarrollo.    Semana 7</a:t>
            </a:r>
            <a:endParaRPr/>
          </a:p>
        </p:txBody>
      </p:sp>
      <p:sp>
        <p:nvSpPr>
          <p:cNvPr id="197" name="Google Shape;197;p9"/>
          <p:cNvSpPr txBox="1"/>
          <p:nvPr/>
        </p:nvSpPr>
        <p:spPr>
          <a:xfrm>
            <a:off x="1141532" y="1662547"/>
            <a:ext cx="9896581" cy="33547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Héctor Daniel Castro Salazar como Gerente de Desarrollo realizó tareas tales como: Reunión con cliente pendiente de la semana 6, Llenado de documentos CasosProcedimientosPrueba, Verificación de Plan de pruebas y CasosProcedimientoPrueba, Corrección de Plan de pruebas y CasosProcedimientoPrueba, Realización de diseño de la base para el proyecto, Hacer conexiones de leds a la raspberry pi 4, Realizar pruebas de funcionamiento, Corregir errores de funcionamiento.</a:t>
            </a:r>
            <a:endParaRPr/>
          </a:p>
          <a:p>
            <a:pPr indent="0" lvl="0" marL="0" marR="0" rtl="0" algn="just">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2021-03-26T00:06:14Z</dcterms:created>
  <dc:creator>dayana gpe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2023-05-23T14:32:45Z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b53ef622-8948-4ffc-b72b-a5d7d256f9b6</vt:lpwstr>
  </property>
  <property fmtid="{D5CDD505-2E9C-101B-9397-08002B2CF9AE}" pid="7" name="MSIP_Label_defa4170-0d19-0005-0004-bc88714345d2_ActionId">
    <vt:lpwstr>9f3f7bf4-10f8-465e-ac1c-6d87145f547e</vt:lpwstr>
  </property>
  <property fmtid="{D5CDD505-2E9C-101B-9397-08002B2CF9AE}" pid="8" name="MSIP_Label_defa4170-0d19-0005-0004-bc88714345d2_ContentBits">
    <vt:lpwstr>0</vt:lpwstr>
  </property>
</Properties>
</file>