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clgjKlqx1QToGnb3+CsUT1Vsj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98" name="Google Shape;9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41" name="Google Shape;41;p1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59" name="Google Shape;5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s-MX"/>
              <a:t>Semáforos mina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s-MX"/>
              <a:t>Presentación de estrategia de desarrollo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s-MX"/>
              <a:t>Productos a producir</a:t>
            </a:r>
            <a:endParaRPr/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1295402" y="2424409"/>
            <a:ext cx="9601196" cy="3711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s-MX"/>
              <a:t>SRS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s-MX"/>
              <a:t>Arquitectura de software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s-MX"/>
              <a:t>Plan de pruebas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s-MX"/>
              <a:t>Casos de prueba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s-MX"/>
              <a:t>Módulos de código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s-MX"/>
              <a:t>Manual de usuario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s-MX"/>
              <a:t>Manual de mantenimiento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s-MX"/>
              <a:t>Manual de operaciones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2519384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s-MX"/>
              <a:t>Metodología SCRUM</a:t>
            </a:r>
            <a:br>
              <a:rPr lang="es-MX"/>
            </a:br>
            <a:r>
              <a:rPr lang="es-MX"/>
              <a:t>ISO/IEC 29110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s-MX"/>
              <a:t>Ciclos de vida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MX" sz="2400"/>
              <a:t>Planeación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3200"/>
              <a:buChar char="•"/>
            </a:pPr>
            <a:r>
              <a:rPr lang="es-MX" sz="2400"/>
              <a:t>Organización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3200"/>
              <a:buChar char="•"/>
            </a:pPr>
            <a:r>
              <a:rPr lang="es-MX" sz="2400"/>
              <a:t>Ejecución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3200"/>
              <a:buChar char="•"/>
            </a:pPr>
            <a:r>
              <a:rPr lang="es-MX" sz="2400"/>
              <a:t>Cumplimiento del objetivo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s-MX"/>
              <a:t>Planeación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s-MX" sz="6400">
                <a:latin typeface="Garamond"/>
                <a:ea typeface="Garamond"/>
                <a:cs typeface="Garamond"/>
                <a:sym typeface="Garamond"/>
              </a:rPr>
              <a:t>Desarrollar en base a lo aprendido en la capacitación dada el plan de desarrollo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920"/>
              </a:spcBef>
              <a:spcAft>
                <a:spcPts val="0"/>
              </a:spcAft>
              <a:buSzPct val="115000"/>
              <a:buNone/>
            </a:pPr>
            <a:r>
              <a:rPr lang="es-MX" sz="6400">
                <a:latin typeface="Garamond"/>
                <a:ea typeface="Garamond"/>
                <a:cs typeface="Garamond"/>
                <a:sym typeface="Garamond"/>
              </a:rPr>
              <a:t>Para poder llevar a cabo el desarrollo del proyecto tendremos que tener en cuenta donde se parte el desarrollo del software a el desarrollo del hardware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120"/>
              </a:spcBef>
              <a:spcAft>
                <a:spcPts val="0"/>
              </a:spcAft>
              <a:buSzPct val="115000"/>
              <a:buNone/>
            </a:pPr>
            <a:r>
              <a:rPr lang="es-MX" sz="6400">
                <a:latin typeface="Garamond"/>
                <a:ea typeface="Garamond"/>
                <a:cs typeface="Garamond"/>
                <a:sym typeface="Garamond"/>
              </a:rPr>
              <a:t>Además de considerar las tres partes de comunicación entre los dispositivos, los cuales son: el cliente, el servidor y el semáforo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120"/>
              </a:spcBef>
              <a:spcAft>
                <a:spcPts val="0"/>
              </a:spcAft>
              <a:buSzPct val="115000"/>
              <a:buNone/>
            </a:pPr>
            <a:r>
              <a:rPr lang="es-MX" sz="6400">
                <a:latin typeface="Garamond"/>
                <a:ea typeface="Garamond"/>
                <a:cs typeface="Garamond"/>
                <a:sym typeface="Garamond"/>
              </a:rPr>
              <a:t>Definido esto usaremos para la elaboración del semáforo para interior mina las siguientes herramientas y dispositivos:</a:t>
            </a:r>
            <a:endParaRPr/>
          </a:p>
          <a:p>
            <a:pPr indent="-285750" lvl="0" marL="285750" rtl="0" algn="l">
              <a:lnSpc>
                <a:spcPct val="107000"/>
              </a:lnSpc>
              <a:spcBef>
                <a:spcPts val="1120"/>
              </a:spcBef>
              <a:spcAft>
                <a:spcPts val="0"/>
              </a:spcAft>
              <a:buSzPct val="115000"/>
              <a:buChar char="•"/>
            </a:pPr>
            <a:r>
              <a:rPr lang="es-MX" sz="6400">
                <a:latin typeface="Garamond"/>
                <a:ea typeface="Garamond"/>
                <a:cs typeface="Garamond"/>
                <a:sym typeface="Garamond"/>
              </a:rPr>
              <a:t>Raspberry pi 4</a:t>
            </a:r>
            <a:endParaRPr/>
          </a:p>
          <a:p>
            <a:pPr indent="-285750" lvl="0" marL="285750" rtl="0" algn="l">
              <a:lnSpc>
                <a:spcPct val="107000"/>
              </a:lnSpc>
              <a:spcBef>
                <a:spcPts val="1120"/>
              </a:spcBef>
              <a:spcAft>
                <a:spcPts val="0"/>
              </a:spcAft>
              <a:buSzPct val="115000"/>
              <a:buChar char="•"/>
            </a:pPr>
            <a:r>
              <a:rPr lang="es-MX" sz="6400">
                <a:latin typeface="Garamond"/>
                <a:ea typeface="Garamond"/>
                <a:cs typeface="Garamond"/>
                <a:sym typeface="Garamond"/>
              </a:rPr>
              <a:t>Tarjeta de red TP-Link TG-3468</a:t>
            </a:r>
            <a:endParaRPr/>
          </a:p>
          <a:p>
            <a:pPr indent="-285750" lvl="0" marL="285750" rtl="0" algn="l">
              <a:lnSpc>
                <a:spcPct val="107000"/>
              </a:lnSpc>
              <a:spcBef>
                <a:spcPts val="1120"/>
              </a:spcBef>
              <a:spcAft>
                <a:spcPts val="0"/>
              </a:spcAft>
              <a:buSzPct val="115000"/>
              <a:buChar char="•"/>
            </a:pPr>
            <a:r>
              <a:rPr lang="es-MX" sz="6400">
                <a:latin typeface="Garamond"/>
                <a:ea typeface="Garamond"/>
                <a:cs typeface="Garamond"/>
                <a:sym typeface="Garamond"/>
              </a:rPr>
              <a:t>Relevadores de estado sólido (SSR)</a:t>
            </a:r>
            <a:endParaRPr/>
          </a:p>
          <a:p>
            <a:pPr indent="-285750" lvl="0" marL="285750" rtl="0" algn="l">
              <a:lnSpc>
                <a:spcPct val="107000"/>
              </a:lnSpc>
              <a:spcBef>
                <a:spcPts val="1120"/>
              </a:spcBef>
              <a:spcAft>
                <a:spcPts val="0"/>
              </a:spcAft>
              <a:buSzPct val="115000"/>
              <a:buChar char="•"/>
            </a:pPr>
            <a:r>
              <a:rPr lang="es-MX" sz="6400">
                <a:latin typeface="Garamond"/>
                <a:ea typeface="Garamond"/>
                <a:cs typeface="Garamond"/>
                <a:sym typeface="Garamond"/>
              </a:rPr>
              <a:t>Leds</a:t>
            </a:r>
            <a:endParaRPr/>
          </a:p>
          <a:p>
            <a:pPr indent="-241934" lvl="0" marL="285750" rtl="0" algn="l">
              <a:spcBef>
                <a:spcPts val="92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s-MX"/>
              <a:t>Organización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s-MX"/>
              <a:t>Las actividades que deben ser realizadas por SCRUM son las siguientes mencionadas (los tiempos indicados son para iteraciones de 2 semanas):</a:t>
            </a:r>
            <a:endParaRPr/>
          </a:p>
          <a:p>
            <a:pPr indent="0" lvl="0" marL="0" rtl="0" algn="ctr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s-MX"/>
              <a:t>Planificación de la iteración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s-MX"/>
              <a:t>Durante el inicio de la iteración, se lleva a cabo una reunión de planificación que consta de dos etapas.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s-MX"/>
              <a:t>En la primera parte, el cliente expone al equipo la lista de requisitos priorizada para el producto o proyecto.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s-MX"/>
              <a:t>En la segunda parte, el equipo elabora la lista de tareas necesarias para desarrollar los requisitos seleccionados en la iteración.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s-MX"/>
              <a:t>Ejecución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s-MX"/>
              <a:t>Codificación realizada por administrador de desarrollo y administrador de calidad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s-MX"/>
              <a:t>Pruebas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s-MX"/>
              <a:t>Cumplir con el objetivo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s-MX"/>
              <a:t>Entregar el producto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s-MX"/>
              <a:t>Dar mantenimiento al código ya realizado, ya sea para parchar errores, optimizar tareas o añadir nuevas funcionalidades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s-MX"/>
              <a:t>Herramientas de desarrollo.</a:t>
            </a: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s-MX"/>
              <a:t>Python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s-MX"/>
              <a:t>Raspberry pi 4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s-MX"/>
              <a:t>Relevadores de estado solido (SSR)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s-MX"/>
              <a:t>Tarjeta de red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s-MX"/>
              <a:t>Librerias ya establecidas de Python 3.9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s-MX"/>
              <a:t>Diagrama conceptual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1656522" y="2756452"/>
            <a:ext cx="1683026" cy="2093844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1974574" y="2958934"/>
            <a:ext cx="1007165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Servidor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1770930" y="4228400"/>
            <a:ext cx="145421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Solicitud http</a:t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4227443" y="4038600"/>
            <a:ext cx="1683026" cy="1991139"/>
          </a:xfrm>
          <a:prstGeom prst="rect">
            <a:avLst/>
          </a:prstGeom>
          <a:solidFill>
            <a:schemeClr val="accent3"/>
          </a:solidFill>
          <a:ln cap="flat" cmpd="sng" w="15875">
            <a:solidFill>
              <a:srgbClr val="3151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4552121" y="4681008"/>
            <a:ext cx="1033670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Led rojo (Activo)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4522937" y="5415959"/>
            <a:ext cx="109203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Led verde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6891130" y="2118619"/>
            <a:ext cx="3432313" cy="1775792"/>
          </a:xfrm>
          <a:prstGeom prst="rect">
            <a:avLst/>
          </a:prstGeom>
          <a:solidFill>
            <a:schemeClr val="accent4"/>
          </a:solidFill>
          <a:ln cap="flat" cmpd="sng" w="15875">
            <a:solidFill>
              <a:srgbClr val="762B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8163338" y="2444368"/>
            <a:ext cx="9144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Cliente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7056377" y="3210126"/>
            <a:ext cx="139897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Instrucción 1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8689910" y="3197277"/>
            <a:ext cx="139897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Instrucción 2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 flipH="1" rot="-9752096">
            <a:off x="3511889" y="3925558"/>
            <a:ext cx="679475" cy="3518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0" name="Google Shape;210;p9"/>
          <p:cNvSpPr/>
          <p:nvPr/>
        </p:nvSpPr>
        <p:spPr>
          <a:xfrm flipH="1">
            <a:off x="3866251" y="2559213"/>
            <a:ext cx="2720007" cy="472348"/>
          </a:xfrm>
          <a:prstGeom prst="rightArrow">
            <a:avLst>
              <a:gd fmla="val 29338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4453997" y="2424786"/>
            <a:ext cx="1931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Envío u orden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2849747" y="4987490"/>
            <a:ext cx="11766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Semáforos siempre en espera de la solicitud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6523509" y="4134872"/>
            <a:ext cx="1683026" cy="1991139"/>
          </a:xfrm>
          <a:prstGeom prst="rect">
            <a:avLst/>
          </a:prstGeom>
          <a:solidFill>
            <a:srgbClr val="7030A0"/>
          </a:solidFill>
          <a:ln cap="flat" cmpd="sng" w="15875">
            <a:solidFill>
              <a:srgbClr val="3151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4434119" y="4154941"/>
            <a:ext cx="126967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Semáforo 1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6724620" y="4290837"/>
            <a:ext cx="12134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Semáforo 2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6841561" y="4846232"/>
            <a:ext cx="1046922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Led rojo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6819003" y="5327339"/>
            <a:ext cx="109203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Led verde (Activo)</a:t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 rot="804854">
            <a:off x="3799063" y="3420623"/>
            <a:ext cx="2643200" cy="472348"/>
          </a:xfrm>
          <a:prstGeom prst="rightArrow">
            <a:avLst>
              <a:gd fmla="val 29338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1749074" y="3455167"/>
            <a:ext cx="1454210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Recopilación de info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 rot="901963">
            <a:off x="4576406" y="3211216"/>
            <a:ext cx="1379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Instrucción 2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 rot="901963">
            <a:off x="3323432" y="3575537"/>
            <a:ext cx="1379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Instrucción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ánico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2021-03-12T16:07:10Z</dcterms:created>
  <dc:creator>Juanito Avila Amador</dc:creator>
</cp:coreProperties>
</file>