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rchitects Daughte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rchitectsDaugh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b115181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6b115181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6b115181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6b11518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6b115181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6b115181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6b115181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6b115181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6b115181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6b115181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6b115181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6b115181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6b115181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6b115181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b115181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6b115181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6b1151813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6b115181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b11518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6b11518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b11518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6b1151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6b115181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6b115181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6b115181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6b115181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6b1151813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6b1151813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6b115181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6b115181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b115181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b115181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b11518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b11518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6b115181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6b115181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6b115181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6b11518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b115181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6b115181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6b115181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6b11518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Lógico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rPr lang="es-419" sz="2400">
                <a:solidFill>
                  <a:schemeClr val="dk1"/>
                </a:solidFill>
              </a:rPr>
              <a:t>Un tipo de dato lógico permite representar datos que pueden tomar dos valores </a:t>
            </a:r>
            <a:r>
              <a:rPr b="1" lang="es-419" sz="2400">
                <a:solidFill>
                  <a:schemeClr val="dk1"/>
                </a:solidFill>
              </a:rPr>
              <a:t>verdadero</a:t>
            </a:r>
            <a:r>
              <a:rPr lang="es-419" sz="2400">
                <a:solidFill>
                  <a:schemeClr val="dk1"/>
                </a:solidFill>
              </a:rPr>
              <a:t> o </a:t>
            </a:r>
            <a:r>
              <a:rPr b="1" lang="es-419" sz="2400">
                <a:solidFill>
                  <a:schemeClr val="dk1"/>
                </a:solidFill>
              </a:rPr>
              <a:t>falso</a:t>
            </a:r>
            <a:r>
              <a:rPr lang="es-419" sz="24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151" name="Google Shape;151;p22"/>
          <p:cNvCxnSpPr/>
          <p:nvPr/>
        </p:nvCxnSpPr>
        <p:spPr>
          <a:xfrm flipH="1" rot="10800000">
            <a:off x="1904825" y="2494325"/>
            <a:ext cx="845400" cy="76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1904825" y="3257525"/>
            <a:ext cx="857100" cy="79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22"/>
          <p:cNvSpPr txBox="1"/>
          <p:nvPr/>
        </p:nvSpPr>
        <p:spPr>
          <a:xfrm>
            <a:off x="311700" y="2905325"/>
            <a:ext cx="1444500" cy="15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Tipo de datos lógico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2679775" y="2717375"/>
            <a:ext cx="48147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Es un tipo de dato simple, ordinal.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Los valores son de la forma: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verdadero = true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falso = false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lógico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O</a:t>
            </a:r>
            <a:r>
              <a:rPr lang="es-419">
                <a:solidFill>
                  <a:schemeClr val="dk1"/>
                </a:solidFill>
              </a:rPr>
              <a:t>peraciones entre tipos de datos lógicos</a:t>
            </a:r>
            <a:r>
              <a:rPr lang="es-419"/>
              <a:t>.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1599425" y="1965800"/>
            <a:ext cx="6223800" cy="23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                              Operadores Lógicos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Disyunción = || (or)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Conjunción = &amp;&amp; (and)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Negación = ! (not)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lógico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 de dato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Lógico</a:t>
            </a:r>
            <a:endParaRPr/>
          </a:p>
        </p:txBody>
      </p:sp>
      <p:cxnSp>
        <p:nvCxnSpPr>
          <p:cNvPr id="168" name="Google Shape;168;p24"/>
          <p:cNvCxnSpPr/>
          <p:nvPr/>
        </p:nvCxnSpPr>
        <p:spPr>
          <a:xfrm>
            <a:off x="1951700" y="1742675"/>
            <a:ext cx="185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4100700" y="1378650"/>
            <a:ext cx="31236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Tablas de verdad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70" name="Google Shape;170;p24" title="tablas de verd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250" y="2295850"/>
            <a:ext cx="6561400" cy="20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1012250" y="4431875"/>
            <a:ext cx="65643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500">
                <a:solidFill>
                  <a:schemeClr val="dk1"/>
                </a:solidFill>
              </a:rPr>
              <a:t>Conjunción                                    Disyunción                             Negación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Caracter</a:t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rPr lang="es-419" sz="1900">
                <a:solidFill>
                  <a:schemeClr val="dk1"/>
                </a:solidFill>
              </a:rPr>
              <a:t>El tipo de dato carácter representa un conjunto finito y ordenado de caracteres que la computadora reconoce.  Un dato de tipo caracter contiene solo un caracter.</a:t>
            </a:r>
            <a:endParaRPr sz="1900">
              <a:solidFill>
                <a:schemeClr val="dk1"/>
              </a:solidFill>
            </a:endParaRPr>
          </a:p>
        </p:txBody>
      </p:sp>
      <p:cxnSp>
        <p:nvCxnSpPr>
          <p:cNvPr id="178" name="Google Shape;178;p25"/>
          <p:cNvCxnSpPr/>
          <p:nvPr/>
        </p:nvCxnSpPr>
        <p:spPr>
          <a:xfrm flipH="1" rot="10800000">
            <a:off x="1904825" y="2494325"/>
            <a:ext cx="845400" cy="76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5"/>
          <p:cNvCxnSpPr/>
          <p:nvPr/>
        </p:nvCxnSpPr>
        <p:spPr>
          <a:xfrm>
            <a:off x="1904825" y="3257525"/>
            <a:ext cx="857100" cy="79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5"/>
          <p:cNvSpPr txBox="1"/>
          <p:nvPr/>
        </p:nvSpPr>
        <p:spPr>
          <a:xfrm>
            <a:off x="319425" y="2917000"/>
            <a:ext cx="153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Tipo de Dato </a:t>
            </a:r>
            <a:r>
              <a:rPr b="1" lang="es-419" sz="1800">
                <a:solidFill>
                  <a:schemeClr val="dk2"/>
                </a:solidFill>
              </a:rPr>
              <a:t>Caracter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2562350" y="2670400"/>
            <a:ext cx="52962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Es un tipo de dato simple, ordinal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Los valores son de la forma: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‘a’  ‘Z’ ‘3’ ‘@’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Caracter</a:t>
            </a:r>
            <a:endParaRPr/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Operaciones con tipos de datos caracter.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2597575" y="1965800"/>
            <a:ext cx="3593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operadores relacionales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2597575" y="2552950"/>
            <a:ext cx="35817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 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!=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542525" y="4396625"/>
            <a:ext cx="7856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La Tabla ASCII contiene todos los caracteres y el orden entre los mismos. </a:t>
            </a:r>
            <a:r>
              <a:rPr b="1" lang="es-419" sz="1700">
                <a:solidFill>
                  <a:schemeClr val="dk1"/>
                </a:solidFill>
              </a:rPr>
              <a:t>http://ascii.cl/es/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C++</a:t>
            </a:r>
            <a:endParaRPr/>
          </a:p>
        </p:txBody>
      </p:sp>
      <p:sp>
        <p:nvSpPr>
          <p:cNvPr id="196" name="Google Shape;19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     </a:t>
            </a:r>
            <a:endParaRPr/>
          </a:p>
        </p:txBody>
      </p:sp>
      <p:pic>
        <p:nvPicPr>
          <p:cNvPr id="197" name="Google Shape;197;p27" title="tipos de datos c++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725" y="1390400"/>
            <a:ext cx="8005650" cy="279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7"/>
          <p:cNvSpPr txBox="1"/>
          <p:nvPr/>
        </p:nvSpPr>
        <p:spPr>
          <a:xfrm>
            <a:off x="1094450" y="13904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Variables</a:t>
            </a:r>
            <a:endParaRPr/>
          </a:p>
        </p:txBody>
      </p:sp>
      <p:sp>
        <p:nvSpPr>
          <p:cNvPr id="204" name="Google Shape;20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  </a:t>
            </a:r>
            <a:endParaRPr/>
          </a:p>
        </p:txBody>
      </p:sp>
      <p:pic>
        <p:nvPicPr>
          <p:cNvPr id="205" name="Google Shape;205;p28" title="Variabl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675" y="1355150"/>
            <a:ext cx="6446975" cy="190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 rot="-757710">
            <a:off x="918340" y="3398481"/>
            <a:ext cx="2019864" cy="8808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Que es una variable?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3454825" y="3445450"/>
            <a:ext cx="1926000" cy="8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Que es una constante?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 rot="504646">
            <a:off x="6073538" y="3351428"/>
            <a:ext cx="1749516" cy="7869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Cómo se utilizan?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Variables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Variable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1799050" y="1331675"/>
            <a:ext cx="67407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>
                <a:solidFill>
                  <a:schemeClr val="dk1"/>
                </a:solidFill>
              </a:rPr>
              <a:t>E</a:t>
            </a:r>
            <a:r>
              <a:rPr b="1" lang="es-419" sz="1700">
                <a:solidFill>
                  <a:schemeClr val="dk1"/>
                </a:solidFill>
              </a:rPr>
              <a:t>s una zona de memoria cuyo contenido va a ser alguno de los tipos mencionados anteriormente. La dirección inicial de esta zona se asocia con el nombre de la variable.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rPr b="1" lang="es-419" sz="1700">
                <a:solidFill>
                  <a:schemeClr val="dk1"/>
                </a:solidFill>
              </a:rPr>
              <a:t>Puede cambiar su valor durante el programa.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483800" y="2975675"/>
            <a:ext cx="6341400" cy="13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rPr b="1" lang="es-419" sz="1700">
                <a:solidFill>
                  <a:schemeClr val="dk1"/>
                </a:solidFill>
              </a:rPr>
              <a:t>Es una zona de memoria cuyo contenido va a ser alguno de los tipos mencionados anteriormente. La dirección inicial de esta zona se asocia con el nombre de la variable.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rPr b="1" lang="es-419" sz="1700">
                <a:solidFill>
                  <a:schemeClr val="dk1"/>
                </a:solidFill>
              </a:rPr>
              <a:t>NO puede cambiar su valor durante el programa.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6942550" y="3022675"/>
            <a:ext cx="16794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dk1"/>
                </a:solidFill>
              </a:rPr>
              <a:t>Constante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un programa</a:t>
            </a:r>
            <a:endParaRPr/>
          </a:p>
        </p:txBody>
      </p:sp>
      <p:sp>
        <p:nvSpPr>
          <p:cNvPr id="223" name="Google Shape;22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Directivas de procesador.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Declaraciones globales ( variables globales, constantes, funciones)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int </a:t>
            </a:r>
            <a:r>
              <a:rPr b="1" lang="es-419">
                <a:solidFill>
                  <a:schemeClr val="dk1"/>
                </a:solidFill>
              </a:rPr>
              <a:t>main</a:t>
            </a:r>
            <a:r>
              <a:rPr lang="es-419">
                <a:solidFill>
                  <a:schemeClr val="dk1"/>
                </a:solidFill>
              </a:rPr>
              <a:t>(){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 Variables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 Bloque de </a:t>
            </a:r>
            <a:r>
              <a:rPr lang="es-419">
                <a:solidFill>
                  <a:schemeClr val="dk1"/>
                </a:solidFill>
              </a:rPr>
              <a:t>código.</a:t>
            </a:r>
            <a:r>
              <a:rPr lang="es-419">
                <a:solidFill>
                  <a:schemeClr val="dk1"/>
                </a:solidFill>
              </a:rPr>
              <a:t>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3032075" y="2235900"/>
            <a:ext cx="50496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La función </a:t>
            </a:r>
            <a:r>
              <a:rPr b="1" lang="es-419" sz="1800">
                <a:solidFill>
                  <a:schemeClr val="dk2"/>
                </a:solidFill>
              </a:rPr>
              <a:t>main</a:t>
            </a:r>
            <a:r>
              <a:rPr lang="es-419" sz="1800">
                <a:solidFill>
                  <a:schemeClr val="dk2"/>
                </a:solidFill>
              </a:rPr>
              <a:t> es el punto de entrada principal de un programa. Donde empieza la ejecución del código.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Estructura de un Programa </a:t>
            </a:r>
            <a:endParaRPr/>
          </a:p>
        </p:txBody>
      </p:sp>
      <p:sp>
        <p:nvSpPr>
          <p:cNvPr id="230" name="Google Shape;23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#include &lt;iostream.h&gt;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int main(){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int edad;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float peso;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char letra;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bool resultado;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edad = 20;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peso = 70.5;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letra = ‘A’;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resultado = letra == ‘a’;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	return 0;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1" name="Google Shape;231;p31"/>
          <p:cNvSpPr/>
          <p:nvPr/>
        </p:nvSpPr>
        <p:spPr>
          <a:xfrm>
            <a:off x="2139600" y="1813150"/>
            <a:ext cx="387600" cy="112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2139600" y="3034425"/>
            <a:ext cx="387600" cy="112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2973375" y="1942325"/>
            <a:ext cx="4509300" cy="9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dk2"/>
                </a:solidFill>
              </a:rPr>
              <a:t>Declaración</a:t>
            </a:r>
            <a:r>
              <a:rPr lang="es-419" sz="1600">
                <a:solidFill>
                  <a:schemeClr val="dk2"/>
                </a:solidFill>
              </a:rPr>
              <a:t> de variables. Se especifican los distintos tipos de datos, a cada variable le doy un tipo.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234" name="Google Shape;234;p31"/>
          <p:cNvSpPr txBox="1"/>
          <p:nvPr/>
        </p:nvSpPr>
        <p:spPr>
          <a:xfrm>
            <a:off x="2985100" y="3222325"/>
            <a:ext cx="4521000" cy="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dk2"/>
                </a:solidFill>
              </a:rPr>
              <a:t>Uso de variables.</a:t>
            </a:r>
            <a:r>
              <a:rPr lang="es-419" sz="1600">
                <a:solidFill>
                  <a:schemeClr val="dk2"/>
                </a:solidFill>
              </a:rPr>
              <a:t> Una vez declaradas, podemos asociar valores característicos del tipo. A esto se lo conoce como </a:t>
            </a:r>
            <a:r>
              <a:rPr b="1" lang="es-419" sz="1600">
                <a:solidFill>
                  <a:schemeClr val="dk2"/>
                </a:solidFill>
              </a:rPr>
              <a:t>asignación</a:t>
            </a:r>
            <a:r>
              <a:rPr lang="es-419" sz="1600">
                <a:solidFill>
                  <a:schemeClr val="dk2"/>
                </a:solidFill>
              </a:rPr>
              <a:t>.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Un tipo de dato es una clase de objetos de datos ligados a un conjunto de operaciones para crearlos y manipularlos.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 flipH="1">
            <a:off x="1388100" y="2083225"/>
            <a:ext cx="3405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4"/>
          <p:cNvCxnSpPr/>
          <p:nvPr/>
        </p:nvCxnSpPr>
        <p:spPr>
          <a:xfrm>
            <a:off x="4300350" y="2165425"/>
            <a:ext cx="58800" cy="11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4"/>
          <p:cNvCxnSpPr/>
          <p:nvPr/>
        </p:nvCxnSpPr>
        <p:spPr>
          <a:xfrm>
            <a:off x="5392450" y="2165425"/>
            <a:ext cx="1444500" cy="7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4"/>
          <p:cNvSpPr txBox="1"/>
          <p:nvPr/>
        </p:nvSpPr>
        <p:spPr>
          <a:xfrm>
            <a:off x="425100" y="2987450"/>
            <a:ext cx="2559900" cy="12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Tienen un rango de valores posibles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13925" y="3480675"/>
            <a:ext cx="21606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Tienen un conjunto de operaciones permitidas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78875" y="3163600"/>
            <a:ext cx="24534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dk2"/>
                </a:solidFill>
              </a:rPr>
              <a:t>Tienen una </a:t>
            </a:r>
            <a:r>
              <a:rPr lang="es-419" sz="1600">
                <a:solidFill>
                  <a:schemeClr val="dk2"/>
                </a:solidFill>
              </a:rPr>
              <a:t>representación</a:t>
            </a:r>
            <a:r>
              <a:rPr lang="es-419" sz="1600">
                <a:solidFill>
                  <a:schemeClr val="dk2"/>
                </a:solidFill>
              </a:rPr>
              <a:t> interna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Variables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&lt;tipo_de_dato&gt; &lt;nombre_de_variable&gt;;    </a:t>
            </a:r>
            <a:r>
              <a:rPr b="1" lang="es-419"/>
              <a:t>int x;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&lt;tipo_de_dato&gt; &lt;lista  de variables&gt;;        </a:t>
            </a:r>
            <a:r>
              <a:rPr b="1" lang="es-419"/>
              <a:t>char x, y, z;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&lt;tipo_de_dato&gt; &lt;nombre_de_variable&gt; = valor; </a:t>
            </a:r>
            <a:r>
              <a:rPr b="1" lang="es-419"/>
              <a:t>float i = 10.5;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46" name="Google Shape;24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Se deben declarar variables, asignarles un número, sumarlas y guardar el resultado en una variable llamada resultado.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</a:t>
            </a:r>
            <a:endParaRPr/>
          </a:p>
        </p:txBody>
      </p:sp>
      <p:sp>
        <p:nvSpPr>
          <p:cNvPr id="252" name="Google Shape;252;p34"/>
          <p:cNvSpPr txBox="1"/>
          <p:nvPr>
            <p:ph idx="1" type="body"/>
          </p:nvPr>
        </p:nvSpPr>
        <p:spPr>
          <a:xfrm>
            <a:off x="170775" y="1113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 main(){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 num1;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 num2;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int resultado;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num1 = 5;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num2 = 10;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	resultado = num1 + num2;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return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}</a:t>
            </a:r>
            <a:endParaRPr/>
          </a:p>
        </p:txBody>
      </p:sp>
      <p:sp>
        <p:nvSpPr>
          <p:cNvPr id="253" name="Google Shape;253;p34"/>
          <p:cNvSpPr txBox="1"/>
          <p:nvPr/>
        </p:nvSpPr>
        <p:spPr>
          <a:xfrm>
            <a:off x="4572000" y="1301150"/>
            <a:ext cx="10200" cy="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4582200" y="1160375"/>
            <a:ext cx="3556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int main(){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	int num1, num2, resultado;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	num1 = 5;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	num2 = 10;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	resultado = num1 + num2;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	return 0;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}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Clasificación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5" title="Tipos de 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025" y="917150"/>
            <a:ext cx="7081125" cy="38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numérico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Un tipo de dato numérico representa el conjunto de números que se pueden necesitar. Estos números pueden ser </a:t>
            </a:r>
            <a:r>
              <a:rPr b="1" lang="es-419" sz="2000">
                <a:solidFill>
                  <a:schemeClr val="dk1"/>
                </a:solidFill>
              </a:rPr>
              <a:t>enteros</a:t>
            </a:r>
            <a:r>
              <a:rPr lang="es-419" sz="2000">
                <a:solidFill>
                  <a:schemeClr val="dk1"/>
                </a:solidFill>
              </a:rPr>
              <a:t> o </a:t>
            </a:r>
            <a:r>
              <a:rPr b="1" lang="es-419" sz="2000">
                <a:solidFill>
                  <a:schemeClr val="dk1"/>
                </a:solidFill>
              </a:rPr>
              <a:t>reales</a:t>
            </a:r>
            <a:r>
              <a:rPr lang="es-419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chitects Daughter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460325" y="2717375"/>
            <a:ext cx="1444500" cy="10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Tipo de datos </a:t>
            </a:r>
            <a:r>
              <a:rPr b="1" lang="es-419">
                <a:solidFill>
                  <a:schemeClr val="dk2"/>
                </a:solidFill>
              </a:rPr>
              <a:t>entero</a:t>
            </a:r>
            <a:endParaRPr b="1">
              <a:solidFill>
                <a:schemeClr val="dk2"/>
              </a:solidFill>
            </a:endParaRPr>
          </a:p>
        </p:txBody>
      </p:sp>
      <p:cxnSp>
        <p:nvCxnSpPr>
          <p:cNvPr id="82" name="Google Shape;82;p16"/>
          <p:cNvCxnSpPr>
            <a:stCxn id="81" idx="3"/>
          </p:cNvCxnSpPr>
          <p:nvPr/>
        </p:nvCxnSpPr>
        <p:spPr>
          <a:xfrm flipH="1" rot="10800000">
            <a:off x="1904825" y="2494325"/>
            <a:ext cx="845400" cy="76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6"/>
          <p:cNvCxnSpPr>
            <a:stCxn id="81" idx="3"/>
          </p:cNvCxnSpPr>
          <p:nvPr/>
        </p:nvCxnSpPr>
        <p:spPr>
          <a:xfrm>
            <a:off x="1904825" y="3257525"/>
            <a:ext cx="857100" cy="79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6"/>
          <p:cNvSpPr txBox="1"/>
          <p:nvPr/>
        </p:nvSpPr>
        <p:spPr>
          <a:xfrm>
            <a:off x="2938125" y="2212400"/>
            <a:ext cx="4990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Es un tipo de dato simple, ordinal.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Los valores son de la forma: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-10, 200, -3000, 2560…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949825" y="3594175"/>
            <a:ext cx="49674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Al tener una representación interna tienen un número </a:t>
            </a:r>
            <a:r>
              <a:rPr lang="es-419" sz="1500">
                <a:solidFill>
                  <a:schemeClr val="dk2"/>
                </a:solidFill>
              </a:rPr>
              <a:t>mínimo</a:t>
            </a:r>
            <a:r>
              <a:rPr lang="es-419" sz="1500">
                <a:solidFill>
                  <a:schemeClr val="dk2"/>
                </a:solidFill>
              </a:rPr>
              <a:t> y uno </a:t>
            </a:r>
            <a:r>
              <a:rPr lang="es-419" sz="1500">
                <a:solidFill>
                  <a:schemeClr val="dk2"/>
                </a:solidFill>
              </a:rPr>
              <a:t>máximo</a:t>
            </a:r>
            <a:r>
              <a:rPr lang="es-419" sz="1500">
                <a:solidFill>
                  <a:schemeClr val="dk2"/>
                </a:solidFill>
              </a:rPr>
              <a:t>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</a:t>
            </a:r>
            <a:r>
              <a:rPr lang="es-419"/>
              <a:t>numérico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65100" y="12816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Operaciones que se pueden hacer con el tipo de dato entero.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988775" y="2235900"/>
            <a:ext cx="21843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/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%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977025" y="1848375"/>
            <a:ext cx="2196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Operadores Matemáticos</a:t>
            </a:r>
            <a:endParaRPr sz="11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5098875" y="2294600"/>
            <a:ext cx="2184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==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!=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4946225" y="1848375"/>
            <a:ext cx="2113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Operadores </a:t>
            </a:r>
            <a:r>
              <a:rPr lang="es-419" sz="1200">
                <a:solidFill>
                  <a:schemeClr val="dk1"/>
                </a:solidFill>
              </a:rPr>
              <a:t>Lógicos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1035750" y="3962150"/>
            <a:ext cx="6423600" cy="4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Qué</a:t>
            </a:r>
            <a:r>
              <a:rPr lang="es-419" sz="1200">
                <a:solidFill>
                  <a:schemeClr val="dk2"/>
                </a:solidFill>
              </a:rPr>
              <a:t> es lo que hace % (mod)?             </a:t>
            </a:r>
            <a:r>
              <a:rPr lang="es-419" sz="900">
                <a:solidFill>
                  <a:schemeClr val="dk2"/>
                </a:solidFill>
              </a:rPr>
              <a:t>módulo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numérico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Tipo de Dato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Entero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3" name="Google Shape;103;p18" title="div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275" y="1452975"/>
            <a:ext cx="1771650" cy="63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" name="Google Shape;104;p18"/>
          <p:cNvCxnSpPr/>
          <p:nvPr/>
        </p:nvCxnSpPr>
        <p:spPr>
          <a:xfrm flipH="1" rot="10800000">
            <a:off x="2292275" y="1766225"/>
            <a:ext cx="2196000" cy="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8"/>
          <p:cNvSpPr txBox="1"/>
          <p:nvPr/>
        </p:nvSpPr>
        <p:spPr>
          <a:xfrm>
            <a:off x="6105275" y="2153700"/>
            <a:ext cx="16710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3         6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06" name="Google Shape;106;p18"/>
          <p:cNvCxnSpPr>
            <a:stCxn id="105" idx="1"/>
          </p:cNvCxnSpPr>
          <p:nvPr/>
        </p:nvCxnSpPr>
        <p:spPr>
          <a:xfrm flipH="1">
            <a:off x="5263175" y="2362800"/>
            <a:ext cx="8421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3372625" y="2165425"/>
            <a:ext cx="177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mod = Resto entero de la división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08" name="Google Shape;108;p18"/>
          <p:cNvCxnSpPr>
            <a:stCxn id="105" idx="2"/>
          </p:cNvCxnSpPr>
          <p:nvPr/>
        </p:nvCxnSpPr>
        <p:spPr>
          <a:xfrm>
            <a:off x="6940775" y="2571900"/>
            <a:ext cx="260100" cy="3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8"/>
          <p:cNvSpPr txBox="1"/>
          <p:nvPr/>
        </p:nvSpPr>
        <p:spPr>
          <a:xfrm>
            <a:off x="6754650" y="3057925"/>
            <a:ext cx="1608900" cy="8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La división entre enteros siempre nos da la parte entera.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245400" y="3231300"/>
            <a:ext cx="4438800" cy="13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Supongamos</a:t>
            </a:r>
            <a:r>
              <a:rPr lang="es-419" sz="1300">
                <a:solidFill>
                  <a:schemeClr val="dk2"/>
                </a:solidFill>
              </a:rPr>
              <a:t> a, b, c, d variables enteras.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a = 22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b = 6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c = a / b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dk2"/>
                </a:solidFill>
              </a:rPr>
              <a:t>d = a % c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441250" y="3034475"/>
            <a:ext cx="47100" cy="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 rot="-605533">
            <a:off x="401677" y="3351556"/>
            <a:ext cx="1843830" cy="962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2"/>
                </a:solidFill>
              </a:rPr>
              <a:t>Que resultado dan estas operaciones?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numérico</a:t>
            </a:r>
            <a:endParaRPr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Un tipo de dato numérico representa el conjunto de números que se pueden necesitar. Estos números pueden ser </a:t>
            </a:r>
            <a:r>
              <a:rPr b="1" lang="es-419" sz="2000">
                <a:solidFill>
                  <a:schemeClr val="dk1"/>
                </a:solidFill>
              </a:rPr>
              <a:t>enteros</a:t>
            </a:r>
            <a:r>
              <a:rPr lang="es-419" sz="2000">
                <a:solidFill>
                  <a:schemeClr val="dk1"/>
                </a:solidFill>
              </a:rPr>
              <a:t> o </a:t>
            </a:r>
            <a:r>
              <a:rPr b="1" lang="es-419" sz="2000">
                <a:solidFill>
                  <a:schemeClr val="dk1"/>
                </a:solidFill>
              </a:rPr>
              <a:t>reales</a:t>
            </a:r>
            <a:r>
              <a:rPr lang="es-419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flipH="1" rot="10800000">
            <a:off x="1904825" y="2494325"/>
            <a:ext cx="845400" cy="763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1904825" y="3257525"/>
            <a:ext cx="857100" cy="798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1" name="Google Shape;121;p19"/>
          <p:cNvSpPr txBox="1"/>
          <p:nvPr/>
        </p:nvSpPr>
        <p:spPr>
          <a:xfrm>
            <a:off x="495550" y="2834800"/>
            <a:ext cx="13623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Tipo de dato </a:t>
            </a:r>
            <a:r>
              <a:rPr b="1" lang="es-419" sz="1800">
                <a:solidFill>
                  <a:schemeClr val="dk1"/>
                </a:solidFill>
              </a:rPr>
              <a:t>Real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2926400" y="2118475"/>
            <a:ext cx="5413500" cy="13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Es un tipo de dato simple, permiten representar números con decimales.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Los valores son de la forma: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-10, 200, -3000, 2560, 11.5, -22.89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-443900" y="-42980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3043825" y="3586350"/>
            <a:ext cx="5296200" cy="9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Al tener una </a:t>
            </a:r>
            <a:r>
              <a:rPr lang="es-419">
                <a:solidFill>
                  <a:schemeClr val="dk2"/>
                </a:solidFill>
              </a:rPr>
              <a:t>representación interna, tienen un número mínimo y uno máximo.</a:t>
            </a:r>
            <a:r>
              <a:rPr lang="es-419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numérico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387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Operaciones que se pueden realizar con tipos de datos reales.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5098875" y="2294600"/>
            <a:ext cx="2184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==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&lt;=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&gt;=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!=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988775" y="2235900"/>
            <a:ext cx="2184300" cy="2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+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-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*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s-419" sz="1800">
                <a:solidFill>
                  <a:schemeClr val="dk2"/>
                </a:solidFill>
              </a:rPr>
              <a:t>/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977025" y="1848375"/>
            <a:ext cx="21960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Operadores Matemáticos</a:t>
            </a:r>
            <a:endParaRPr sz="11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highlight>
                <a:schemeClr val="lt2"/>
              </a:highlight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4946225" y="1848375"/>
            <a:ext cx="2113800" cy="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Operadores Lógicos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731175" y="2094975"/>
            <a:ext cx="244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6754650" y="1871850"/>
            <a:ext cx="2077800" cy="23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Que representaría con un entero?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Que representaría son un real?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Tipos de Datos - tipo numérico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expresiones que tienen dos o más operandos requieren reglas matemáticas que permitan determinar el orden de las operaciones. 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orden de precedencia para la resolución, ya conocido, es: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      1. operadores </a:t>
            </a:r>
            <a:r>
              <a:rPr b="1"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*, /, %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operadores</a:t>
            </a:r>
            <a:r>
              <a:rPr b="1"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+, - </a:t>
            </a:r>
            <a:endParaRPr sz="1700">
              <a:solidFill>
                <a:schemeClr val="dk1"/>
              </a:solidFill>
            </a:endParaRPr>
          </a:p>
          <a:p>
            <a:pPr indent="0" lvl="1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 caso que el orden de precedencia natural deba ser alterado, es posible la utilización de paréntesis dentro de la expresión.</a:t>
            </a:r>
            <a:r>
              <a:rPr b="1" i="1" lang="es-419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542525" y="3680300"/>
            <a:ext cx="7680000" cy="10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Supongamos a,b,c variables enteras                                    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a= 22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b= 6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c= a / b + 3 * 2.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 rot="-1558410">
            <a:off x="4922699" y="3838455"/>
            <a:ext cx="2196115" cy="7948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Que resultado da esta operación?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