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rchitects Daughter"/>
      <p:regular r:id="rId24"/>
    </p:embeddedFont>
    <p:embeddedFont>
      <p:font typeface="Tahoma"/>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rchitectsDaughter-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Tahoma-bold.fntdata"/><Relationship Id="rId25" Type="http://schemas.openxmlformats.org/officeDocument/2006/relationships/font" Target="fonts/Tahom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04e4d1a29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04e4d1a29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4e4d1a29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4e4d1a29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04e4d1a29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04e4d1a29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4e4d1a29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04e4d1a29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04e4d1a29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04e4d1a29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4e4d1a29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04e4d1a29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4e4d1a29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04e4d1a29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04e4d1a29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04e4d1a29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04e4d1a29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04e4d1a29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c55cf7e2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c55cf7e2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4c55cf7e22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4c55cf7e22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4c55cf7e22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4c55cf7e22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4c55cf7e22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4c55cf7e22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4c55cf7e22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4c55cf7e22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4c55cf7e22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4c55cf7e22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4e4d1a2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04e4d1a2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04e4d1a29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04e4d1a29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7.jpg"/><Relationship Id="rId7"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s.wikipedia.org/wiki/Conjunto_de_instrucciones" TargetMode="External"/><Relationship Id="rId4" Type="http://schemas.openxmlformats.org/officeDocument/2006/relationships/hyperlink" Target="https://es.wikipedia.org/wiki/Lenguaje_de_programaci%C3%B3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8969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Introducción a la Programación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Modularizar</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419" sz="1700">
                <a:solidFill>
                  <a:schemeClr val="dk1"/>
                </a:solidFill>
              </a:rPr>
              <a:t>Dividimos la solución en </a:t>
            </a:r>
            <a:r>
              <a:rPr b="1" lang="es-419" sz="1700">
                <a:solidFill>
                  <a:schemeClr val="dk1"/>
                </a:solidFill>
              </a:rPr>
              <a:t>partes más pequeñas y manejables</a:t>
            </a:r>
            <a:r>
              <a:rPr lang="es-419" sz="1700">
                <a:solidFill>
                  <a:schemeClr val="dk1"/>
                </a:solidFill>
              </a:rPr>
              <a:t>, llamadas </a:t>
            </a:r>
            <a:r>
              <a:rPr b="1" lang="es-419" sz="1700">
                <a:solidFill>
                  <a:schemeClr val="dk1"/>
                </a:solidFill>
              </a:rPr>
              <a:t>módulos</a:t>
            </a:r>
            <a:r>
              <a:rPr lang="es-419" sz="1700">
                <a:solidFill>
                  <a:schemeClr val="dk1"/>
                </a:solidFill>
              </a:rPr>
              <a:t> o </a:t>
            </a:r>
            <a:r>
              <a:rPr b="1" lang="es-419" sz="1700">
                <a:solidFill>
                  <a:schemeClr val="dk1"/>
                </a:solidFill>
              </a:rPr>
              <a:t>funciones</a:t>
            </a:r>
            <a:r>
              <a:rPr lang="es-419" sz="1700">
                <a:solidFill>
                  <a:schemeClr val="dk1"/>
                </a:solidFill>
              </a:rPr>
              <a:t>.</a:t>
            </a:r>
            <a:endParaRPr sz="1700">
              <a:solidFill>
                <a:schemeClr val="dk1"/>
              </a:solidFill>
            </a:endParaRPr>
          </a:p>
          <a:p>
            <a:pPr indent="0" lvl="0" marL="0" rtl="0" algn="l">
              <a:spcBef>
                <a:spcPts val="1200"/>
              </a:spcBef>
              <a:spcAft>
                <a:spcPts val="0"/>
              </a:spcAft>
              <a:buNone/>
            </a:pPr>
            <a:r>
              <a:t/>
            </a:r>
            <a:endParaRPr sz="1700">
              <a:solidFill>
                <a:schemeClr val="dk1"/>
              </a:solidFill>
            </a:endParaRPr>
          </a:p>
          <a:p>
            <a:pPr indent="0" lvl="0" marL="0" rtl="0" algn="l">
              <a:spcBef>
                <a:spcPts val="1200"/>
              </a:spcBef>
              <a:spcAft>
                <a:spcPts val="0"/>
              </a:spcAft>
              <a:buNone/>
            </a:pPr>
            <a:r>
              <a:t/>
            </a:r>
            <a:endParaRPr sz="1700">
              <a:solidFill>
                <a:schemeClr val="dk1"/>
              </a:solidFill>
            </a:endParaRPr>
          </a:p>
          <a:p>
            <a:pPr indent="0" lvl="0" marL="0" rtl="0" algn="l">
              <a:spcBef>
                <a:spcPts val="1200"/>
              </a:spcBef>
              <a:spcAft>
                <a:spcPts val="0"/>
              </a:spcAft>
              <a:buNone/>
            </a:pPr>
            <a:r>
              <a:t/>
            </a:r>
            <a:endParaRPr sz="1700">
              <a:solidFill>
                <a:schemeClr val="dk1"/>
              </a:solidFill>
            </a:endParaRPr>
          </a:p>
          <a:p>
            <a:pPr indent="0" lvl="0" marL="0" rtl="0" algn="l">
              <a:spcBef>
                <a:spcPts val="1200"/>
              </a:spcBef>
              <a:spcAft>
                <a:spcPts val="0"/>
              </a:spcAft>
              <a:buNone/>
            </a:pPr>
            <a:r>
              <a:t/>
            </a:r>
            <a:endParaRPr sz="1700">
              <a:solidFill>
                <a:schemeClr val="dk1"/>
              </a:solidFill>
            </a:endParaRPr>
          </a:p>
          <a:p>
            <a:pPr indent="0" lvl="0" marL="0" rtl="0" algn="l">
              <a:spcBef>
                <a:spcPts val="1200"/>
              </a:spcBef>
              <a:spcAft>
                <a:spcPts val="0"/>
              </a:spcAft>
              <a:buNone/>
            </a:pPr>
            <a:r>
              <a:t/>
            </a:r>
            <a:endParaRPr sz="1700">
              <a:solidFill>
                <a:schemeClr val="dk1"/>
              </a:solidFill>
            </a:endParaRPr>
          </a:p>
          <a:p>
            <a:pPr indent="0" lvl="0" marL="0" rtl="0" algn="just">
              <a:lnSpc>
                <a:spcPct val="100000"/>
              </a:lnSpc>
              <a:spcBef>
                <a:spcPts val="1200"/>
              </a:spcBef>
              <a:spcAft>
                <a:spcPts val="0"/>
              </a:spcAft>
              <a:buClr>
                <a:srgbClr val="CC3399"/>
              </a:buClr>
              <a:buSzPct val="144037"/>
              <a:buFont typeface="Architects Daughter"/>
              <a:buNone/>
            </a:pPr>
            <a:r>
              <a:rPr b="1" lang="es-419" sz="1805">
                <a:solidFill>
                  <a:schemeClr val="dk1"/>
                </a:solidFill>
                <a:latin typeface="Architects Daughter"/>
                <a:ea typeface="Architects Daughter"/>
                <a:cs typeface="Architects Daughter"/>
                <a:sym typeface="Architects Daughter"/>
              </a:rPr>
              <a:t>La descomposición funcional de todas las acciones que propone el modelo nos ayudará a reducir la complejidad, a distribuir el trabajo y en el futuro a reutilizar los módulos.</a:t>
            </a:r>
            <a:endParaRPr sz="905">
              <a:solidFill>
                <a:schemeClr val="dk1"/>
              </a:solidFill>
            </a:endParaRPr>
          </a:p>
        </p:txBody>
      </p:sp>
      <p:pic>
        <p:nvPicPr>
          <p:cNvPr id="111" name="Google Shape;111;p22" title="modularizacion.png"/>
          <p:cNvPicPr preferRelativeResize="0"/>
          <p:nvPr/>
        </p:nvPicPr>
        <p:blipFill>
          <a:blip r:embed="rId3">
            <a:alphaModFix/>
          </a:blip>
          <a:stretch>
            <a:fillRect/>
          </a:stretch>
        </p:blipFill>
        <p:spPr>
          <a:xfrm>
            <a:off x="2232125" y="1863988"/>
            <a:ext cx="4210050" cy="1838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Realizar el programa</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b="1" lang="es-419">
                <a:solidFill>
                  <a:schemeClr val="dk1"/>
                </a:solidFill>
              </a:rPr>
              <a:t>Una vez que se tiene la descomposición en funciones / procesos o módulos, debemos diseñar su implementación: esto requiere escribir el programa y elegir los datos a representar.</a:t>
            </a:r>
            <a:endParaRPr b="1">
              <a:solidFill>
                <a:schemeClr val="dk1"/>
              </a:solidFill>
            </a:endParaRPr>
          </a:p>
          <a:p>
            <a:pPr indent="0" lvl="0" marL="0" rtl="0" algn="just">
              <a:lnSpc>
                <a:spcPct val="100000"/>
              </a:lnSpc>
              <a:spcBef>
                <a:spcPts val="0"/>
              </a:spcBef>
              <a:spcAft>
                <a:spcPts val="0"/>
              </a:spcAft>
              <a:buNone/>
            </a:pPr>
            <a:r>
              <a:t/>
            </a:r>
            <a:endParaRPr b="1">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es-419" sz="1500">
                <a:solidFill>
                  <a:schemeClr val="dk1"/>
                </a:solidFill>
              </a:rPr>
              <a:t>-Se traduce la lógica diseñada en pasos concretos que la computadora puede seguir.</a:t>
            </a:r>
            <a:br>
              <a:rPr lang="es-419" sz="1500">
                <a:solidFill>
                  <a:schemeClr val="dk1"/>
                </a:solidFill>
              </a:rPr>
            </a:br>
            <a:endParaRPr sz="1500">
              <a:solidFill>
                <a:schemeClr val="dk1"/>
              </a:solidFill>
            </a:endParaRPr>
          </a:p>
          <a:p>
            <a:pPr indent="0" lvl="0" marL="0" rtl="0" algn="just">
              <a:lnSpc>
                <a:spcPct val="100000"/>
              </a:lnSpc>
              <a:spcBef>
                <a:spcPts val="0"/>
              </a:spcBef>
              <a:spcAft>
                <a:spcPts val="0"/>
              </a:spcAft>
              <a:buNone/>
            </a:pPr>
            <a:r>
              <a:rPr lang="es-419" sz="1500">
                <a:solidFill>
                  <a:schemeClr val="dk1"/>
                </a:solidFill>
              </a:rPr>
              <a:t>-Cada módulo se convierte en una parte del código.</a:t>
            </a:r>
            <a:endParaRPr sz="1500">
              <a:solidFill>
                <a:schemeClr val="dk1"/>
              </a:solidFill>
            </a:endParaRPr>
          </a:p>
          <a:p>
            <a:pPr indent="0" lvl="0" marL="0" rtl="0" algn="just">
              <a:lnSpc>
                <a:spcPct val="100000"/>
              </a:lnSpc>
              <a:spcBef>
                <a:spcPts val="0"/>
              </a:spcBef>
              <a:spcAft>
                <a:spcPts val="0"/>
              </a:spcAft>
              <a:buNone/>
            </a:pPr>
            <a:r>
              <a:t/>
            </a:r>
            <a:endParaRPr sz="1500">
              <a:solidFill>
                <a:schemeClr val="dk1"/>
              </a:solidFill>
            </a:endParaRPr>
          </a:p>
          <a:p>
            <a:pPr indent="0" lvl="0" marL="0" rtl="0" algn="just">
              <a:lnSpc>
                <a:spcPct val="100000"/>
              </a:lnSpc>
              <a:spcBef>
                <a:spcPts val="0"/>
              </a:spcBef>
              <a:spcAft>
                <a:spcPts val="0"/>
              </a:spcAft>
              <a:buClr>
                <a:schemeClr val="dk1"/>
              </a:buClr>
              <a:buSzPts val="1100"/>
              <a:buFont typeface="Arial"/>
              <a:buNone/>
            </a:pPr>
            <a:r>
              <a:rPr b="1" lang="es-419" sz="1600">
                <a:solidFill>
                  <a:schemeClr val="dk1"/>
                </a:solidFill>
                <a:latin typeface="Architects Daughter"/>
                <a:ea typeface="Architects Daughter"/>
                <a:cs typeface="Architects Daughter"/>
                <a:sym typeface="Architects Daughter"/>
              </a:rPr>
              <a:t>Programa = algoritmo + datos </a:t>
            </a:r>
            <a:endParaRPr b="1" sz="1600">
              <a:solidFill>
                <a:schemeClr val="dk1"/>
              </a:solidFill>
              <a:latin typeface="Architects Daughter"/>
              <a:ea typeface="Architects Daughter"/>
              <a:cs typeface="Architects Daughter"/>
              <a:sym typeface="Architects Daughter"/>
            </a:endParaRPr>
          </a:p>
          <a:p>
            <a:pPr indent="0" lvl="0" marL="0" rtl="0" algn="just">
              <a:lnSpc>
                <a:spcPct val="100000"/>
              </a:lnSpc>
              <a:spcBef>
                <a:spcPts val="0"/>
              </a:spcBef>
              <a:spcAft>
                <a:spcPts val="0"/>
              </a:spcAft>
              <a:buClr>
                <a:schemeClr val="dk1"/>
              </a:buClr>
              <a:buSzPts val="2600"/>
              <a:buFont typeface="Architects Daughter"/>
              <a:buNone/>
            </a:pPr>
            <a:r>
              <a:t/>
            </a:r>
            <a:endParaRPr b="1">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Realizar el programa</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b="1" lang="es-419">
                <a:solidFill>
                  <a:schemeClr val="dk1"/>
                </a:solidFill>
              </a:rPr>
              <a:t>Algoritmo: especificación rigurosa de la secuencia de pasos (instrucciones) a realizar sobre un autómata para alcanzar un resultado deseado en un tiempo finito.</a:t>
            </a:r>
            <a:endParaRPr b="1">
              <a:solidFill>
                <a:schemeClr val="dk1"/>
              </a:solidFill>
            </a:endParaRPr>
          </a:p>
          <a:p>
            <a:pPr indent="0" lvl="0" marL="0" rtl="0" algn="just">
              <a:lnSpc>
                <a:spcPct val="100000"/>
              </a:lnSpc>
              <a:spcBef>
                <a:spcPts val="0"/>
              </a:spcBef>
              <a:spcAft>
                <a:spcPts val="0"/>
              </a:spcAft>
              <a:buClr>
                <a:schemeClr val="dk1"/>
              </a:buClr>
              <a:buSzPts val="2600"/>
              <a:buFont typeface="Architects Daughter"/>
              <a:buNone/>
            </a:pPr>
            <a:r>
              <a:t/>
            </a:r>
            <a:endParaRPr b="1">
              <a:solidFill>
                <a:schemeClr val="dk1"/>
              </a:solidFill>
            </a:endParaRPr>
          </a:p>
        </p:txBody>
      </p:sp>
      <p:pic>
        <p:nvPicPr>
          <p:cNvPr id="124" name="Google Shape;124;p24" title="captura algoritmo.png"/>
          <p:cNvPicPr preferRelativeResize="0"/>
          <p:nvPr/>
        </p:nvPicPr>
        <p:blipFill>
          <a:blip r:embed="rId3">
            <a:alphaModFix/>
          </a:blip>
          <a:stretch>
            <a:fillRect/>
          </a:stretch>
        </p:blipFill>
        <p:spPr>
          <a:xfrm>
            <a:off x="1667224" y="2110175"/>
            <a:ext cx="5510199" cy="2641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Realizar el programa</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b="1" lang="es-419">
                <a:solidFill>
                  <a:schemeClr val="dk1"/>
                </a:solidFill>
              </a:rPr>
              <a:t>Dato: es una representación de un objeto del mundo real mediante la cual podemos modelizar aspectos del problema que se quiere resolver con un programa sobre una computadora. Puede ser constante o variable</a:t>
            </a:r>
            <a:r>
              <a:rPr lang="es-419">
                <a:solidFill>
                  <a:schemeClr val="dk1"/>
                </a:solidFill>
              </a:rPr>
              <a:t>.</a:t>
            </a:r>
            <a:endParaRPr>
              <a:solidFill>
                <a:schemeClr val="dk1"/>
              </a:solidFill>
            </a:endParaRPr>
          </a:p>
          <a:p>
            <a:pPr indent="0" lvl="0" marL="0" rtl="0" algn="just">
              <a:lnSpc>
                <a:spcPct val="100000"/>
              </a:lnSpc>
              <a:spcBef>
                <a:spcPts val="0"/>
              </a:spcBef>
              <a:spcAft>
                <a:spcPts val="0"/>
              </a:spcAft>
              <a:buNone/>
            </a:pPr>
            <a:r>
              <a:t/>
            </a:r>
            <a:endParaRPr>
              <a:solidFill>
                <a:schemeClr val="dk1"/>
              </a:solidFill>
            </a:endParaRPr>
          </a:p>
          <a:p>
            <a:pPr indent="0" lvl="0" marL="0" rtl="0" algn="just">
              <a:lnSpc>
                <a:spcPct val="100000"/>
              </a:lnSpc>
              <a:spcBef>
                <a:spcPts val="0"/>
              </a:spcBef>
              <a:spcAft>
                <a:spcPts val="0"/>
              </a:spcAft>
              <a:buClr>
                <a:schemeClr val="dk1"/>
              </a:buClr>
              <a:buSzPts val="2600"/>
              <a:buFont typeface="Architects Daughter"/>
              <a:buNone/>
            </a:pPr>
            <a:r>
              <a:t/>
            </a:r>
            <a:endParaRPr>
              <a:solidFill>
                <a:schemeClr val="dk1"/>
              </a:solidFill>
            </a:endParaRPr>
          </a:p>
        </p:txBody>
      </p:sp>
      <p:grpSp>
        <p:nvGrpSpPr>
          <p:cNvPr id="131" name="Google Shape;131;p25"/>
          <p:cNvGrpSpPr/>
          <p:nvPr/>
        </p:nvGrpSpPr>
        <p:grpSpPr>
          <a:xfrm>
            <a:off x="709278" y="2304060"/>
            <a:ext cx="7056612" cy="1221244"/>
            <a:chOff x="2700338" y="5300663"/>
            <a:chExt cx="6264192" cy="895800"/>
          </a:xfrm>
        </p:grpSpPr>
        <p:sp>
          <p:nvSpPr>
            <p:cNvPr id="132" name="Google Shape;132;p25"/>
            <p:cNvSpPr/>
            <p:nvPr/>
          </p:nvSpPr>
          <p:spPr>
            <a:xfrm>
              <a:off x="2700338" y="5445058"/>
              <a:ext cx="718800" cy="432000"/>
            </a:xfrm>
            <a:prstGeom prst="curvedRightArrow">
              <a:avLst>
                <a:gd fmla="val 10800" name="adj1"/>
                <a:gd fmla="val 18900" name="adj2"/>
                <a:gd fmla="val 18354" name="adj3"/>
              </a:avLst>
            </a:prstGeom>
            <a:solidFill>
              <a:srgbClr val="8FAADC"/>
            </a:solidFill>
            <a:ln cap="flat" cmpd="sng" w="9525">
              <a:solidFill>
                <a:srgbClr val="2F559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Tahoma"/>
                <a:ea typeface="Tahoma"/>
                <a:cs typeface="Tahoma"/>
                <a:sym typeface="Tahoma"/>
              </a:endParaRPr>
            </a:p>
          </p:txBody>
        </p:sp>
        <p:sp>
          <p:nvSpPr>
            <p:cNvPr id="133" name="Google Shape;133;p25"/>
            <p:cNvSpPr txBox="1"/>
            <p:nvPr/>
          </p:nvSpPr>
          <p:spPr>
            <a:xfrm>
              <a:off x="3564230" y="5300663"/>
              <a:ext cx="5400300" cy="895800"/>
            </a:xfrm>
            <a:prstGeom prst="rect">
              <a:avLst/>
            </a:prstGeom>
            <a:solidFill>
              <a:srgbClr val="FFFFFF"/>
            </a:solidFill>
            <a:ln cap="flat" cmpd="sng" w="12700">
              <a:solidFill>
                <a:srgbClr val="5B9BD5"/>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440"/>
                </a:spcBef>
                <a:spcAft>
                  <a:spcPts val="0"/>
                </a:spcAft>
                <a:buClr>
                  <a:srgbClr val="000000"/>
                </a:buClr>
                <a:buSzPts val="2200"/>
                <a:buFont typeface="Calibri"/>
                <a:buNone/>
              </a:pPr>
              <a:r>
                <a:rPr lang="es-419" sz="2200">
                  <a:latin typeface="Calibri"/>
                  <a:ea typeface="Calibri"/>
                  <a:cs typeface="Calibri"/>
                  <a:sym typeface="Calibri"/>
                </a:rPr>
                <a:t>C</a:t>
              </a:r>
              <a:r>
                <a:rPr lang="es-419" sz="2200">
                  <a:latin typeface="Calibri"/>
                  <a:ea typeface="Calibri"/>
                  <a:cs typeface="Calibri"/>
                  <a:sym typeface="Calibri"/>
                </a:rPr>
                <a:t>aracterísticas</a:t>
              </a:r>
              <a:r>
                <a:rPr lang="es-419" sz="2200">
                  <a:latin typeface="Calibri"/>
                  <a:ea typeface="Calibri"/>
                  <a:cs typeface="Calibri"/>
                  <a:sym typeface="Calibri"/>
                </a:rPr>
                <a:t> de un objeto</a:t>
              </a:r>
              <a:endParaRPr sz="2200">
                <a:latin typeface="Calibri"/>
                <a:ea typeface="Calibri"/>
                <a:cs typeface="Calibri"/>
                <a:sym typeface="Calibri"/>
              </a:endParaRPr>
            </a:p>
            <a:p>
              <a:pPr indent="0" lvl="0" marL="0" marR="0" rtl="0" algn="just">
                <a:lnSpc>
                  <a:spcPct val="100000"/>
                </a:lnSpc>
                <a:spcBef>
                  <a:spcPts val="440"/>
                </a:spcBef>
                <a:spcAft>
                  <a:spcPts val="0"/>
                </a:spcAft>
                <a:buClr>
                  <a:srgbClr val="000000"/>
                </a:buClr>
                <a:buSzPts val="2200"/>
                <a:buFont typeface="Calibri"/>
                <a:buNone/>
              </a:pPr>
              <a:r>
                <a:rPr b="0" i="0" lang="es-419" sz="2200" u="none">
                  <a:solidFill>
                    <a:srgbClr val="000000"/>
                  </a:solidFill>
                  <a:latin typeface="Calibri"/>
                  <a:ea typeface="Calibri"/>
                  <a:cs typeface="Calibri"/>
                  <a:sym typeface="Calibri"/>
                </a:rPr>
                <a:t>Una imagen</a:t>
              </a:r>
              <a:endParaRPr/>
            </a:p>
            <a:p>
              <a:pPr indent="0" lvl="0" marL="0" marR="0" rtl="0" algn="just">
                <a:lnSpc>
                  <a:spcPct val="100000"/>
                </a:lnSpc>
                <a:spcBef>
                  <a:spcPts val="440"/>
                </a:spcBef>
                <a:spcAft>
                  <a:spcPts val="0"/>
                </a:spcAft>
                <a:buClr>
                  <a:srgbClr val="000000"/>
                </a:buClr>
                <a:buSzPts val="2200"/>
                <a:buFont typeface="Calibri"/>
                <a:buNone/>
              </a:pPr>
              <a:r>
                <a:rPr b="0" i="0" lang="es-419" sz="2200" u="none">
                  <a:solidFill>
                    <a:srgbClr val="000000"/>
                  </a:solidFill>
                  <a:latin typeface="Calibri"/>
                  <a:ea typeface="Calibri"/>
                  <a:cs typeface="Calibri"/>
                  <a:sym typeface="Calibri"/>
                </a:rPr>
                <a:t>El peso de una persona, el nombre, el dni, etc.</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Realizar el programa</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    </a:t>
            </a:r>
            <a:endParaRPr/>
          </a:p>
        </p:txBody>
      </p:sp>
      <p:pic>
        <p:nvPicPr>
          <p:cNvPr id="140" name="Google Shape;140;p26"/>
          <p:cNvPicPr preferRelativeResize="0"/>
          <p:nvPr/>
        </p:nvPicPr>
        <p:blipFill rotWithShape="1">
          <a:blip r:embed="rId3">
            <a:alphaModFix/>
          </a:blip>
          <a:srcRect b="0" l="0" r="0" t="0"/>
          <a:stretch/>
        </p:blipFill>
        <p:spPr>
          <a:xfrm>
            <a:off x="666913" y="1152475"/>
            <a:ext cx="7810174" cy="36756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Utilizar la computadora</a:t>
            </a:r>
            <a:endParaRPr/>
          </a:p>
        </p:txBody>
      </p:sp>
      <p:sp>
        <p:nvSpPr>
          <p:cNvPr id="146" name="Google Shape;146;p27"/>
          <p:cNvSpPr txBox="1"/>
          <p:nvPr>
            <p:ph idx="1" type="body"/>
          </p:nvPr>
        </p:nvSpPr>
        <p:spPr>
          <a:xfrm>
            <a:off x="282575" y="13638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b="1" lang="es-419">
                <a:solidFill>
                  <a:schemeClr val="dk1"/>
                </a:solidFill>
              </a:rPr>
              <a:t>La computadora es una máquina capaz de aceptar datos de entrada, ejecutar con ellos cálculos aritméticos y lógicos y dar información de salida (resultados), bajo control de un programa previamente almacenado en su memoria. </a:t>
            </a:r>
            <a:endParaRPr b="1">
              <a:solidFill>
                <a:schemeClr val="dk1"/>
              </a:solidFill>
            </a:endParaRPr>
          </a:p>
          <a:p>
            <a:pPr indent="0" lvl="0" marL="0" rtl="0" algn="just">
              <a:lnSpc>
                <a:spcPct val="100000"/>
              </a:lnSpc>
              <a:spcBef>
                <a:spcPts val="0"/>
              </a:spcBef>
              <a:spcAft>
                <a:spcPts val="0"/>
              </a:spcAft>
              <a:buClr>
                <a:schemeClr val="dk1"/>
              </a:buClr>
              <a:buSzPts val="2600"/>
              <a:buFont typeface="Architects Daughter"/>
              <a:buNone/>
            </a:pPr>
            <a:r>
              <a:t/>
            </a:r>
            <a:endParaRPr b="1">
              <a:solidFill>
                <a:schemeClr val="dk1"/>
              </a:solidFill>
            </a:endParaRPr>
          </a:p>
        </p:txBody>
      </p:sp>
      <p:grpSp>
        <p:nvGrpSpPr>
          <p:cNvPr id="147" name="Google Shape;147;p27"/>
          <p:cNvGrpSpPr/>
          <p:nvPr/>
        </p:nvGrpSpPr>
        <p:grpSpPr>
          <a:xfrm>
            <a:off x="175600" y="2721965"/>
            <a:ext cx="8734554" cy="2042996"/>
            <a:chOff x="176199" y="3917933"/>
            <a:chExt cx="8734554" cy="2392828"/>
          </a:xfrm>
        </p:grpSpPr>
        <p:sp>
          <p:nvSpPr>
            <p:cNvPr id="148" name="Google Shape;148;p27"/>
            <p:cNvSpPr txBox="1"/>
            <p:nvPr/>
          </p:nvSpPr>
          <p:spPr>
            <a:xfrm rot="-780135">
              <a:off x="289986" y="4279693"/>
              <a:ext cx="3374826" cy="13965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3399"/>
                </a:buClr>
                <a:buSzPts val="3000"/>
                <a:buFont typeface="Architects Daughter"/>
                <a:buNone/>
              </a:pPr>
              <a:r>
                <a:rPr b="1" i="0" lang="es-419" sz="2400" u="none">
                  <a:solidFill>
                    <a:schemeClr val="dk1"/>
                  </a:solidFill>
                  <a:latin typeface="Architects Daughter"/>
                  <a:ea typeface="Architects Daughter"/>
                  <a:cs typeface="Architects Daughter"/>
                  <a:sym typeface="Architects Daughter"/>
                </a:rPr>
                <a:t>En cuál de todas las etapas apareció el lenguaje?</a:t>
              </a:r>
              <a:endParaRPr sz="2400">
                <a:solidFill>
                  <a:schemeClr val="dk1"/>
                </a:solidFill>
              </a:endParaRPr>
            </a:p>
          </p:txBody>
        </p:sp>
        <p:sp>
          <p:nvSpPr>
            <p:cNvPr id="149" name="Google Shape;149;p27"/>
            <p:cNvSpPr txBox="1"/>
            <p:nvPr/>
          </p:nvSpPr>
          <p:spPr>
            <a:xfrm>
              <a:off x="5308953" y="4077072"/>
              <a:ext cx="3601800" cy="504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chitects Daughter"/>
                <a:buNone/>
              </a:pPr>
              <a:r>
                <a:rPr b="1" i="0" lang="es-419" sz="2200" u="none">
                  <a:solidFill>
                    <a:srgbClr val="000000"/>
                  </a:solidFill>
                  <a:latin typeface="Architects Daughter"/>
                  <a:ea typeface="Architects Daughter"/>
                  <a:cs typeface="Architects Daughter"/>
                  <a:sym typeface="Architects Daughter"/>
                </a:rPr>
                <a:t>Poseer un problema</a:t>
              </a:r>
              <a:endParaRPr/>
            </a:p>
          </p:txBody>
        </p:sp>
        <p:pic>
          <p:nvPicPr>
            <p:cNvPr id="150" name="Google Shape;150;p27"/>
            <p:cNvPicPr preferRelativeResize="0"/>
            <p:nvPr/>
          </p:nvPicPr>
          <p:blipFill rotWithShape="1">
            <a:blip r:embed="rId3">
              <a:alphaModFix/>
            </a:blip>
            <a:srcRect b="7458" l="0" r="0" t="0"/>
            <a:stretch/>
          </p:blipFill>
          <p:spPr>
            <a:xfrm>
              <a:off x="4646150" y="4077072"/>
              <a:ext cx="349201" cy="342930"/>
            </a:xfrm>
            <a:prstGeom prst="rect">
              <a:avLst/>
            </a:prstGeom>
            <a:noFill/>
            <a:ln>
              <a:noFill/>
            </a:ln>
          </p:spPr>
        </p:pic>
        <p:sp>
          <p:nvSpPr>
            <p:cNvPr id="151" name="Google Shape;151;p27"/>
            <p:cNvSpPr txBox="1"/>
            <p:nvPr/>
          </p:nvSpPr>
          <p:spPr>
            <a:xfrm>
              <a:off x="5289904" y="4508947"/>
              <a:ext cx="3601800" cy="504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chitects Daughter"/>
                <a:buNone/>
              </a:pPr>
              <a:r>
                <a:rPr b="1" i="0" lang="es-419" sz="2200" u="none">
                  <a:solidFill>
                    <a:srgbClr val="000000"/>
                  </a:solidFill>
                  <a:latin typeface="Architects Daughter"/>
                  <a:ea typeface="Architects Daughter"/>
                  <a:cs typeface="Architects Daughter"/>
                  <a:sym typeface="Architects Daughter"/>
                </a:rPr>
                <a:t>Modelizar el problema</a:t>
              </a:r>
              <a:endParaRPr/>
            </a:p>
          </p:txBody>
        </p:sp>
        <p:sp>
          <p:nvSpPr>
            <p:cNvPr id="152" name="Google Shape;152;p27"/>
            <p:cNvSpPr txBox="1"/>
            <p:nvPr/>
          </p:nvSpPr>
          <p:spPr>
            <a:xfrm>
              <a:off x="5289904" y="4942410"/>
              <a:ext cx="3601800" cy="504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chitects Daughter"/>
                <a:buNone/>
              </a:pPr>
              <a:r>
                <a:rPr b="1" i="0" lang="es-419" sz="2200" u="none">
                  <a:solidFill>
                    <a:srgbClr val="000000"/>
                  </a:solidFill>
                  <a:latin typeface="Architects Daughter"/>
                  <a:ea typeface="Architects Daughter"/>
                  <a:cs typeface="Architects Daughter"/>
                  <a:sym typeface="Architects Daughter"/>
                </a:rPr>
                <a:t>Modularizar la solución</a:t>
              </a:r>
              <a:endParaRPr/>
            </a:p>
          </p:txBody>
        </p:sp>
        <p:sp>
          <p:nvSpPr>
            <p:cNvPr id="153" name="Google Shape;153;p27"/>
            <p:cNvSpPr txBox="1"/>
            <p:nvPr/>
          </p:nvSpPr>
          <p:spPr>
            <a:xfrm>
              <a:off x="5308953" y="5401277"/>
              <a:ext cx="3601800" cy="504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chitects Daughter"/>
                <a:buNone/>
              </a:pPr>
              <a:r>
                <a:rPr b="1" i="0" lang="es-419" sz="2200" u="none">
                  <a:solidFill>
                    <a:srgbClr val="000000"/>
                  </a:solidFill>
                  <a:latin typeface="Architects Daughter"/>
                  <a:ea typeface="Architects Daughter"/>
                  <a:cs typeface="Architects Daughter"/>
                  <a:sym typeface="Architects Daughter"/>
                </a:rPr>
                <a:t>Realizar el programa</a:t>
              </a:r>
              <a:endParaRPr/>
            </a:p>
          </p:txBody>
        </p:sp>
        <p:sp>
          <p:nvSpPr>
            <p:cNvPr id="154" name="Google Shape;154;p27"/>
            <p:cNvSpPr txBox="1"/>
            <p:nvPr/>
          </p:nvSpPr>
          <p:spPr>
            <a:xfrm>
              <a:off x="5289904" y="5806161"/>
              <a:ext cx="3601800" cy="504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Architects Daughter"/>
                <a:buNone/>
              </a:pPr>
              <a:r>
                <a:rPr b="1" i="0" lang="es-419" sz="2200" u="none">
                  <a:solidFill>
                    <a:srgbClr val="000000"/>
                  </a:solidFill>
                  <a:latin typeface="Architects Daughter"/>
                  <a:ea typeface="Architects Daughter"/>
                  <a:cs typeface="Architects Daughter"/>
                  <a:sym typeface="Architects Daughter"/>
                </a:rPr>
                <a:t>Utilizar la computadora</a:t>
              </a:r>
              <a:endParaRPr/>
            </a:p>
          </p:txBody>
        </p:sp>
        <p:pic>
          <p:nvPicPr>
            <p:cNvPr id="155" name="Google Shape;155;p27"/>
            <p:cNvPicPr preferRelativeResize="0"/>
            <p:nvPr/>
          </p:nvPicPr>
          <p:blipFill rotWithShape="1">
            <a:blip r:embed="rId4">
              <a:alphaModFix/>
            </a:blip>
            <a:srcRect b="0" l="0" r="0" t="0"/>
            <a:stretch/>
          </p:blipFill>
          <p:spPr>
            <a:xfrm>
              <a:off x="4566300" y="4889403"/>
              <a:ext cx="495374" cy="495374"/>
            </a:xfrm>
            <a:prstGeom prst="rect">
              <a:avLst/>
            </a:prstGeom>
            <a:noFill/>
            <a:ln>
              <a:noFill/>
            </a:ln>
          </p:spPr>
        </p:pic>
        <p:pic>
          <p:nvPicPr>
            <p:cNvPr id="156" name="Google Shape;156;p27"/>
            <p:cNvPicPr preferRelativeResize="0"/>
            <p:nvPr/>
          </p:nvPicPr>
          <p:blipFill rotWithShape="1">
            <a:blip r:embed="rId5">
              <a:alphaModFix/>
            </a:blip>
            <a:srcRect b="8533" l="0" r="0" t="0"/>
            <a:stretch/>
          </p:blipFill>
          <p:spPr>
            <a:xfrm>
              <a:off x="4621727" y="5356049"/>
              <a:ext cx="409652" cy="418886"/>
            </a:xfrm>
            <a:prstGeom prst="rect">
              <a:avLst/>
            </a:prstGeom>
            <a:noFill/>
            <a:ln>
              <a:noFill/>
            </a:ln>
          </p:spPr>
        </p:pic>
        <p:pic>
          <p:nvPicPr>
            <p:cNvPr id="157" name="Google Shape;157;p27"/>
            <p:cNvPicPr preferRelativeResize="0"/>
            <p:nvPr/>
          </p:nvPicPr>
          <p:blipFill rotWithShape="1">
            <a:blip r:embed="rId6">
              <a:alphaModFix/>
            </a:blip>
            <a:srcRect b="19910" l="0" r="0" t="0"/>
            <a:stretch/>
          </p:blipFill>
          <p:spPr>
            <a:xfrm>
              <a:off x="4519667" y="5847718"/>
              <a:ext cx="662549" cy="415722"/>
            </a:xfrm>
            <a:prstGeom prst="rect">
              <a:avLst/>
            </a:prstGeom>
            <a:noFill/>
            <a:ln>
              <a:noFill/>
            </a:ln>
          </p:spPr>
        </p:pic>
        <p:pic>
          <p:nvPicPr>
            <p:cNvPr id="158" name="Google Shape;158;p27"/>
            <p:cNvPicPr preferRelativeResize="0"/>
            <p:nvPr/>
          </p:nvPicPr>
          <p:blipFill rotWithShape="1">
            <a:blip r:embed="rId7">
              <a:alphaModFix/>
            </a:blip>
            <a:srcRect b="8966" l="0" r="0" t="0"/>
            <a:stretch/>
          </p:blipFill>
          <p:spPr>
            <a:xfrm>
              <a:off x="4583577" y="4461776"/>
              <a:ext cx="464964" cy="475163"/>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Algoritmos</a:t>
            </a:r>
            <a:endParaRPr/>
          </a:p>
        </p:txBody>
      </p:sp>
      <p:sp>
        <p:nvSpPr>
          <p:cNvPr id="164" name="Google Shape;164;p28"/>
          <p:cNvSpPr txBox="1"/>
          <p:nvPr>
            <p:ph idx="1" type="body"/>
          </p:nvPr>
        </p:nvSpPr>
        <p:spPr>
          <a:xfrm>
            <a:off x="311700" y="1152475"/>
            <a:ext cx="8520600" cy="371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419"/>
              <a:t>Veamos un ejemplo. Usemos el pensamiento computacional. </a:t>
            </a:r>
            <a:endParaRPr/>
          </a:p>
          <a:p>
            <a:pPr indent="0" lvl="0" marL="0" rtl="0" algn="l">
              <a:spcBef>
                <a:spcPts val="1200"/>
              </a:spcBef>
              <a:spcAft>
                <a:spcPts val="0"/>
              </a:spcAft>
              <a:buNone/>
            </a:pPr>
            <a:r>
              <a:rPr b="1" lang="es-419"/>
              <a:t>Tenemos que desarrollar un algoritmo para preparar café. </a:t>
            </a:r>
            <a:endParaRPr b="1"/>
          </a:p>
          <a:p>
            <a:pPr indent="0" lvl="0" marL="0" rtl="0" algn="l">
              <a:spcBef>
                <a:spcPts val="1200"/>
              </a:spcBef>
              <a:spcAft>
                <a:spcPts val="0"/>
              </a:spcAft>
              <a:buNone/>
            </a:pPr>
            <a:r>
              <a:t/>
            </a:r>
            <a:endParaRPr/>
          </a:p>
          <a:p>
            <a:pPr indent="0" lvl="0" marL="0" rtl="0" algn="l">
              <a:spcBef>
                <a:spcPts val="1200"/>
              </a:spcBef>
              <a:spcAft>
                <a:spcPts val="0"/>
              </a:spcAft>
              <a:buNone/>
            </a:pPr>
            <a:r>
              <a:rPr lang="es-419"/>
              <a:t>Que debemos tener en cuenta? </a:t>
            </a:r>
            <a:endParaRPr/>
          </a:p>
          <a:p>
            <a:pPr indent="0" lvl="0" marL="0" rtl="0" algn="l">
              <a:spcBef>
                <a:spcPts val="1200"/>
              </a:spcBef>
              <a:spcAft>
                <a:spcPts val="0"/>
              </a:spcAft>
              <a:buNone/>
            </a:pPr>
            <a:r>
              <a:rPr lang="es-419"/>
              <a:t>Como descomponemos el problema? </a:t>
            </a:r>
            <a:endParaRPr/>
          </a:p>
          <a:p>
            <a:pPr indent="0" lvl="0" marL="0" rtl="0" algn="l">
              <a:spcBef>
                <a:spcPts val="1200"/>
              </a:spcBef>
              <a:spcAft>
                <a:spcPts val="0"/>
              </a:spcAft>
              <a:buNone/>
            </a:pPr>
            <a:r>
              <a:rPr b="1" lang="es-419" sz="1300">
                <a:latin typeface="Architects Daughter"/>
                <a:ea typeface="Architects Daughter"/>
                <a:cs typeface="Architects Daughter"/>
                <a:sym typeface="Architects Daughter"/>
              </a:rPr>
              <a:t>Recordemos que debemos descomponer el problema en pasos menores, </a:t>
            </a:r>
            <a:r>
              <a:rPr b="1" lang="es-419" sz="1300">
                <a:latin typeface="Architects Daughter"/>
                <a:ea typeface="Architects Daughter"/>
                <a:cs typeface="Architects Daughter"/>
                <a:sym typeface="Architects Daughter"/>
              </a:rPr>
              <a:t>más</a:t>
            </a:r>
            <a:r>
              <a:rPr b="1" lang="es-419" sz="1300">
                <a:latin typeface="Architects Daughter"/>
                <a:ea typeface="Architects Daughter"/>
                <a:cs typeface="Architects Daughter"/>
                <a:sym typeface="Architects Daughter"/>
              </a:rPr>
              <a:t> </a:t>
            </a:r>
            <a:r>
              <a:rPr b="1" lang="es-419" sz="1300">
                <a:latin typeface="Architects Daughter"/>
                <a:ea typeface="Architects Daughter"/>
                <a:cs typeface="Architects Daughter"/>
                <a:sym typeface="Architects Daughter"/>
              </a:rPr>
              <a:t>fáciles</a:t>
            </a:r>
            <a:r>
              <a:rPr b="1" lang="es-419" sz="1300">
                <a:latin typeface="Architects Daughter"/>
                <a:ea typeface="Architects Daughter"/>
                <a:cs typeface="Architects Daughter"/>
                <a:sym typeface="Architects Daughter"/>
              </a:rPr>
              <a:t> de afrontar, y a partir de </a:t>
            </a:r>
            <a:r>
              <a:rPr b="1" lang="es-419" sz="1300">
                <a:latin typeface="Architects Daughter"/>
                <a:ea typeface="Architects Daughter"/>
                <a:cs typeface="Architects Daughter"/>
                <a:sym typeface="Architects Daughter"/>
              </a:rPr>
              <a:t>ahí</a:t>
            </a:r>
            <a:r>
              <a:rPr b="1" lang="es-419" sz="1300">
                <a:latin typeface="Architects Daughter"/>
                <a:ea typeface="Architects Daughter"/>
                <a:cs typeface="Architects Daughter"/>
                <a:sym typeface="Architects Daughter"/>
              </a:rPr>
              <a:t> generar una secuencia de instrucciones.</a:t>
            </a:r>
            <a:endParaRPr b="1" sz="1300">
              <a:latin typeface="Architects Daughter"/>
              <a:ea typeface="Architects Daughter"/>
              <a:cs typeface="Architects Daughter"/>
              <a:sym typeface="Architects Daughter"/>
            </a:endParaRPr>
          </a:p>
          <a:p>
            <a:pPr indent="0" lvl="0" marL="0" rtl="0" algn="l">
              <a:spcBef>
                <a:spcPts val="1200"/>
              </a:spcBef>
              <a:spcAft>
                <a:spcPts val="0"/>
              </a:spcAft>
              <a:buNone/>
            </a:pPr>
            <a:r>
              <a:rPr lang="es-419"/>
              <a:t> </a:t>
            </a:r>
            <a:endParaRPr/>
          </a:p>
          <a:p>
            <a:pPr indent="0" lvl="0" marL="0" rtl="0" algn="l">
              <a:spcBef>
                <a:spcPts val="1200"/>
              </a:spcBef>
              <a:spcAft>
                <a:spcPts val="1200"/>
              </a:spcAft>
              <a:buNone/>
            </a:pPr>
            <a:r>
              <a:rPr lang="es-419"/>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S</a:t>
            </a:r>
            <a:r>
              <a:rPr lang="es-419"/>
              <a:t>olución</a:t>
            </a:r>
            <a:endParaRPr/>
          </a:p>
        </p:txBody>
      </p:sp>
      <p:sp>
        <p:nvSpPr>
          <p:cNvPr id="170" name="Google Shape;17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b="1" lang="es-419" sz="3807">
                <a:solidFill>
                  <a:schemeClr val="dk1"/>
                </a:solidFill>
              </a:rPr>
              <a:t>A </a:t>
            </a:r>
            <a:r>
              <a:rPr b="1" lang="es-419" sz="3807">
                <a:solidFill>
                  <a:schemeClr val="dk1"/>
                </a:solidFill>
              </a:rPr>
              <a:t>continuación</a:t>
            </a:r>
            <a:r>
              <a:rPr b="1" lang="es-419" sz="3807">
                <a:solidFill>
                  <a:schemeClr val="dk1"/>
                </a:solidFill>
              </a:rPr>
              <a:t> vemos una posible </a:t>
            </a:r>
            <a:r>
              <a:rPr b="1" lang="es-419" sz="3807">
                <a:solidFill>
                  <a:schemeClr val="dk1"/>
                </a:solidFill>
              </a:rPr>
              <a:t>solución</a:t>
            </a:r>
            <a:endParaRPr b="1" sz="3807">
              <a:solidFill>
                <a:schemeClr val="dk1"/>
              </a:solidFill>
            </a:endParaRPr>
          </a:p>
          <a:p>
            <a:pPr indent="0" lvl="0" marL="0" rtl="0" algn="l">
              <a:spcBef>
                <a:spcPts val="1200"/>
              </a:spcBef>
              <a:spcAft>
                <a:spcPts val="0"/>
              </a:spcAft>
              <a:buClr>
                <a:schemeClr val="dk1"/>
              </a:buClr>
              <a:buSzPct val="40000"/>
              <a:buFont typeface="Arial"/>
              <a:buNone/>
            </a:pPr>
            <a:r>
              <a:rPr b="1" lang="es-419" sz="2750">
                <a:solidFill>
                  <a:schemeClr val="dk1"/>
                </a:solidFill>
              </a:rPr>
              <a:t>Algoritmo PrepararCafé</a:t>
            </a:r>
            <a:endParaRPr b="1" sz="2750">
              <a:solidFill>
                <a:schemeClr val="dk1"/>
              </a:solidFill>
            </a:endParaRPr>
          </a:p>
          <a:p>
            <a:pPr indent="0" lvl="0" marL="0" rtl="0" algn="l">
              <a:spcBef>
                <a:spcPts val="1200"/>
              </a:spcBef>
              <a:spcAft>
                <a:spcPts val="0"/>
              </a:spcAft>
              <a:buClr>
                <a:schemeClr val="dk1"/>
              </a:buClr>
              <a:buSzPct val="40000"/>
              <a:buFont typeface="Arial"/>
              <a:buNone/>
            </a:pPr>
            <a:r>
              <a:rPr b="1" lang="es-419" sz="2750">
                <a:solidFill>
                  <a:schemeClr val="dk1"/>
                </a:solidFill>
              </a:rPr>
              <a:t>1. Poner agua en la pava</a:t>
            </a:r>
            <a:endParaRPr b="1" sz="2750">
              <a:solidFill>
                <a:schemeClr val="dk1"/>
              </a:solidFill>
            </a:endParaRPr>
          </a:p>
          <a:p>
            <a:pPr indent="0" lvl="0" marL="0" rtl="0" algn="l">
              <a:spcBef>
                <a:spcPts val="1200"/>
              </a:spcBef>
              <a:spcAft>
                <a:spcPts val="0"/>
              </a:spcAft>
              <a:buClr>
                <a:schemeClr val="dk1"/>
              </a:buClr>
              <a:buSzPct val="40000"/>
              <a:buFont typeface="Arial"/>
              <a:buNone/>
            </a:pPr>
            <a:r>
              <a:rPr b="1" lang="es-419" sz="2750">
                <a:solidFill>
                  <a:schemeClr val="dk1"/>
                </a:solidFill>
              </a:rPr>
              <a:t>2. Calentar el agua hasta que hierva</a:t>
            </a:r>
            <a:endParaRPr b="1" sz="2750">
              <a:solidFill>
                <a:schemeClr val="dk1"/>
              </a:solidFill>
            </a:endParaRPr>
          </a:p>
          <a:p>
            <a:pPr indent="0" lvl="0" marL="0" rtl="0" algn="l">
              <a:spcBef>
                <a:spcPts val="1200"/>
              </a:spcBef>
              <a:spcAft>
                <a:spcPts val="0"/>
              </a:spcAft>
              <a:buClr>
                <a:schemeClr val="dk1"/>
              </a:buClr>
              <a:buSzPct val="40000"/>
              <a:buFont typeface="Arial"/>
              <a:buNone/>
            </a:pPr>
            <a:r>
              <a:rPr b="1" lang="es-419" sz="2750">
                <a:solidFill>
                  <a:schemeClr val="dk1"/>
                </a:solidFill>
              </a:rPr>
              <a:t>3. Colocar café en una taza</a:t>
            </a:r>
            <a:endParaRPr b="1" sz="2750">
              <a:solidFill>
                <a:schemeClr val="dk1"/>
              </a:solidFill>
            </a:endParaRPr>
          </a:p>
          <a:p>
            <a:pPr indent="0" lvl="0" marL="0" rtl="0" algn="l">
              <a:spcBef>
                <a:spcPts val="1200"/>
              </a:spcBef>
              <a:spcAft>
                <a:spcPts val="0"/>
              </a:spcAft>
              <a:buClr>
                <a:schemeClr val="dk1"/>
              </a:buClr>
              <a:buSzPct val="40000"/>
              <a:buFont typeface="Arial"/>
              <a:buNone/>
            </a:pPr>
            <a:r>
              <a:rPr b="1" lang="es-419" sz="2750">
                <a:solidFill>
                  <a:schemeClr val="dk1"/>
                </a:solidFill>
              </a:rPr>
              <a:t>4. Verter el agua caliente en la taza</a:t>
            </a:r>
            <a:endParaRPr b="1" sz="2750">
              <a:solidFill>
                <a:schemeClr val="dk1"/>
              </a:solidFill>
            </a:endParaRPr>
          </a:p>
          <a:p>
            <a:pPr indent="0" lvl="0" marL="0" rtl="0" algn="l">
              <a:spcBef>
                <a:spcPts val="1200"/>
              </a:spcBef>
              <a:spcAft>
                <a:spcPts val="0"/>
              </a:spcAft>
              <a:buClr>
                <a:schemeClr val="dk1"/>
              </a:buClr>
              <a:buSzPct val="40000"/>
              <a:buFont typeface="Arial"/>
              <a:buNone/>
            </a:pPr>
            <a:r>
              <a:rPr b="1" lang="es-419" sz="2750">
                <a:solidFill>
                  <a:schemeClr val="dk1"/>
                </a:solidFill>
              </a:rPr>
              <a:t>5. Agregar azúcar o leche si se desea</a:t>
            </a:r>
            <a:endParaRPr b="1" sz="2750">
              <a:solidFill>
                <a:schemeClr val="dk1"/>
              </a:solidFill>
            </a:endParaRPr>
          </a:p>
          <a:p>
            <a:pPr indent="0" lvl="0" marL="0" rtl="0" algn="l">
              <a:spcBef>
                <a:spcPts val="1200"/>
              </a:spcBef>
              <a:spcAft>
                <a:spcPts val="0"/>
              </a:spcAft>
              <a:buClr>
                <a:schemeClr val="dk1"/>
              </a:buClr>
              <a:buSzPct val="40000"/>
              <a:buFont typeface="Arial"/>
              <a:buNone/>
            </a:pPr>
            <a:r>
              <a:rPr b="1" lang="es-419" sz="2750">
                <a:solidFill>
                  <a:schemeClr val="dk1"/>
                </a:solidFill>
              </a:rPr>
              <a:t>6. Revolver</a:t>
            </a:r>
            <a:endParaRPr b="1" sz="2750">
              <a:solidFill>
                <a:schemeClr val="dk1"/>
              </a:solidFill>
            </a:endParaRPr>
          </a:p>
          <a:p>
            <a:pPr indent="0" lvl="0" marL="0" rtl="0" algn="l">
              <a:spcBef>
                <a:spcPts val="1200"/>
              </a:spcBef>
              <a:spcAft>
                <a:spcPts val="0"/>
              </a:spcAft>
              <a:buClr>
                <a:schemeClr val="dk1"/>
              </a:buClr>
              <a:buSzPct val="40000"/>
              <a:buFont typeface="Arial"/>
              <a:buNone/>
            </a:pPr>
            <a:r>
              <a:rPr b="1" lang="es-419" sz="2750">
                <a:solidFill>
                  <a:schemeClr val="dk1"/>
                </a:solidFill>
              </a:rPr>
              <a:t>7. Tomar el café</a:t>
            </a:r>
            <a:endParaRPr b="1" sz="2750">
              <a:solidFill>
                <a:schemeClr val="dk1"/>
              </a:solidFill>
            </a:endParaRPr>
          </a:p>
          <a:p>
            <a:pPr indent="0" lvl="0" marL="0" rtl="0" algn="l">
              <a:spcBef>
                <a:spcPts val="1200"/>
              </a:spcBef>
              <a:spcAft>
                <a:spcPts val="0"/>
              </a:spcAft>
              <a:buClr>
                <a:schemeClr val="dk1"/>
              </a:buClr>
              <a:buSzPct val="40000"/>
              <a:buFont typeface="Arial"/>
              <a:buNone/>
            </a:pPr>
            <a:r>
              <a:rPr b="1" lang="es-419" sz="2750">
                <a:solidFill>
                  <a:schemeClr val="dk1"/>
                </a:solidFill>
              </a:rPr>
              <a:t>FinAlgoritmo</a:t>
            </a:r>
            <a:endParaRPr b="1" sz="2750">
              <a:solidFill>
                <a:schemeClr val="dk1"/>
              </a:solidFill>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
        <p:nvSpPr>
          <p:cNvPr id="171" name="Google Shape;171;p29"/>
          <p:cNvSpPr txBox="1"/>
          <p:nvPr/>
        </p:nvSpPr>
        <p:spPr>
          <a:xfrm rot="-2158254">
            <a:off x="4135890" y="2023225"/>
            <a:ext cx="3311688" cy="106861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s-419" sz="1800">
                <a:solidFill>
                  <a:schemeClr val="dk2"/>
                </a:solidFill>
              </a:rPr>
              <a:t>Que se le puede mejorar?</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Solución dos</a:t>
            </a:r>
            <a:endParaRPr/>
          </a:p>
        </p:txBody>
      </p:sp>
      <p:sp>
        <p:nvSpPr>
          <p:cNvPr id="177" name="Google Shape;177;p30"/>
          <p:cNvSpPr txBox="1"/>
          <p:nvPr>
            <p:ph idx="1" type="body"/>
          </p:nvPr>
        </p:nvSpPr>
        <p:spPr>
          <a:xfrm>
            <a:off x="311700" y="1105500"/>
            <a:ext cx="8520600" cy="34164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Clr>
                <a:schemeClr val="dk1"/>
              </a:buClr>
              <a:buSzPct val="40000"/>
              <a:buFont typeface="Arial"/>
              <a:buNone/>
            </a:pPr>
            <a:r>
              <a:rPr b="1" lang="es-419" sz="2750">
                <a:solidFill>
                  <a:schemeClr val="dk1"/>
                </a:solidFill>
              </a:rPr>
              <a:t>Algoritmo PrepararCafé</a:t>
            </a:r>
            <a:endParaRPr b="1" sz="2750">
              <a:solidFill>
                <a:schemeClr val="dk1"/>
              </a:solidFill>
            </a:endParaRPr>
          </a:p>
          <a:p>
            <a:pPr indent="0" lvl="0" marL="0" rtl="0" algn="l">
              <a:spcBef>
                <a:spcPts val="1200"/>
              </a:spcBef>
              <a:spcAft>
                <a:spcPts val="0"/>
              </a:spcAft>
              <a:buClr>
                <a:schemeClr val="dk1"/>
              </a:buClr>
              <a:buSzPct val="40000"/>
              <a:buFont typeface="Arial"/>
              <a:buNone/>
            </a:pPr>
            <a:r>
              <a:rPr b="1" lang="es-419" sz="2750">
                <a:solidFill>
                  <a:schemeClr val="dk1"/>
                </a:solidFill>
              </a:rPr>
              <a:t>1. Poner agua en la pava</a:t>
            </a:r>
            <a:endParaRPr b="1" sz="2750">
              <a:solidFill>
                <a:schemeClr val="dk1"/>
              </a:solidFill>
            </a:endParaRPr>
          </a:p>
          <a:p>
            <a:pPr indent="0" lvl="0" marL="0" rtl="0" algn="l">
              <a:spcBef>
                <a:spcPts val="1200"/>
              </a:spcBef>
              <a:spcAft>
                <a:spcPts val="0"/>
              </a:spcAft>
              <a:buClr>
                <a:schemeClr val="dk1"/>
              </a:buClr>
              <a:buSzPct val="40000"/>
              <a:buFont typeface="Arial"/>
              <a:buNone/>
            </a:pPr>
            <a:r>
              <a:rPr b="1" lang="es-419" sz="2750">
                <a:solidFill>
                  <a:schemeClr val="dk1"/>
                </a:solidFill>
              </a:rPr>
              <a:t>2. Calentar el agua hasta que hierva</a:t>
            </a:r>
            <a:endParaRPr b="1" sz="2750">
              <a:solidFill>
                <a:schemeClr val="dk1"/>
              </a:solidFill>
            </a:endParaRPr>
          </a:p>
          <a:p>
            <a:pPr indent="0" lvl="0" marL="0" rtl="0" algn="l">
              <a:spcBef>
                <a:spcPts val="1200"/>
              </a:spcBef>
              <a:spcAft>
                <a:spcPts val="0"/>
              </a:spcAft>
              <a:buClr>
                <a:schemeClr val="dk1"/>
              </a:buClr>
              <a:buSzPct val="40000"/>
              <a:buFont typeface="Arial"/>
              <a:buNone/>
            </a:pPr>
            <a:r>
              <a:rPr b="1" lang="es-419" sz="2750">
                <a:solidFill>
                  <a:schemeClr val="dk1"/>
                </a:solidFill>
              </a:rPr>
              <a:t>3. </a:t>
            </a:r>
            <a:r>
              <a:rPr b="1" lang="es-419" sz="2750" u="sng">
                <a:solidFill>
                  <a:schemeClr val="dk1"/>
                </a:solidFill>
              </a:rPr>
              <a:t>Colocar dos cucharadas de café en una taza</a:t>
            </a:r>
            <a:endParaRPr b="1" sz="2750" u="sng">
              <a:solidFill>
                <a:schemeClr val="dk1"/>
              </a:solidFill>
            </a:endParaRPr>
          </a:p>
          <a:p>
            <a:pPr indent="0" lvl="0" marL="0" rtl="0" algn="l">
              <a:spcBef>
                <a:spcPts val="1200"/>
              </a:spcBef>
              <a:spcAft>
                <a:spcPts val="0"/>
              </a:spcAft>
              <a:buClr>
                <a:schemeClr val="dk1"/>
              </a:buClr>
              <a:buSzPct val="40000"/>
              <a:buFont typeface="Arial"/>
              <a:buNone/>
            </a:pPr>
            <a:r>
              <a:rPr b="1" lang="es-419" sz="2750">
                <a:solidFill>
                  <a:schemeClr val="dk1"/>
                </a:solidFill>
              </a:rPr>
              <a:t>4. Verter el agua caliente en la taza ?</a:t>
            </a:r>
            <a:endParaRPr b="1" sz="2750">
              <a:solidFill>
                <a:schemeClr val="dk1"/>
              </a:solidFill>
            </a:endParaRPr>
          </a:p>
          <a:p>
            <a:pPr indent="0" lvl="0" marL="0" rtl="0" algn="l">
              <a:spcBef>
                <a:spcPts val="1200"/>
              </a:spcBef>
              <a:spcAft>
                <a:spcPts val="0"/>
              </a:spcAft>
              <a:buNone/>
            </a:pPr>
            <a:r>
              <a:rPr b="1" lang="es-419" sz="2750">
                <a:solidFill>
                  <a:schemeClr val="dk1"/>
                </a:solidFill>
              </a:rPr>
              <a:t>5. </a:t>
            </a:r>
            <a:r>
              <a:rPr b="1" lang="es-419" sz="2750" u="sng">
                <a:solidFill>
                  <a:schemeClr val="dk1"/>
                </a:solidFill>
              </a:rPr>
              <a:t>Agregar dos cucharadas de azúcar </a:t>
            </a:r>
            <a:endParaRPr b="1" sz="2750" u="sng">
              <a:solidFill>
                <a:schemeClr val="dk1"/>
              </a:solidFill>
            </a:endParaRPr>
          </a:p>
          <a:p>
            <a:pPr indent="0" lvl="0" marL="0" rtl="0" algn="l">
              <a:spcBef>
                <a:spcPts val="1200"/>
              </a:spcBef>
              <a:spcAft>
                <a:spcPts val="0"/>
              </a:spcAft>
              <a:buClr>
                <a:schemeClr val="dk1"/>
              </a:buClr>
              <a:buSzPct val="40000"/>
              <a:buFont typeface="Arial"/>
              <a:buNone/>
            </a:pPr>
            <a:r>
              <a:rPr b="1" lang="es-419" sz="2750">
                <a:solidFill>
                  <a:schemeClr val="dk1"/>
                </a:solidFill>
              </a:rPr>
              <a:t>6. agregar leche si se desea ?</a:t>
            </a:r>
            <a:endParaRPr b="1" sz="2750">
              <a:solidFill>
                <a:schemeClr val="dk1"/>
              </a:solidFill>
            </a:endParaRPr>
          </a:p>
          <a:p>
            <a:pPr indent="0" lvl="0" marL="0" rtl="0" algn="l">
              <a:spcBef>
                <a:spcPts val="1200"/>
              </a:spcBef>
              <a:spcAft>
                <a:spcPts val="0"/>
              </a:spcAft>
              <a:buClr>
                <a:schemeClr val="dk1"/>
              </a:buClr>
              <a:buSzPct val="40000"/>
              <a:buFont typeface="Arial"/>
              <a:buNone/>
            </a:pPr>
            <a:r>
              <a:rPr b="1" lang="es-419" sz="2750">
                <a:solidFill>
                  <a:schemeClr val="dk1"/>
                </a:solidFill>
              </a:rPr>
              <a:t>7. Revolver</a:t>
            </a:r>
            <a:endParaRPr b="1" sz="2750">
              <a:solidFill>
                <a:schemeClr val="dk1"/>
              </a:solidFill>
            </a:endParaRPr>
          </a:p>
          <a:p>
            <a:pPr indent="0" lvl="0" marL="0" rtl="0" algn="l">
              <a:spcBef>
                <a:spcPts val="1200"/>
              </a:spcBef>
              <a:spcAft>
                <a:spcPts val="0"/>
              </a:spcAft>
              <a:buClr>
                <a:schemeClr val="dk1"/>
              </a:buClr>
              <a:buSzPct val="40000"/>
              <a:buFont typeface="Arial"/>
              <a:buNone/>
            </a:pPr>
            <a:r>
              <a:rPr b="1" lang="es-419" sz="2750">
                <a:solidFill>
                  <a:schemeClr val="dk1"/>
                </a:solidFill>
              </a:rPr>
              <a:t>8. Tomar el café</a:t>
            </a:r>
            <a:endParaRPr b="1" sz="2750">
              <a:solidFill>
                <a:schemeClr val="dk1"/>
              </a:solidFill>
            </a:endParaRPr>
          </a:p>
          <a:p>
            <a:pPr indent="0" lvl="0" marL="0" rtl="0" algn="l">
              <a:spcBef>
                <a:spcPts val="1200"/>
              </a:spcBef>
              <a:spcAft>
                <a:spcPts val="1200"/>
              </a:spcAft>
              <a:buClr>
                <a:schemeClr val="dk1"/>
              </a:buClr>
              <a:buSzPct val="40000"/>
              <a:buFont typeface="Arial"/>
              <a:buNone/>
            </a:pPr>
            <a:r>
              <a:rPr b="1" lang="es-419" sz="2750">
                <a:solidFill>
                  <a:schemeClr val="dk1"/>
                </a:solidFill>
              </a:rPr>
              <a:t>FinAlgoritmo</a:t>
            </a:r>
            <a:endParaRPr/>
          </a:p>
        </p:txBody>
      </p:sp>
      <p:sp>
        <p:nvSpPr>
          <p:cNvPr id="178" name="Google Shape;178;p30"/>
          <p:cNvSpPr txBox="1"/>
          <p:nvPr/>
        </p:nvSpPr>
        <p:spPr>
          <a:xfrm rot="-1426917">
            <a:off x="4265052" y="2012847"/>
            <a:ext cx="3335094" cy="100970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rPr>
              <a:t>se quita </a:t>
            </a:r>
            <a:r>
              <a:rPr lang="es-419" sz="1800">
                <a:solidFill>
                  <a:schemeClr val="dk2"/>
                </a:solidFill>
              </a:rPr>
              <a:t>ambigüedad especificando cantidades. Se puede seguir mejorando?</a:t>
            </a:r>
            <a:r>
              <a:rPr lang="es-419" sz="1800">
                <a:solidFill>
                  <a:schemeClr val="dk2"/>
                </a:solidFill>
              </a:rPr>
              <a:t> </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 Objetivos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500"/>
              <a:t>-</a:t>
            </a:r>
            <a:r>
              <a:rPr lang="es-419" sz="1500">
                <a:solidFill>
                  <a:schemeClr val="dk1"/>
                </a:solidFill>
              </a:rPr>
              <a:t>Lograr que el alumno cuando termine el curso, posea conocimientos, métodos  y herramientas para resolver distintos problemas con la computadora logrando:</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1200"/>
              </a:spcAft>
              <a:buNone/>
            </a:pPr>
            <a:r>
              <a:t/>
            </a:r>
            <a:endParaRPr sz="2200">
              <a:solidFill>
                <a:schemeClr val="dk1"/>
              </a:solidFill>
            </a:endParaRPr>
          </a:p>
        </p:txBody>
      </p:sp>
      <p:pic>
        <p:nvPicPr>
          <p:cNvPr id="62" name="Google Shape;62;p14"/>
          <p:cNvPicPr preferRelativeResize="0"/>
          <p:nvPr/>
        </p:nvPicPr>
        <p:blipFill rotWithShape="1">
          <a:blip r:embed="rId3">
            <a:alphaModFix/>
          </a:blip>
          <a:srcRect b="0" l="0" r="0" t="0"/>
          <a:stretch/>
        </p:blipFill>
        <p:spPr>
          <a:xfrm>
            <a:off x="1051275" y="1786950"/>
            <a:ext cx="6582150" cy="3188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 Conceptos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s-419">
                <a:solidFill>
                  <a:schemeClr val="dk1"/>
                </a:solidFill>
              </a:rPr>
              <a:t>Informática</a:t>
            </a:r>
            <a:r>
              <a:rPr b="1" lang="es-419">
                <a:solidFill>
                  <a:schemeClr val="dk1"/>
                </a:solidFill>
              </a:rPr>
              <a:t>: </a:t>
            </a:r>
            <a:r>
              <a:rPr lang="es-419">
                <a:solidFill>
                  <a:srgbClr val="000000"/>
                </a:solidFill>
              </a:rPr>
              <a:t>Es la </a:t>
            </a:r>
            <a:r>
              <a:rPr b="1" lang="es-419">
                <a:solidFill>
                  <a:srgbClr val="000000"/>
                </a:solidFill>
              </a:rPr>
              <a:t>ciencia</a:t>
            </a:r>
            <a:r>
              <a:rPr lang="es-419">
                <a:solidFill>
                  <a:srgbClr val="000000"/>
                </a:solidFill>
              </a:rPr>
              <a:t> que estudia el análisis y </a:t>
            </a:r>
            <a:r>
              <a:rPr b="1" lang="es-419">
                <a:solidFill>
                  <a:srgbClr val="000000"/>
                </a:solidFill>
              </a:rPr>
              <a:t>resolución de problemas</a:t>
            </a:r>
            <a:r>
              <a:rPr lang="es-419">
                <a:solidFill>
                  <a:srgbClr val="000000"/>
                </a:solidFill>
              </a:rPr>
              <a:t> utilizando </a:t>
            </a:r>
            <a:r>
              <a:rPr b="1" lang="es-419">
                <a:solidFill>
                  <a:srgbClr val="000000"/>
                </a:solidFill>
              </a:rPr>
              <a:t>computadoras</a:t>
            </a:r>
            <a:r>
              <a:rPr lang="es-419">
                <a:solidFill>
                  <a:srgbClr val="000000"/>
                </a:solidFill>
              </a:rPr>
              <a:t>.</a:t>
            </a:r>
            <a:endParaRPr>
              <a:solidFill>
                <a:srgbClr val="000000"/>
              </a:solidFill>
            </a:endParaRPr>
          </a:p>
          <a:p>
            <a:pPr indent="0" lvl="0" marL="0" rtl="0" algn="l">
              <a:lnSpc>
                <a:spcPct val="115000"/>
              </a:lnSpc>
              <a:spcBef>
                <a:spcPts val="1200"/>
              </a:spcBef>
              <a:spcAft>
                <a:spcPts val="0"/>
              </a:spcAft>
              <a:buNone/>
            </a:pPr>
            <a:r>
              <a:rPr b="1" lang="es-419" sz="1400">
                <a:solidFill>
                  <a:srgbClr val="000000"/>
                </a:solidFill>
              </a:rPr>
              <a:t>Ciencia </a:t>
            </a:r>
            <a:r>
              <a:rPr lang="es-419" sz="1400">
                <a:solidFill>
                  <a:srgbClr val="000000"/>
                </a:solidFill>
              </a:rPr>
              <a:t>: </a:t>
            </a:r>
            <a:r>
              <a:rPr lang="es-419" sz="1200">
                <a:solidFill>
                  <a:schemeClr val="dk1"/>
                </a:solidFill>
              </a:rPr>
              <a:t>Se relaciona con una metodología fundamentada y racional para el estudio y resolución de los problemas. </a:t>
            </a:r>
            <a:r>
              <a:rPr lang="es-419" sz="1200">
                <a:solidFill>
                  <a:schemeClr val="dk1"/>
                </a:solidFill>
              </a:rPr>
              <a:t>En este sentido la Informática se vincula especialmente con la Matemática y la Ingeniería</a:t>
            </a:r>
            <a:endParaRPr sz="1200">
              <a:solidFill>
                <a:schemeClr val="dk1"/>
              </a:solidFill>
            </a:endParaRPr>
          </a:p>
          <a:p>
            <a:pPr indent="0" lvl="0" marL="0" rtl="0" algn="l">
              <a:lnSpc>
                <a:spcPct val="115000"/>
              </a:lnSpc>
              <a:spcBef>
                <a:spcPts val="1200"/>
              </a:spcBef>
              <a:spcAft>
                <a:spcPts val="0"/>
              </a:spcAft>
              <a:buNone/>
            </a:pPr>
            <a:r>
              <a:rPr b="1" lang="es-419" sz="1300">
                <a:solidFill>
                  <a:schemeClr val="dk1"/>
                </a:solidFill>
              </a:rPr>
              <a:t>Resolución</a:t>
            </a:r>
            <a:r>
              <a:rPr lang="es-419" sz="1300">
                <a:solidFill>
                  <a:schemeClr val="dk1"/>
                </a:solidFill>
              </a:rPr>
              <a:t> </a:t>
            </a:r>
            <a:r>
              <a:rPr lang="es-419" sz="1200">
                <a:solidFill>
                  <a:schemeClr val="dk1"/>
                </a:solidFill>
              </a:rPr>
              <a:t>: Se puede utilizar las herramientas informáticas en aplicaciones de áreas muy diferentes tales como  biología, comercio, control industrial, administración, robótica, educación, arquitectura, etc.</a:t>
            </a:r>
            <a:endParaRPr sz="1200">
              <a:solidFill>
                <a:schemeClr val="dk1"/>
              </a:solidFill>
            </a:endParaRPr>
          </a:p>
          <a:p>
            <a:pPr indent="0" lvl="0" marL="0" rtl="0" algn="l">
              <a:lnSpc>
                <a:spcPct val="115000"/>
              </a:lnSpc>
              <a:spcBef>
                <a:spcPts val="1200"/>
              </a:spcBef>
              <a:spcAft>
                <a:spcPts val="0"/>
              </a:spcAft>
              <a:buNone/>
            </a:pPr>
            <a:r>
              <a:rPr b="1" lang="es-419" sz="1300">
                <a:solidFill>
                  <a:schemeClr val="dk1"/>
                </a:solidFill>
              </a:rPr>
              <a:t>Computadoras</a:t>
            </a:r>
            <a:r>
              <a:rPr lang="es-419" sz="1200">
                <a:solidFill>
                  <a:schemeClr val="dk1"/>
                </a:solidFill>
              </a:rPr>
              <a:t> : </a:t>
            </a:r>
            <a:r>
              <a:rPr lang="es-419" sz="1100">
                <a:solidFill>
                  <a:schemeClr val="dk1"/>
                </a:solidFill>
              </a:rPr>
              <a:t>Máquina digital y sincrónica, con cierta capacidad de cálculo numérico y lógico controlado por un programa almacenado y con probabilidad de comunicación con el mundo exterior. Ayuda al hombre a realizar tareas repetitivas en menor tiempo y con mayor exactitud. No razona ni crea soluciones, sino que ejecuta una serie de órdenes que le proporciona el ser humano.</a:t>
            </a:r>
            <a:endParaRPr sz="11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 Conceptos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sz="1500">
                <a:solidFill>
                  <a:schemeClr val="dk1"/>
                </a:solidFill>
              </a:rPr>
              <a:t>Hardware</a:t>
            </a:r>
            <a:r>
              <a:rPr lang="es-419"/>
              <a:t> : </a:t>
            </a:r>
            <a:r>
              <a:rPr lang="es-419" sz="1100">
                <a:solidFill>
                  <a:schemeClr val="dk1"/>
                </a:solidFill>
              </a:rPr>
              <a:t>Conjunto de componentes </a:t>
            </a:r>
            <a:r>
              <a:rPr lang="es-419" sz="1100">
                <a:solidFill>
                  <a:schemeClr val="dk1"/>
                </a:solidFill>
              </a:rPr>
              <a:t>físicos</a:t>
            </a:r>
            <a:r>
              <a:rPr lang="es-419" sz="1100">
                <a:solidFill>
                  <a:schemeClr val="dk1"/>
                </a:solidFill>
              </a:rPr>
              <a:t> que en conjunto forman la computadora (</a:t>
            </a:r>
            <a:r>
              <a:rPr lang="es-419" sz="1100">
                <a:solidFill>
                  <a:schemeClr val="dk1"/>
                </a:solidFill>
              </a:rPr>
              <a:t>CPU, RAM, disco, etc.).</a:t>
            </a:r>
            <a:endParaRPr sz="1100">
              <a:solidFill>
                <a:schemeClr val="dk1"/>
              </a:solidFill>
            </a:endParaRPr>
          </a:p>
          <a:p>
            <a:pPr indent="0" lvl="0" marL="0" rtl="0" algn="l">
              <a:spcBef>
                <a:spcPts val="1200"/>
              </a:spcBef>
              <a:spcAft>
                <a:spcPts val="0"/>
              </a:spcAft>
              <a:buNone/>
            </a:pPr>
            <a:r>
              <a:rPr b="1" lang="es-419" sz="1500">
                <a:solidFill>
                  <a:schemeClr val="dk1"/>
                </a:solidFill>
              </a:rPr>
              <a:t>Software : </a:t>
            </a:r>
            <a:r>
              <a:rPr lang="es-419" sz="1450">
                <a:solidFill>
                  <a:srgbClr val="4E4E4E"/>
                </a:solidFill>
                <a:highlight>
                  <a:srgbClr val="FFFFFF"/>
                </a:highlight>
              </a:rPr>
              <a:t> </a:t>
            </a:r>
            <a:r>
              <a:rPr lang="es-419" sz="1100">
                <a:solidFill>
                  <a:schemeClr val="dk1"/>
                </a:solidFill>
                <a:highlight>
                  <a:srgbClr val="FFFFFF"/>
                </a:highlight>
              </a:rPr>
              <a:t>conjunto de programas o aplicaciones, instrucciones y reglas informáticas que hacen posible el funcionamiento del equipo.</a:t>
            </a:r>
            <a:endParaRPr sz="1100">
              <a:solidFill>
                <a:schemeClr val="dk1"/>
              </a:solidFill>
              <a:highlight>
                <a:srgbClr val="FFFFFF"/>
              </a:highlight>
            </a:endParaRPr>
          </a:p>
          <a:p>
            <a:pPr indent="0" lvl="0" marL="0" rtl="0" algn="l">
              <a:spcBef>
                <a:spcPts val="1200"/>
              </a:spcBef>
              <a:spcAft>
                <a:spcPts val="0"/>
              </a:spcAft>
              <a:buNone/>
            </a:pPr>
            <a:r>
              <a:t/>
            </a:r>
            <a:endParaRPr sz="1100">
              <a:solidFill>
                <a:schemeClr val="dk1"/>
              </a:solidFill>
              <a:highlight>
                <a:srgbClr val="FFFFFF"/>
              </a:highlight>
            </a:endParaRPr>
          </a:p>
          <a:p>
            <a:pPr indent="0" lvl="0" marL="0" rtl="0" algn="l">
              <a:spcBef>
                <a:spcPts val="1200"/>
              </a:spcBef>
              <a:spcAft>
                <a:spcPts val="1200"/>
              </a:spcAft>
              <a:buNone/>
            </a:pPr>
            <a:r>
              <a:rPr lang="es-419" sz="1400">
                <a:solidFill>
                  <a:schemeClr val="dk1"/>
                </a:solidFill>
                <a:highlight>
                  <a:srgbClr val="FFFFFF"/>
                </a:highlight>
              </a:rPr>
              <a:t>El hardware y el software son partes complementarias de un sistema informático, que se necesitan mutuamente para que funcione. El hardware es la parte física del equipo, mientras que el software es la parte lógica. </a:t>
            </a:r>
            <a:endParaRPr sz="14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 Conceptos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sz="1500">
                <a:solidFill>
                  <a:schemeClr val="dk1"/>
                </a:solidFill>
              </a:rPr>
              <a:t>Algoritmo </a:t>
            </a:r>
            <a:r>
              <a:rPr lang="es-419" sz="1500">
                <a:solidFill>
                  <a:schemeClr val="dk1"/>
                </a:solidFill>
              </a:rPr>
              <a:t>: </a:t>
            </a:r>
            <a:r>
              <a:rPr lang="es-419" sz="1200">
                <a:solidFill>
                  <a:schemeClr val="dk1"/>
                </a:solidFill>
              </a:rPr>
              <a:t>L</a:t>
            </a:r>
            <a:r>
              <a:rPr lang="es-419" sz="1200">
                <a:solidFill>
                  <a:schemeClr val="dk1"/>
                </a:solidFill>
              </a:rPr>
              <a:t>as instrucciones (que también se han denominado acciones) representan las  operaciones que ejecutará la computadora al interpretar el programa. Un conjunto de instrucciones forma un algoritmo.</a:t>
            </a:r>
            <a:endParaRPr sz="1200">
              <a:solidFill>
                <a:schemeClr val="dk1"/>
              </a:solidFill>
            </a:endParaRPr>
          </a:p>
          <a:p>
            <a:pPr indent="0" lvl="0" marL="0" rtl="0" algn="l">
              <a:spcBef>
                <a:spcPts val="1200"/>
              </a:spcBef>
              <a:spcAft>
                <a:spcPts val="0"/>
              </a:spcAft>
              <a:buNone/>
            </a:pPr>
            <a:r>
              <a:rPr b="1" lang="es-419" sz="1500">
                <a:solidFill>
                  <a:schemeClr val="dk1"/>
                </a:solidFill>
              </a:rPr>
              <a:t>Datos </a:t>
            </a:r>
            <a:r>
              <a:rPr lang="es-419" sz="1500">
                <a:solidFill>
                  <a:schemeClr val="dk1"/>
                </a:solidFill>
              </a:rPr>
              <a:t>: </a:t>
            </a:r>
            <a:r>
              <a:rPr lang="es-419" sz="1200">
                <a:solidFill>
                  <a:schemeClr val="dk1"/>
                </a:solidFill>
              </a:rPr>
              <a:t>Los datos son los valores de información de los que se necesita disponer y en ocasiones transformar para ejecutar la función del programa. </a:t>
            </a:r>
            <a:endParaRPr sz="1200">
              <a:solidFill>
                <a:schemeClr val="dk1"/>
              </a:solidFill>
            </a:endParaRPr>
          </a:p>
          <a:p>
            <a:pPr indent="0" lvl="0" marL="0" rtl="0" algn="l">
              <a:spcBef>
                <a:spcPts val="1200"/>
              </a:spcBef>
              <a:spcAft>
                <a:spcPts val="0"/>
              </a:spcAft>
              <a:buNone/>
            </a:pPr>
            <a:r>
              <a:rPr b="1" lang="es-419" sz="1400">
                <a:solidFill>
                  <a:schemeClr val="dk1"/>
                </a:solidFill>
              </a:rPr>
              <a:t>Programa = algoritmo + datos.</a:t>
            </a:r>
            <a:endParaRPr b="1" sz="1400">
              <a:solidFill>
                <a:schemeClr val="dk1"/>
              </a:solidFill>
            </a:endParaRPr>
          </a:p>
          <a:p>
            <a:pPr indent="0" lvl="0" marL="0" rtl="0" algn="l">
              <a:spcBef>
                <a:spcPts val="1200"/>
              </a:spcBef>
              <a:spcAft>
                <a:spcPts val="1200"/>
              </a:spcAft>
              <a:buNone/>
            </a:pPr>
            <a:r>
              <a:rPr lang="es-419" sz="1200">
                <a:solidFill>
                  <a:srgbClr val="202122"/>
                </a:solidFill>
                <a:highlight>
                  <a:srgbClr val="FFFFFF"/>
                </a:highlight>
                <a:latin typeface="Courier New"/>
                <a:ea typeface="Courier New"/>
                <a:cs typeface="Courier New"/>
                <a:sym typeface="Courier New"/>
              </a:rPr>
              <a:t> “Un Programa </a:t>
            </a:r>
            <a:r>
              <a:rPr lang="es-419" sz="1200">
                <a:solidFill>
                  <a:schemeClr val="dk1"/>
                </a:solidFill>
                <a:highlight>
                  <a:srgbClr val="FFFFFF"/>
                </a:highlight>
                <a:latin typeface="Courier New"/>
                <a:ea typeface="Courier New"/>
                <a:cs typeface="Courier New"/>
                <a:sym typeface="Courier New"/>
              </a:rPr>
              <a:t>es una </a:t>
            </a:r>
            <a:r>
              <a:rPr lang="es-419" sz="1200">
                <a:solidFill>
                  <a:schemeClr val="dk1"/>
                </a:solidFill>
                <a:highlight>
                  <a:srgbClr val="FFFFFF"/>
                </a:highlight>
                <a:uFill>
                  <a:noFill/>
                </a:uFill>
                <a:latin typeface="Courier New"/>
                <a:ea typeface="Courier New"/>
                <a:cs typeface="Courier New"/>
                <a:sym typeface="Courier New"/>
                <a:hlinkClick r:id="rId3">
                  <a:extLst>
                    <a:ext uri="{A12FA001-AC4F-418D-AE19-62706E023703}">
                      <ahyp:hlinkClr val="tx"/>
                    </a:ext>
                  </a:extLst>
                </a:hlinkClick>
              </a:rPr>
              <a:t>secuencia de instrucciones</a:t>
            </a:r>
            <a:r>
              <a:rPr lang="es-419" sz="1200">
                <a:solidFill>
                  <a:schemeClr val="dk1"/>
                </a:solidFill>
                <a:highlight>
                  <a:srgbClr val="FFFFFF"/>
                </a:highlight>
                <a:latin typeface="Courier New"/>
                <a:ea typeface="Courier New"/>
                <a:cs typeface="Courier New"/>
                <a:sym typeface="Courier New"/>
              </a:rPr>
              <a:t> u órdenes basadas en un </a:t>
            </a:r>
            <a:r>
              <a:rPr lang="es-419" sz="1200">
                <a:solidFill>
                  <a:schemeClr val="dk1"/>
                </a:solidFill>
                <a:highlight>
                  <a:srgbClr val="FFFFFF"/>
                </a:highlight>
                <a:uFill>
                  <a:noFill/>
                </a:uFill>
                <a:latin typeface="Courier New"/>
                <a:ea typeface="Courier New"/>
                <a:cs typeface="Courier New"/>
                <a:sym typeface="Courier New"/>
                <a:hlinkClick r:id="rId4">
                  <a:extLst>
                    <a:ext uri="{A12FA001-AC4F-418D-AE19-62706E023703}">
                      <ahyp:hlinkClr val="tx"/>
                    </a:ext>
                  </a:extLst>
                </a:hlinkClick>
              </a:rPr>
              <a:t>lenguaje de programación</a:t>
            </a:r>
            <a:r>
              <a:rPr lang="es-419" sz="1200">
                <a:solidFill>
                  <a:schemeClr val="dk1"/>
                </a:solidFill>
                <a:highlight>
                  <a:srgbClr val="FFFFFF"/>
                </a:highlight>
                <a:latin typeface="Courier New"/>
                <a:ea typeface="Courier New"/>
                <a:cs typeface="Courier New"/>
                <a:sym typeface="Courier New"/>
              </a:rPr>
              <a:t> que una computadora interpreta para resolver un problema o una función específica”</a:t>
            </a:r>
            <a:endParaRPr sz="1200">
              <a:solidFill>
                <a:schemeClr val="dk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 Conceptos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s-419" sz="1500">
                <a:solidFill>
                  <a:schemeClr val="dk1"/>
                </a:solidFill>
              </a:rPr>
              <a:t>Pensamiento computacional :</a:t>
            </a:r>
            <a:r>
              <a:rPr lang="es-419" sz="1200">
                <a:solidFill>
                  <a:schemeClr val="dk1"/>
                </a:solidFill>
              </a:rPr>
              <a:t> es un enfoque para resolver problemas y analizar situaciones de manera </a:t>
            </a:r>
            <a:r>
              <a:rPr lang="es-419" sz="1200">
                <a:solidFill>
                  <a:schemeClr val="dk1"/>
                </a:solidFill>
              </a:rPr>
              <a:t>sistemática y estructurada, utilizando conceptos y técnicas de la informática y la computación.</a:t>
            </a:r>
            <a:r>
              <a:rPr lang="es-419" sz="1200">
                <a:solidFill>
                  <a:schemeClr val="dk1"/>
                </a:solidFill>
              </a:rPr>
              <a:t> </a:t>
            </a:r>
            <a:endParaRPr sz="1200">
              <a:solidFill>
                <a:schemeClr val="dk1"/>
              </a:solidFill>
            </a:endParaRPr>
          </a:p>
          <a:p>
            <a:pPr indent="0" lvl="0" marL="0" rtl="0" algn="l">
              <a:spcBef>
                <a:spcPts val="1200"/>
              </a:spcBef>
              <a:spcAft>
                <a:spcPts val="0"/>
              </a:spcAft>
              <a:buNone/>
            </a:pPr>
            <a:r>
              <a:rPr b="1" lang="es-419" sz="1400">
                <a:solidFill>
                  <a:schemeClr val="dk1"/>
                </a:solidFill>
              </a:rPr>
              <a:t>Conceptos clave:</a:t>
            </a:r>
            <a:endParaRPr b="1" sz="1400">
              <a:solidFill>
                <a:schemeClr val="dk1"/>
              </a:solidFill>
            </a:endParaRPr>
          </a:p>
          <a:p>
            <a:pPr indent="0" lvl="0" marL="0" rtl="0" algn="l">
              <a:spcBef>
                <a:spcPts val="1200"/>
              </a:spcBef>
              <a:spcAft>
                <a:spcPts val="0"/>
              </a:spcAft>
              <a:buClr>
                <a:schemeClr val="dk1"/>
              </a:buClr>
              <a:buSzPts val="1100"/>
              <a:buFont typeface="Arial"/>
              <a:buNone/>
            </a:pPr>
            <a:r>
              <a:rPr b="1" lang="es-419" sz="1400">
                <a:solidFill>
                  <a:schemeClr val="dk1"/>
                </a:solidFill>
              </a:rPr>
              <a:t>- Descomposición:</a:t>
            </a:r>
            <a:r>
              <a:rPr lang="es-419" sz="1200">
                <a:solidFill>
                  <a:schemeClr val="dk1"/>
                </a:solidFill>
              </a:rPr>
              <a:t> Desglosar problemas complejos en partes más pequeñas y manejables para analizarlos y resolverlos de manera más efectiva.</a:t>
            </a:r>
            <a:endParaRPr sz="1200">
              <a:solidFill>
                <a:schemeClr val="dk1"/>
              </a:solidFill>
            </a:endParaRPr>
          </a:p>
          <a:p>
            <a:pPr indent="0" lvl="0" marL="0" rtl="0" algn="l">
              <a:spcBef>
                <a:spcPts val="1200"/>
              </a:spcBef>
              <a:spcAft>
                <a:spcPts val="0"/>
              </a:spcAft>
              <a:buClr>
                <a:schemeClr val="dk1"/>
              </a:buClr>
              <a:buSzPts val="1100"/>
              <a:buFont typeface="Arial"/>
              <a:buNone/>
            </a:pPr>
            <a:r>
              <a:rPr b="1" lang="es-419" sz="1400">
                <a:solidFill>
                  <a:schemeClr val="dk1"/>
                </a:solidFill>
              </a:rPr>
              <a:t>- Abstracción:</a:t>
            </a:r>
            <a:r>
              <a:rPr lang="es-419" sz="1200">
                <a:solidFill>
                  <a:schemeClr val="dk1"/>
                </a:solidFill>
              </a:rPr>
              <a:t> Identificar patrones y características comunes en problemas y situaciones para enfocarse en lo esencial y eliminar lo irrelevante.</a:t>
            </a:r>
            <a:endParaRPr sz="1200">
              <a:solidFill>
                <a:schemeClr val="dk1"/>
              </a:solidFill>
            </a:endParaRPr>
          </a:p>
          <a:p>
            <a:pPr indent="0" lvl="0" marL="0" rtl="0" algn="l">
              <a:spcBef>
                <a:spcPts val="1200"/>
              </a:spcBef>
              <a:spcAft>
                <a:spcPts val="0"/>
              </a:spcAft>
              <a:buClr>
                <a:schemeClr val="dk1"/>
              </a:buClr>
              <a:buSzPts val="1100"/>
              <a:buFont typeface="Arial"/>
              <a:buNone/>
            </a:pPr>
            <a:r>
              <a:rPr b="1" lang="es-419" sz="1400">
                <a:solidFill>
                  <a:schemeClr val="dk1"/>
                </a:solidFill>
              </a:rPr>
              <a:t>- Algoritmos:</a:t>
            </a:r>
            <a:r>
              <a:rPr lang="es-419" sz="1200">
                <a:solidFill>
                  <a:schemeClr val="dk1"/>
                </a:solidFill>
              </a:rPr>
              <a:t> Desarrollar secuencias de pasos lógicos y precisos para resolver problemas y realizar tareas de manera eficiente.</a:t>
            </a:r>
            <a:endParaRPr sz="1200">
              <a:solidFill>
                <a:schemeClr val="dk1"/>
              </a:solidFill>
            </a:endParaRPr>
          </a:p>
          <a:p>
            <a:pPr indent="0" lvl="0" marL="0" rtl="0" algn="l">
              <a:spcBef>
                <a:spcPts val="1200"/>
              </a:spcBef>
              <a:spcAft>
                <a:spcPts val="0"/>
              </a:spcAft>
              <a:buClr>
                <a:schemeClr val="dk1"/>
              </a:buClr>
              <a:buSzPts val="1100"/>
              <a:buFont typeface="Arial"/>
              <a:buNone/>
            </a:pPr>
            <a:r>
              <a:rPr b="1" lang="es-419" sz="1400">
                <a:solidFill>
                  <a:schemeClr val="dk1"/>
                </a:solidFill>
              </a:rPr>
              <a:t>- Análisis de datos: </a:t>
            </a:r>
            <a:r>
              <a:rPr lang="es-419" sz="1200">
                <a:solidFill>
                  <a:schemeClr val="dk1"/>
                </a:solidFill>
              </a:rPr>
              <a:t>Recopilar, analizar y visualizar datos para tomar decisiones informadas y resolver problemas de manera efectiva.</a:t>
            </a:r>
            <a:endParaRPr sz="1200">
              <a:solidFill>
                <a:schemeClr val="dk1"/>
              </a:solidFill>
            </a:endParaRPr>
          </a:p>
          <a:p>
            <a:pPr indent="0" lvl="0" marL="0" rtl="0" algn="l">
              <a:spcBef>
                <a:spcPts val="1200"/>
              </a:spcBef>
              <a:spcAft>
                <a:spcPts val="1200"/>
              </a:spcAft>
              <a:buNone/>
            </a:pPr>
            <a:r>
              <a:rPr b="1" lang="es-419" sz="1200">
                <a:solidFill>
                  <a:schemeClr val="dk1"/>
                </a:solidFill>
              </a:rPr>
              <a:t>**</a:t>
            </a:r>
            <a:endParaRPr b="1"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Cómo vamos a trabajar</a:t>
            </a:r>
            <a:endParaRPr/>
          </a:p>
        </p:txBody>
      </p:sp>
      <p:sp>
        <p:nvSpPr>
          <p:cNvPr id="92" name="Google Shape;92;p19"/>
          <p:cNvSpPr txBox="1"/>
          <p:nvPr>
            <p:ph idx="1" type="body"/>
          </p:nvPr>
        </p:nvSpPr>
        <p:spPr>
          <a:xfrm>
            <a:off x="42915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b="1" lang="es-419">
                <a:solidFill>
                  <a:schemeClr val="dk1"/>
                </a:solidFill>
              </a:rPr>
              <a:t>P</a:t>
            </a:r>
            <a:r>
              <a:rPr b="1" lang="es-419">
                <a:solidFill>
                  <a:schemeClr val="dk1"/>
                </a:solidFill>
              </a:rPr>
              <a:t>oseer un problema</a:t>
            </a:r>
            <a:endParaRPr b="1">
              <a:solidFill>
                <a:schemeClr val="dk1"/>
              </a:solidFill>
            </a:endParaRPr>
          </a:p>
          <a:p>
            <a:pPr indent="-342900" lvl="0" marL="457200" rtl="0" algn="l">
              <a:spcBef>
                <a:spcPts val="0"/>
              </a:spcBef>
              <a:spcAft>
                <a:spcPts val="0"/>
              </a:spcAft>
              <a:buClr>
                <a:schemeClr val="dk1"/>
              </a:buClr>
              <a:buSzPts val="1800"/>
              <a:buChar char="-"/>
            </a:pPr>
            <a:r>
              <a:rPr b="1" lang="es-419">
                <a:solidFill>
                  <a:schemeClr val="dk1"/>
                </a:solidFill>
              </a:rPr>
              <a:t>Modelizar el problema</a:t>
            </a:r>
            <a:endParaRPr b="1">
              <a:solidFill>
                <a:schemeClr val="dk1"/>
              </a:solidFill>
            </a:endParaRPr>
          </a:p>
          <a:p>
            <a:pPr indent="-342900" lvl="0" marL="457200" rtl="0" algn="l">
              <a:spcBef>
                <a:spcPts val="0"/>
              </a:spcBef>
              <a:spcAft>
                <a:spcPts val="0"/>
              </a:spcAft>
              <a:buClr>
                <a:schemeClr val="dk1"/>
              </a:buClr>
              <a:buSzPts val="1800"/>
              <a:buChar char="-"/>
            </a:pPr>
            <a:r>
              <a:rPr b="1" lang="es-419">
                <a:solidFill>
                  <a:schemeClr val="dk1"/>
                </a:solidFill>
              </a:rPr>
              <a:t>Modularizar la solución</a:t>
            </a:r>
            <a:endParaRPr b="1">
              <a:solidFill>
                <a:schemeClr val="dk1"/>
              </a:solidFill>
            </a:endParaRPr>
          </a:p>
          <a:p>
            <a:pPr indent="-342900" lvl="0" marL="457200" rtl="0" algn="l">
              <a:spcBef>
                <a:spcPts val="0"/>
              </a:spcBef>
              <a:spcAft>
                <a:spcPts val="0"/>
              </a:spcAft>
              <a:buClr>
                <a:schemeClr val="dk1"/>
              </a:buClr>
              <a:buSzPts val="1800"/>
              <a:buChar char="-"/>
            </a:pPr>
            <a:r>
              <a:rPr b="1" lang="es-419">
                <a:solidFill>
                  <a:schemeClr val="dk1"/>
                </a:solidFill>
              </a:rPr>
              <a:t>Realizar el programa</a:t>
            </a:r>
            <a:endParaRPr b="1">
              <a:solidFill>
                <a:schemeClr val="dk1"/>
              </a:solidFill>
            </a:endParaRPr>
          </a:p>
          <a:p>
            <a:pPr indent="-342900" lvl="0" marL="457200" rtl="0" algn="l">
              <a:spcBef>
                <a:spcPts val="0"/>
              </a:spcBef>
              <a:spcAft>
                <a:spcPts val="0"/>
              </a:spcAft>
              <a:buClr>
                <a:schemeClr val="dk1"/>
              </a:buClr>
              <a:buSzPts val="1800"/>
              <a:buChar char="-"/>
            </a:pPr>
            <a:r>
              <a:rPr b="1" lang="es-419">
                <a:solidFill>
                  <a:schemeClr val="dk1"/>
                </a:solidFill>
              </a:rPr>
              <a:t>Utilizar la computadora</a:t>
            </a:r>
            <a:endParaRPr b="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Poseer un problema</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419" sz="1700">
                <a:solidFill>
                  <a:schemeClr val="dk1"/>
                </a:solidFill>
              </a:rPr>
              <a:t>Todo comienza con la </a:t>
            </a:r>
            <a:r>
              <a:rPr b="1" lang="es-419" sz="1700">
                <a:solidFill>
                  <a:schemeClr val="dk1"/>
                </a:solidFill>
              </a:rPr>
              <a:t>necesidad de resolver una situación concreta</a:t>
            </a:r>
            <a:r>
              <a:rPr lang="es-419" sz="1700">
                <a:solidFill>
                  <a:schemeClr val="dk1"/>
                </a:solidFill>
              </a:rPr>
              <a:t>.</a:t>
            </a:r>
            <a:endParaRPr sz="1700">
              <a:solidFill>
                <a:schemeClr val="dk1"/>
              </a:solidFill>
            </a:endParaRPr>
          </a:p>
          <a:p>
            <a:pPr indent="0" lvl="0" marL="0" rtl="0" algn="l">
              <a:spcBef>
                <a:spcPts val="1200"/>
              </a:spcBef>
              <a:spcAft>
                <a:spcPts val="0"/>
              </a:spcAft>
              <a:buNone/>
            </a:pPr>
            <a:r>
              <a:rPr lang="es-419" sz="1700">
                <a:solidFill>
                  <a:schemeClr val="dk1"/>
                </a:solidFill>
              </a:rPr>
              <a:t>Puede ser un cálculo, una simulación, una automatización, etc.</a:t>
            </a:r>
            <a:endParaRPr sz="1700">
              <a:solidFill>
                <a:schemeClr val="dk1"/>
              </a:solidFill>
            </a:endParaRPr>
          </a:p>
          <a:p>
            <a:pPr indent="0" lvl="0" marL="0" rtl="0" algn="l">
              <a:spcBef>
                <a:spcPts val="1200"/>
              </a:spcBef>
              <a:spcAft>
                <a:spcPts val="0"/>
              </a:spcAft>
              <a:buNone/>
            </a:pPr>
            <a:r>
              <a:t/>
            </a:r>
            <a:endParaRPr sz="1700">
              <a:solidFill>
                <a:schemeClr val="dk1"/>
              </a:solidFill>
            </a:endParaRPr>
          </a:p>
          <a:p>
            <a:pPr indent="0" lvl="0" marL="0" rtl="0" algn="l">
              <a:spcBef>
                <a:spcPts val="1200"/>
              </a:spcBef>
              <a:spcAft>
                <a:spcPts val="0"/>
              </a:spcAft>
              <a:buClr>
                <a:schemeClr val="dk1"/>
              </a:buClr>
              <a:buSzPts val="1100"/>
              <a:buFont typeface="Arial"/>
              <a:buNone/>
            </a:pPr>
            <a:r>
              <a:rPr b="1" lang="es-419" sz="1500">
                <a:solidFill>
                  <a:schemeClr val="dk1"/>
                </a:solidFill>
              </a:rPr>
              <a:t>Ejemplo </a:t>
            </a:r>
            <a:r>
              <a:rPr lang="es-419" sz="1500">
                <a:solidFill>
                  <a:schemeClr val="dk1"/>
                </a:solidFill>
              </a:rPr>
              <a:t>: “Quiero saber </a:t>
            </a:r>
            <a:r>
              <a:rPr lang="es-419" sz="1500">
                <a:solidFill>
                  <a:schemeClr val="dk1"/>
                </a:solidFill>
              </a:rPr>
              <a:t>cuanto</a:t>
            </a:r>
            <a:r>
              <a:rPr lang="es-419" sz="1500">
                <a:solidFill>
                  <a:schemeClr val="dk1"/>
                </a:solidFill>
              </a:rPr>
              <a:t> debo pagar en total si hay un descuento”.</a:t>
            </a:r>
            <a:endParaRPr sz="1500">
              <a:solidFill>
                <a:schemeClr val="dk1"/>
              </a:solidFill>
            </a:endParaRPr>
          </a:p>
          <a:p>
            <a:pPr indent="0" lvl="0" marL="0" rtl="0" algn="l">
              <a:spcBef>
                <a:spcPts val="1200"/>
              </a:spcBef>
              <a:spcAft>
                <a:spcPts val="1200"/>
              </a:spcAft>
              <a:buNone/>
            </a:pPr>
            <a:r>
              <a:t/>
            </a:r>
            <a:endParaRPr sz="17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Modelar</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700">
                <a:solidFill>
                  <a:schemeClr val="dk1"/>
                </a:solidFill>
              </a:rPr>
              <a:t>Consiste en </a:t>
            </a:r>
            <a:r>
              <a:rPr b="1" lang="es-419" sz="1700">
                <a:solidFill>
                  <a:schemeClr val="dk1"/>
                </a:solidFill>
              </a:rPr>
              <a:t>entender y representar el problema usando conceptos computacionales</a:t>
            </a:r>
            <a:r>
              <a:rPr lang="es-419" sz="1700">
                <a:solidFill>
                  <a:schemeClr val="dk1"/>
                </a:solidFill>
              </a:rPr>
              <a:t>: datos, operaciones, condiciones, relaciones.</a:t>
            </a:r>
            <a:endParaRPr sz="1700">
              <a:solidFill>
                <a:schemeClr val="dk1"/>
              </a:solidFill>
            </a:endParaRPr>
          </a:p>
          <a:p>
            <a:pPr indent="0" lvl="0" marL="0" rtl="0" algn="l">
              <a:spcBef>
                <a:spcPts val="1200"/>
              </a:spcBef>
              <a:spcAft>
                <a:spcPts val="0"/>
              </a:spcAft>
              <a:buClr>
                <a:schemeClr val="dk1"/>
              </a:buClr>
              <a:buSzPts val="1100"/>
              <a:buFont typeface="Arial"/>
              <a:buNone/>
            </a:pPr>
            <a:r>
              <a:rPr lang="es-419" sz="1700">
                <a:solidFill>
                  <a:schemeClr val="dk1"/>
                </a:solidFill>
              </a:rPr>
              <a:t>¿Qué datos necesito? (entrada)</a:t>
            </a:r>
            <a:br>
              <a:rPr lang="es-419" sz="1700">
                <a:solidFill>
                  <a:schemeClr val="dk1"/>
                </a:solidFill>
              </a:rPr>
            </a:br>
            <a:endParaRPr sz="1700">
              <a:solidFill>
                <a:schemeClr val="dk1"/>
              </a:solidFill>
            </a:endParaRPr>
          </a:p>
          <a:p>
            <a:pPr indent="0" lvl="0" marL="0" rtl="0" algn="l">
              <a:spcBef>
                <a:spcPts val="1200"/>
              </a:spcBef>
              <a:spcAft>
                <a:spcPts val="0"/>
              </a:spcAft>
              <a:buClr>
                <a:schemeClr val="dk1"/>
              </a:buClr>
              <a:buSzPts val="1100"/>
              <a:buFont typeface="Arial"/>
              <a:buNone/>
            </a:pPr>
            <a:r>
              <a:rPr lang="es-419" sz="1700">
                <a:solidFill>
                  <a:schemeClr val="dk1"/>
                </a:solidFill>
              </a:rPr>
              <a:t>¿Qué operaciones debo realizar? (proceso)</a:t>
            </a:r>
            <a:br>
              <a:rPr lang="es-419" sz="1700">
                <a:solidFill>
                  <a:schemeClr val="dk1"/>
                </a:solidFill>
              </a:rPr>
            </a:br>
            <a:endParaRPr sz="1700">
              <a:solidFill>
                <a:schemeClr val="dk1"/>
              </a:solidFill>
            </a:endParaRPr>
          </a:p>
          <a:p>
            <a:pPr indent="0" lvl="0" marL="0" rtl="0" algn="l">
              <a:spcBef>
                <a:spcPts val="1200"/>
              </a:spcBef>
              <a:spcAft>
                <a:spcPts val="0"/>
              </a:spcAft>
              <a:buClr>
                <a:schemeClr val="dk1"/>
              </a:buClr>
              <a:buSzPts val="1100"/>
              <a:buFont typeface="Arial"/>
              <a:buNone/>
            </a:pPr>
            <a:r>
              <a:rPr lang="es-419" sz="1700">
                <a:solidFill>
                  <a:schemeClr val="dk1"/>
                </a:solidFill>
              </a:rPr>
              <a:t>¿Qué resultado espero obtener? (salida)</a:t>
            </a:r>
            <a:endParaRPr sz="1700">
              <a:solidFill>
                <a:schemeClr val="dk1"/>
              </a:solidFill>
            </a:endParaRPr>
          </a:p>
          <a:p>
            <a:pPr indent="0" lvl="0" marL="0" rtl="0" algn="l">
              <a:spcBef>
                <a:spcPts val="1200"/>
              </a:spcBef>
              <a:spcAft>
                <a:spcPts val="1200"/>
              </a:spcAft>
              <a:buNone/>
            </a:pPr>
            <a:r>
              <a:t/>
            </a:r>
            <a:endParaRPr sz="17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