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rchitects Daugh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ArchitectsDaughter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287a701d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287a701d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87a701d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287a701d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287a701d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287a701d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287a701dc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287a701d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87a701d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287a701d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87a701d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287a701d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287a701dc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287a701dc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287a701d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287a701d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287a701d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287a701d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287a701d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287a701d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87a701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87a701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287a701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287a701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287a701d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287a701d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287a701d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287a701d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287a701dc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287a701d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87a701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287a701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87a701d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287a701d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287a701d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287a701d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la programación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No siempre es necesario realizar acciones en caso de la </a:t>
            </a:r>
            <a:r>
              <a:rPr lang="es-419">
                <a:solidFill>
                  <a:schemeClr val="dk1"/>
                </a:solidFill>
              </a:rPr>
              <a:t>condición</a:t>
            </a:r>
            <a:r>
              <a:rPr lang="es-419">
                <a:solidFill>
                  <a:schemeClr val="dk1"/>
                </a:solidFill>
              </a:rPr>
              <a:t> sea falsa.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En ese caso: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si(</a:t>
            </a:r>
            <a:r>
              <a:rPr lang="es-419"/>
              <a:t>condición</a:t>
            </a:r>
            <a:r>
              <a:rPr lang="es-419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Acciones de </a:t>
            </a:r>
            <a:r>
              <a:rPr lang="es-419"/>
              <a:t>condición</a:t>
            </a:r>
            <a:r>
              <a:rPr lang="es-419"/>
              <a:t> verdadera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39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Repetición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 </a:t>
            </a:r>
            <a:r>
              <a:rPr lang="es-419">
                <a:solidFill>
                  <a:schemeClr val="dk1"/>
                </a:solidFill>
              </a:rPr>
              <a:t>repetición</a:t>
            </a:r>
            <a:r>
              <a:rPr lang="es-419">
                <a:solidFill>
                  <a:schemeClr val="dk1"/>
                </a:solidFill>
              </a:rPr>
              <a:t> es la estructura de control que permite al algoritmo ejecutar un conjunto de instrucciones un número de veces </a:t>
            </a:r>
            <a:r>
              <a:rPr b="1" lang="es-419">
                <a:solidFill>
                  <a:schemeClr val="dk1"/>
                </a:solidFill>
              </a:rPr>
              <a:t>fijo</a:t>
            </a:r>
            <a:r>
              <a:rPr b="1" lang="es-419">
                <a:solidFill>
                  <a:schemeClr val="dk1"/>
                </a:solidFill>
              </a:rPr>
              <a:t> y conocido de antemano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repetir N (siendo n un </a:t>
            </a:r>
            <a:r>
              <a:rPr lang="es-419"/>
              <a:t>número</a:t>
            </a:r>
            <a:r>
              <a:rPr lang="es-419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	</a:t>
            </a:r>
            <a:r>
              <a:rPr lang="es-419"/>
              <a:t>Acción</a:t>
            </a:r>
            <a:r>
              <a:rPr lang="es-419"/>
              <a:t> o acciones a realizar N veces.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Repetición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40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  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3632550" y="1234675"/>
            <a:ext cx="1878900" cy="23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Inicio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 flipH="1">
            <a:off x="4514100" y="1541613"/>
            <a:ext cx="115800" cy="3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/>
          <p:nvPr/>
        </p:nvSpPr>
        <p:spPr>
          <a:xfrm flipH="1">
            <a:off x="4514100" y="2464088"/>
            <a:ext cx="115800" cy="363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4770075" y="2454300"/>
            <a:ext cx="798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1"/>
                </a:solidFill>
              </a:rPr>
              <a:t>falso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3173000" y="2905250"/>
            <a:ext cx="2890500" cy="305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Ejecutar bloque de acciones</a:t>
            </a:r>
            <a:endParaRPr/>
          </a:p>
        </p:txBody>
      </p:sp>
      <p:sp>
        <p:nvSpPr>
          <p:cNvPr id="135" name="Google Shape;135;p24"/>
          <p:cNvSpPr/>
          <p:nvPr/>
        </p:nvSpPr>
        <p:spPr>
          <a:xfrm>
            <a:off x="3427038" y="1905525"/>
            <a:ext cx="2289925" cy="48132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</a:rPr>
              <a:t>Se hizo n veces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36" name="Google Shape;136;p24"/>
          <p:cNvCxnSpPr>
            <a:stCxn id="134" idx="1"/>
            <a:endCxn id="135" idx="1"/>
          </p:cNvCxnSpPr>
          <p:nvPr/>
        </p:nvCxnSpPr>
        <p:spPr>
          <a:xfrm flipH="1" rot="10800000">
            <a:off x="3173000" y="2146250"/>
            <a:ext cx="254100" cy="911700"/>
          </a:xfrm>
          <a:prstGeom prst="bentConnector3">
            <a:avLst>
              <a:gd fmla="val -9371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>
            <a:endCxn id="135" idx="1"/>
          </p:cNvCxnSpPr>
          <p:nvPr/>
        </p:nvCxnSpPr>
        <p:spPr>
          <a:xfrm flipH="1" rot="10800000">
            <a:off x="2949738" y="2146188"/>
            <a:ext cx="4773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35" idx="3"/>
          </p:cNvCxnSpPr>
          <p:nvPr/>
        </p:nvCxnSpPr>
        <p:spPr>
          <a:xfrm>
            <a:off x="5716963" y="2146188"/>
            <a:ext cx="1284300" cy="1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6989525" y="2177175"/>
            <a:ext cx="11700" cy="173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24"/>
          <p:cNvSpPr txBox="1"/>
          <p:nvPr/>
        </p:nvSpPr>
        <p:spPr>
          <a:xfrm>
            <a:off x="5850425" y="1895350"/>
            <a:ext cx="1632300" cy="1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1"/>
                </a:solidFill>
              </a:rPr>
              <a:t>Verdadero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Repetición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Ejemplo: Se debe descargar una camioneta, que posee 40 cajas.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Abrir la camioneta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repetir 40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tomar caja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dejarla en el suelo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cerrar camioneta</a:t>
            </a:r>
            <a:endParaRPr sz="1600"/>
          </a:p>
        </p:txBody>
      </p:sp>
      <p:sp>
        <p:nvSpPr>
          <p:cNvPr id="147" name="Google Shape;147;p25"/>
          <p:cNvSpPr txBox="1"/>
          <p:nvPr/>
        </p:nvSpPr>
        <p:spPr>
          <a:xfrm>
            <a:off x="3079050" y="2083225"/>
            <a:ext cx="5484000" cy="22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Las acciones abrir y cerrar la camioneta se ejecutan una sola vez. El alcance de la estructura de repetición está dado por la sangría o 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indentación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utilizada en cada 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instrucción.</a:t>
            </a:r>
            <a:endParaRPr sz="1800">
              <a:solidFill>
                <a:schemeClr val="dk2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Iteración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Estructura de control que permite al algoritmo ejecutar en forma repetitiva un conjunto de acciones utilizando una </a:t>
            </a:r>
            <a:r>
              <a:rPr b="1" lang="es-419">
                <a:solidFill>
                  <a:schemeClr val="dk1"/>
                </a:solidFill>
              </a:rPr>
              <a:t>condición</a:t>
            </a:r>
            <a:r>
              <a:rPr lang="es-419">
                <a:solidFill>
                  <a:schemeClr val="dk1"/>
                </a:solidFill>
              </a:rPr>
              <a:t> que indique su finalización.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Mientras (</a:t>
            </a:r>
            <a:r>
              <a:rPr lang="es-419"/>
              <a:t>condición verdadera)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Acciones si la condición es verdadera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latin typeface="Architects Daughter"/>
                <a:ea typeface="Architects Daughter"/>
                <a:cs typeface="Architects Daughter"/>
                <a:sym typeface="Architects Daughter"/>
              </a:rPr>
              <a:t>Lo primero que se hace, antes de ejecutar alguna acción, es ver si la condición es verdadera. Si fuese falsa no ejecuta las acciones ni una sola vez.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Iteración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 </a:t>
            </a:r>
            <a:endParaRPr/>
          </a:p>
        </p:txBody>
      </p:sp>
      <p:pic>
        <p:nvPicPr>
          <p:cNvPr id="160" name="Google Shape;160;p27" title="iteracion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328738"/>
            <a:ext cx="3429000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Iteración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Cómo nos aseguramos que esta estructura en </a:t>
            </a:r>
            <a:r>
              <a:rPr lang="es-419">
                <a:solidFill>
                  <a:schemeClr val="dk1"/>
                </a:solidFill>
              </a:rPr>
              <a:t>algún</a:t>
            </a:r>
            <a:r>
              <a:rPr lang="es-419">
                <a:solidFill>
                  <a:schemeClr val="dk1"/>
                </a:solidFill>
              </a:rPr>
              <a:t> momento deje de iterar?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Ejemplo: Se deben descargar cajas de una camioneta. Se desconoce la cantidad.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Abrir la camioneta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mientras (haya cajas en la camioneta)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Tomar una caja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	Dejar en el suelo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Cerrar la camioneta </a:t>
            </a:r>
            <a:endParaRPr sz="1600"/>
          </a:p>
        </p:txBody>
      </p:sp>
      <p:sp>
        <p:nvSpPr>
          <p:cNvPr id="167" name="Google Shape;167;p28"/>
          <p:cNvSpPr txBox="1"/>
          <p:nvPr/>
        </p:nvSpPr>
        <p:spPr>
          <a:xfrm>
            <a:off x="4288600" y="2588200"/>
            <a:ext cx="45438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La 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iteración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indica que mientras haya cajas continuará descargando. Que pasa si no 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había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cajas en la camioneta?. Se debe tener en cuenta la 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condición</a:t>
            </a:r>
            <a:r>
              <a:rPr lang="es-419" sz="1800">
                <a:solidFill>
                  <a:schemeClr val="dk2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de finalización de la estructura en el algoritmo.</a:t>
            </a:r>
            <a:endParaRPr sz="1800">
              <a:solidFill>
                <a:schemeClr val="dk2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Identación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Las instrucciones que pertenecen a una estructura de control deben tener una sangría mayor que la utilizada para </a:t>
            </a:r>
            <a:r>
              <a:rPr lang="es-419">
                <a:solidFill>
                  <a:schemeClr val="dk1"/>
                </a:solidFill>
              </a:rPr>
              <a:t>escribir</a:t>
            </a:r>
            <a:r>
              <a:rPr lang="es-419">
                <a:solidFill>
                  <a:schemeClr val="dk1"/>
                </a:solidFill>
              </a:rPr>
              <a:t> el comienzo de la estructura. De esta forma, podrá identificarse </a:t>
            </a:r>
            <a:r>
              <a:rPr lang="es-419">
                <a:solidFill>
                  <a:schemeClr val="dk1"/>
                </a:solidFill>
              </a:rPr>
              <a:t>dónde</a:t>
            </a:r>
            <a:r>
              <a:rPr lang="es-419">
                <a:solidFill>
                  <a:schemeClr val="dk1"/>
                </a:solidFill>
              </a:rPr>
              <a:t> comienza y termina el conjunto de instrucciones involucradas en dicha estructura. A esta </a:t>
            </a:r>
            <a:r>
              <a:rPr lang="es-419">
                <a:solidFill>
                  <a:schemeClr val="dk1"/>
                </a:solidFill>
              </a:rPr>
              <a:t>sangría</a:t>
            </a:r>
            <a:r>
              <a:rPr lang="es-419">
                <a:solidFill>
                  <a:schemeClr val="dk1"/>
                </a:solidFill>
              </a:rPr>
              <a:t> se la denomina identación.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Un operario debe armar 12 paquetes.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 cantidad de caramelos por paquete no es fija; se deben ir metiendo caramelos uno a uno hasta que el paquete esté lleno.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Luego, se cierra el paquete y se arma el siguiente.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Que debemos tener en cuenta?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Se van a realizar 12 paquetes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Tenemos que colocar una cantidad desconocida de caramelos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1238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Solución: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326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/>
        </p:nvSpPr>
        <p:spPr>
          <a:xfrm>
            <a:off x="566025" y="1637000"/>
            <a:ext cx="4392000" cy="1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7" name="Google Shape;187;p31"/>
          <p:cNvSpPr txBox="1"/>
          <p:nvPr/>
        </p:nvSpPr>
        <p:spPr>
          <a:xfrm>
            <a:off x="800875" y="1766175"/>
            <a:ext cx="68814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repetir 12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	Tomar caja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	mientras(la caja tenga lugar)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		Tomar un caramelo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		colocar un caramelo en la caja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	cerrar la caja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200">
                <a:solidFill>
                  <a:schemeClr val="dk2"/>
                </a:solidFill>
              </a:rPr>
              <a:t>	Guardar la caja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363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Algoritmo: Secuencia de </a:t>
            </a:r>
            <a:r>
              <a:rPr lang="es-419" sz="1700">
                <a:solidFill>
                  <a:schemeClr val="dk1"/>
                </a:solidFill>
              </a:rPr>
              <a:t>instrucciones</a:t>
            </a:r>
            <a:r>
              <a:rPr lang="es-419" sz="1700">
                <a:solidFill>
                  <a:schemeClr val="dk1"/>
                </a:solidFill>
              </a:rPr>
              <a:t> definidas, ordenadas y acotadas.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3032075" y="1730950"/>
            <a:ext cx="2794800" cy="4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Acción 1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032075" y="2670150"/>
            <a:ext cx="2794800" cy="4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Acción 2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032075" y="3609350"/>
            <a:ext cx="2794800" cy="411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Acción 3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206400" y="2247650"/>
            <a:ext cx="3657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4206400" y="3183250"/>
            <a:ext cx="365700" cy="324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Repaso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Datos: Valores de </a:t>
            </a:r>
            <a:r>
              <a:rPr lang="es-419" sz="1700">
                <a:solidFill>
                  <a:schemeClr val="dk1"/>
                </a:solidFill>
              </a:rPr>
              <a:t>información</a:t>
            </a:r>
            <a:r>
              <a:rPr lang="es-419" sz="1700">
                <a:solidFill>
                  <a:schemeClr val="dk1"/>
                </a:solidFill>
              </a:rPr>
              <a:t> que se necesita disponer y en </a:t>
            </a:r>
            <a:r>
              <a:rPr lang="es-419" sz="1700">
                <a:solidFill>
                  <a:schemeClr val="dk1"/>
                </a:solidFill>
              </a:rPr>
              <a:t>ocasiones</a:t>
            </a:r>
            <a:r>
              <a:rPr lang="es-419" sz="1700">
                <a:solidFill>
                  <a:schemeClr val="dk1"/>
                </a:solidFill>
              </a:rPr>
              <a:t> transformar para ejecutar la </a:t>
            </a:r>
            <a:r>
              <a:rPr lang="es-419" sz="1700">
                <a:solidFill>
                  <a:schemeClr val="dk1"/>
                </a:solidFill>
              </a:rPr>
              <a:t>función</a:t>
            </a:r>
            <a:r>
              <a:rPr lang="es-419" sz="1700">
                <a:solidFill>
                  <a:schemeClr val="dk1"/>
                </a:solidFill>
              </a:rPr>
              <a:t> de un programa.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00">
                <a:solidFill>
                  <a:schemeClr val="dk1"/>
                </a:solidFill>
              </a:rPr>
              <a:t>Los datos son una representación simbólica (como números, letras, símbolos) de un atributo o característica de algo, que puede ser medido (cuantitativo) o descrito (cualitativo). A partir de los cuales el programa va a realizar operaciones, tomar decisiones y mostrar resultados.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300">
                <a:solidFill>
                  <a:schemeClr val="dk1"/>
                </a:solidFill>
              </a:rPr>
              <a:t>                          Cuantitativo ( edades, precios..)          cualitativo (colores, nombres…)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 y Post Condiciones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Precondiciones: Condiciones que deben ser verdaderas antes de ejecutar un algoritmo para que funcione de manera correcta.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Postcondiciones: Condiciones que deben ser verdaderas </a:t>
            </a:r>
            <a:r>
              <a:rPr b="1" lang="es-419">
                <a:solidFill>
                  <a:schemeClr val="dk1"/>
                </a:solidFill>
              </a:rPr>
              <a:t>después</a:t>
            </a:r>
            <a:r>
              <a:rPr b="1" lang="es-419">
                <a:solidFill>
                  <a:schemeClr val="dk1"/>
                </a:solidFill>
              </a:rPr>
              <a:t> de ejecutar el algoritmo (si cumple con el requerimiento pedido).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Algoritmo para lavarse los dientes.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-Se supone que se posee de cepillo y pasta dental             </a:t>
            </a:r>
            <a:r>
              <a:rPr b="1" lang="es-419">
                <a:solidFill>
                  <a:schemeClr val="dk1"/>
                </a:solidFill>
              </a:rPr>
              <a:t>Precondición</a:t>
            </a:r>
            <a:r>
              <a:rPr lang="es-419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  /*Algoritmo para lavarse los dientes*/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-Los dientes quedaron correctamente lavados                     </a:t>
            </a:r>
            <a:r>
              <a:rPr b="1" lang="es-419">
                <a:solidFill>
                  <a:schemeClr val="dk1"/>
                </a:solidFill>
              </a:rPr>
              <a:t>Postcondición</a:t>
            </a:r>
            <a:r>
              <a:rPr lang="es-419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Con las pre y post condiciones podemos entender qué hace un algoritmo, verificar la </a:t>
            </a:r>
            <a:r>
              <a:rPr lang="es-419" sz="17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corrección</a:t>
            </a:r>
            <a:r>
              <a:rPr lang="es-419" sz="17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 y documentar el comportamiento esperado.</a:t>
            </a:r>
            <a:endParaRPr sz="17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5580350" y="1801400"/>
            <a:ext cx="481500" cy="14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5580350" y="2726075"/>
            <a:ext cx="481500" cy="14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Estructuras de control y decisión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Las </a:t>
            </a:r>
            <a:r>
              <a:rPr b="1" lang="es-419">
                <a:solidFill>
                  <a:schemeClr val="dk1"/>
                </a:solidFill>
              </a:rPr>
              <a:t>estructuras de control</a:t>
            </a:r>
            <a:r>
              <a:rPr lang="es-419">
                <a:solidFill>
                  <a:schemeClr val="dk1"/>
                </a:solidFill>
              </a:rPr>
              <a:t> permiten </a:t>
            </a:r>
            <a:r>
              <a:rPr b="1" lang="es-419">
                <a:solidFill>
                  <a:schemeClr val="dk1"/>
                </a:solidFill>
              </a:rPr>
              <a:t>modificar el flujo normal de ejecución</a:t>
            </a:r>
            <a:r>
              <a:rPr lang="es-419">
                <a:solidFill>
                  <a:schemeClr val="dk1"/>
                </a:solidFill>
              </a:rPr>
              <a:t> de un programa, es decir, decidir </a:t>
            </a:r>
            <a:r>
              <a:rPr b="1" lang="es-419">
                <a:solidFill>
                  <a:schemeClr val="dk1"/>
                </a:solidFill>
              </a:rPr>
              <a:t>qué instrucciones se ejecutan y cuándo</a:t>
            </a:r>
            <a:r>
              <a:rPr lang="es-419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>
                <a:solidFill>
                  <a:schemeClr val="dk1"/>
                </a:solidFill>
              </a:rPr>
              <a:t>Estas son estructuras fundamentales dentro de cualquier lenguaje de programación. Con ellas es posible seleccionar un determinado sentido de acción entre un par de alternativas específicas o repetir automáticamente un grupo de instrucciones.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Esta estructura nos permite tomar decisiones dependiendo de alguna </a:t>
            </a:r>
            <a:r>
              <a:rPr lang="es-419">
                <a:solidFill>
                  <a:schemeClr val="dk1"/>
                </a:solidFill>
              </a:rPr>
              <a:t>condición</a:t>
            </a:r>
            <a:r>
              <a:rPr lang="es-419">
                <a:solidFill>
                  <a:schemeClr val="dk1"/>
                </a:solidFill>
              </a:rPr>
              <a:t>. Así nos será posible seleccionar una de dos alternativas de acción posibles. </a:t>
            </a:r>
            <a:r>
              <a:rPr lang="es-419"/>
              <a:t>  </a:t>
            </a:r>
            <a:endParaRPr/>
          </a:p>
        </p:txBody>
      </p:sp>
      <p:pic>
        <p:nvPicPr>
          <p:cNvPr id="99" name="Google Shape;99;p19" title="estructura si, entonc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75" y="1997125"/>
            <a:ext cx="392755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La </a:t>
            </a:r>
            <a:r>
              <a:rPr lang="es-419">
                <a:solidFill>
                  <a:schemeClr val="dk1"/>
                </a:solidFill>
              </a:rPr>
              <a:t>condición, que es la expresión que va a ser evaluada,</a:t>
            </a:r>
            <a:r>
              <a:rPr lang="es-419">
                <a:solidFill>
                  <a:schemeClr val="dk1"/>
                </a:solidFill>
              </a:rPr>
              <a:t> puede tomar dos valores posibles: Verdadero y Falso.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Si (condición) Entonces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    /* Instrucciones si la condición es verdadera*/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Sino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/>
              <a:t>    /* Instrucciones si la condición es falsa*/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Selección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</a:rPr>
              <a:t>Ejemplo: Se debe hacer el desayuno. Preparar </a:t>
            </a:r>
            <a:r>
              <a:rPr lang="es-419" sz="1700">
                <a:solidFill>
                  <a:schemeClr val="dk1"/>
                </a:solidFill>
              </a:rPr>
              <a:t>café</a:t>
            </a:r>
            <a:r>
              <a:rPr lang="es-419" sz="1700">
                <a:solidFill>
                  <a:schemeClr val="dk1"/>
                </a:solidFill>
              </a:rPr>
              <a:t>, en caso de que no haya, preparar té.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Si(Hay </a:t>
            </a:r>
            <a:r>
              <a:rPr lang="es-419" sz="1700"/>
              <a:t>café</a:t>
            </a:r>
            <a:r>
              <a:rPr lang="es-419" sz="1700"/>
              <a:t>) entonces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	/*instrucciones para preparar café*/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sino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	/*instrucciones para preparar té*/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