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Architects Daughter"/>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tectsDaughter-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6efb8ffd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6efb8ffd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6efb8ffd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6efb8ffd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6efb8ffd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6efb8ffd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6efb8ffd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6efb8ffd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6efb8ffd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6efb8ffd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6efb8ffd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6efb8ffd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6efb8ffd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6efb8ffd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6efb8ffd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6efb8ffd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6efb8ffd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6efb8ffd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6efb8ffd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6efb8ffd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6ef7485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6ef7485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6efb8ffd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6efb8ffd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6efb8ffd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6efb8ffd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6efb8ffd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6efb8ffd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6efb8ffd8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6efb8ffd8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6efb8ffd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6efb8ffd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6efb8ffd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6efb8ffd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56efb8ffd8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56efb8ffd8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56efb8ffd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6efb8ffd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6efb8ffd8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6efb8ffd8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6efb8ffd8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6efb8ffd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6ef74852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6ef7485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6efb8ffd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6efb8ffd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56efb8ffd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56efb8ff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56efb8ffd8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56efb8ffd8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56efb8ffd8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56efb8ffd8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6efb8ffd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6efb8ffd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6ef74852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6ef74852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6ef74852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6ef74852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6efb8ffd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6efb8ffd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6efb8ffd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6efb8ffd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6efb8ff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6efb8ff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6efb8ffd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6efb8ffd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Estructuras de control</a:t>
            </a:r>
            <a:endParaRPr/>
          </a:p>
          <a:p>
            <a:pPr indent="0" lvl="0" marL="0" rtl="0" algn="ctr">
              <a:spcBef>
                <a:spcPts val="0"/>
              </a:spcBef>
              <a:spcAft>
                <a:spcPts val="0"/>
              </a:spcAft>
              <a:buNone/>
            </a:pPr>
            <a:r>
              <a:rPr lang="es-419"/>
              <a:t>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26" name="Google Shape;12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419" sz="1900">
                <a:solidFill>
                  <a:schemeClr val="dk1"/>
                </a:solidFill>
              </a:rPr>
              <a:t>Todos los lenguajes de programación tienen un conjunto mínimo de instrucciones que permiten especificar el control del algoritmo que se quiere implementar.  Como mínimo deben contener: secuencia, decisión e iteración.</a:t>
            </a:r>
            <a:endParaRPr sz="1900">
              <a:solidFill>
                <a:schemeClr val="dk1"/>
              </a:solidFill>
            </a:endParaRPr>
          </a:p>
          <a:p>
            <a:pPr indent="0" lvl="0" marL="0" rtl="0" algn="just">
              <a:lnSpc>
                <a:spcPct val="100000"/>
              </a:lnSpc>
              <a:spcBef>
                <a:spcPts val="0"/>
              </a:spcBef>
              <a:spcAft>
                <a:spcPts val="0"/>
              </a:spcAft>
              <a:buClr>
                <a:schemeClr val="dk1"/>
              </a:buClr>
              <a:buSzPts val="2400"/>
              <a:buFont typeface="Architects Daughter"/>
              <a:buNone/>
            </a:pPr>
            <a:r>
              <a:t/>
            </a:r>
            <a:endParaRPr sz="1900">
              <a:solidFill>
                <a:schemeClr val="dk1"/>
              </a:solidFill>
            </a:endParaRPr>
          </a:p>
        </p:txBody>
      </p:sp>
      <p:pic>
        <p:nvPicPr>
          <p:cNvPr id="127" name="Google Shape;127;p22"/>
          <p:cNvPicPr preferRelativeResize="0"/>
          <p:nvPr/>
        </p:nvPicPr>
        <p:blipFill rotWithShape="1">
          <a:blip r:embed="rId3">
            <a:alphaModFix/>
          </a:blip>
          <a:srcRect b="0" l="0" r="0" t="0"/>
          <a:stretch/>
        </p:blipFill>
        <p:spPr>
          <a:xfrm>
            <a:off x="954750" y="2441200"/>
            <a:ext cx="6985950" cy="2622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33" name="Google Shape;13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Secuencia:</a:t>
            </a:r>
            <a:r>
              <a:rPr lang="es-419"/>
              <a:t> </a:t>
            </a:r>
            <a:r>
              <a:rPr lang="es-419">
                <a:solidFill>
                  <a:schemeClr val="dk1"/>
                </a:solidFill>
              </a:rPr>
              <a:t>La estructura de control más simple, está representada por una sucesión de operaciones (por ej. asignaciones), en la que el orden de ejecución coincide con el orden físico de aparición de las instrucciones.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p>
        </p:txBody>
      </p:sp>
      <p:sp>
        <p:nvSpPr>
          <p:cNvPr id="134" name="Google Shape;134;p23"/>
          <p:cNvSpPr txBox="1"/>
          <p:nvPr/>
        </p:nvSpPr>
        <p:spPr>
          <a:xfrm>
            <a:off x="519050" y="2224150"/>
            <a:ext cx="2618700" cy="220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a:solidFill>
                  <a:schemeClr val="dk1"/>
                </a:solidFill>
              </a:rPr>
              <a:t>#include &lt;iostream&gt;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int main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	int 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	cin &gt;&gt; 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a:solidFill>
                  <a:schemeClr val="dk1"/>
                </a:solidFill>
              </a:rPr>
              <a:t>	cout &lt;&lt; x;</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419">
                <a:solidFill>
                  <a:schemeClr val="dk1"/>
                </a:solidFill>
              </a:rPr>
              <a:t>}</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40" name="Google Shape;14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Decisión</a:t>
            </a:r>
            <a:r>
              <a:rPr b="1" lang="es-419">
                <a:solidFill>
                  <a:schemeClr val="dk1"/>
                </a:solidFill>
              </a:rPr>
              <a:t>:</a:t>
            </a:r>
            <a:r>
              <a:rPr lang="es-419"/>
              <a:t> </a:t>
            </a:r>
            <a:r>
              <a:rPr lang="es-419">
                <a:solidFill>
                  <a:schemeClr val="dk1"/>
                </a:solidFill>
              </a:rPr>
              <a:t>En un algoritmo representativo de un problema real es necesario tomar decisiones en función de los datos del problema. </a:t>
            </a:r>
            <a:endParaRPr>
              <a:solidFill>
                <a:schemeClr val="dk1"/>
              </a:solidFill>
            </a:endParaRPr>
          </a:p>
          <a:p>
            <a:pPr indent="0" lvl="0" marL="0" rtl="0" algn="l">
              <a:spcBef>
                <a:spcPts val="1200"/>
              </a:spcBef>
              <a:spcAft>
                <a:spcPts val="0"/>
              </a:spcAft>
              <a:buClr>
                <a:schemeClr val="dk1"/>
              </a:buClr>
              <a:buSzPts val="1100"/>
              <a:buFont typeface="Arial"/>
              <a:buNone/>
            </a:pPr>
            <a:r>
              <a:rPr b="1" lang="es-419">
                <a:solidFill>
                  <a:schemeClr val="dk1"/>
                </a:solidFill>
              </a:rPr>
              <a:t>if:</a:t>
            </a:r>
            <a:endParaRPr b="1">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141" name="Google Shape;141;p24"/>
          <p:cNvSpPr txBox="1"/>
          <p:nvPr/>
        </p:nvSpPr>
        <p:spPr>
          <a:xfrm>
            <a:off x="777400" y="2412050"/>
            <a:ext cx="5660100" cy="20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800">
                <a:solidFill>
                  <a:schemeClr val="dk1"/>
                </a:solidFill>
              </a:rPr>
              <a:t>int edad = 18;</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800">
                <a:solidFill>
                  <a:schemeClr val="dk1"/>
                </a:solidFill>
              </a:rPr>
              <a:t>if (edad &gt;= 18) {</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800">
                <a:solidFill>
                  <a:schemeClr val="dk1"/>
                </a:solidFill>
              </a:rPr>
              <a:t>    cout &lt;&lt; "Eres mayor de edad." &lt;&lt; endl;</a:t>
            </a:r>
            <a:endParaRPr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419" sz="1800">
                <a:solidFill>
                  <a:schemeClr val="dk1"/>
                </a:solidFill>
              </a:rPr>
              <a:t>}</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s-419">
                <a:solidFill>
                  <a:schemeClr val="dk1"/>
                </a:solidFill>
              </a:rPr>
              <a:t>if…else:</a:t>
            </a:r>
            <a:endParaRPr b="1">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int numero = 5;</a:t>
            </a:r>
            <a:endParaRPr>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if (numero % 2 == 0) {</a:t>
            </a:r>
            <a:endParaRPr>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    cout &lt;&lt; "Es par." &lt;&lt; endl;</a:t>
            </a:r>
            <a:endParaRPr>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 else {</a:t>
            </a:r>
            <a:endParaRPr>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    cout &lt;&lt; "Es impar." &lt;&lt; endl;</a:t>
            </a:r>
            <a:endParaRPr>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a:t>
            </a:r>
            <a:endParaRPr>
              <a:solidFill>
                <a:schemeClr val="dk1"/>
              </a:solidFill>
            </a:endParaRPr>
          </a:p>
          <a:p>
            <a:pPr indent="0" lvl="0" marL="0" rtl="0" algn="l">
              <a:spcBef>
                <a:spcPts val="1200"/>
              </a:spcBef>
              <a:spcAft>
                <a:spcPts val="1200"/>
              </a:spcAft>
              <a:buNone/>
            </a:pPr>
            <a:r>
              <a:t/>
            </a:r>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53" name="Google Shape;153;p26"/>
          <p:cNvSpPr txBox="1"/>
          <p:nvPr>
            <p:ph idx="1" type="body"/>
          </p:nvPr>
        </p:nvSpPr>
        <p:spPr>
          <a:xfrm>
            <a:off x="264725" y="1164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chemeClr val="dk1"/>
                </a:solidFill>
              </a:rPr>
              <a:t>if…else if…else:</a:t>
            </a:r>
            <a:endParaRPr b="1">
              <a:solidFill>
                <a:schemeClr val="dk1"/>
              </a:solidFill>
            </a:endParaRPr>
          </a:p>
        </p:txBody>
      </p:sp>
      <p:sp>
        <p:nvSpPr>
          <p:cNvPr id="154" name="Google Shape;154;p26"/>
          <p:cNvSpPr txBox="1"/>
          <p:nvPr/>
        </p:nvSpPr>
        <p:spPr>
          <a:xfrm>
            <a:off x="507300" y="1648750"/>
            <a:ext cx="5836500" cy="28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1"/>
                </a:solidFill>
              </a:rPr>
              <a:t>int nota = 7;</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s-419" sz="1800">
                <a:solidFill>
                  <a:schemeClr val="dk1"/>
                </a:solidFill>
              </a:rPr>
              <a:t>if (nota &gt;= 9) {</a:t>
            </a:r>
            <a:endParaRPr sz="1800">
              <a:solidFill>
                <a:schemeClr val="dk1"/>
              </a:solidFill>
            </a:endParaRPr>
          </a:p>
          <a:p>
            <a:pPr indent="0" lvl="0" marL="0" rtl="0" algn="l">
              <a:spcBef>
                <a:spcPts val="0"/>
              </a:spcBef>
              <a:spcAft>
                <a:spcPts val="0"/>
              </a:spcAft>
              <a:buClr>
                <a:schemeClr val="dk1"/>
              </a:buClr>
              <a:buSzPts val="1100"/>
              <a:buFont typeface="Arial"/>
              <a:buNone/>
            </a:pPr>
            <a:r>
              <a:rPr lang="es-419" sz="1800">
                <a:solidFill>
                  <a:schemeClr val="dk1"/>
                </a:solidFill>
              </a:rPr>
              <a:t>    cout &lt;&lt; "Excelente." &lt;&lt; endl;</a:t>
            </a:r>
            <a:endParaRPr sz="1800">
              <a:solidFill>
                <a:schemeClr val="dk1"/>
              </a:solidFill>
            </a:endParaRPr>
          </a:p>
          <a:p>
            <a:pPr indent="0" lvl="0" marL="0" rtl="0" algn="l">
              <a:spcBef>
                <a:spcPts val="0"/>
              </a:spcBef>
              <a:spcAft>
                <a:spcPts val="0"/>
              </a:spcAft>
              <a:buClr>
                <a:schemeClr val="dk1"/>
              </a:buClr>
              <a:buSzPts val="1100"/>
              <a:buFont typeface="Arial"/>
              <a:buNone/>
            </a:pPr>
            <a:r>
              <a:rPr lang="es-419" sz="1800">
                <a:solidFill>
                  <a:schemeClr val="dk1"/>
                </a:solidFill>
              </a:rPr>
              <a:t>} else if (nota &gt;= 6) {</a:t>
            </a:r>
            <a:endParaRPr sz="1800">
              <a:solidFill>
                <a:schemeClr val="dk1"/>
              </a:solidFill>
            </a:endParaRPr>
          </a:p>
          <a:p>
            <a:pPr indent="0" lvl="0" marL="0" rtl="0" algn="l">
              <a:spcBef>
                <a:spcPts val="0"/>
              </a:spcBef>
              <a:spcAft>
                <a:spcPts val="0"/>
              </a:spcAft>
              <a:buClr>
                <a:schemeClr val="dk1"/>
              </a:buClr>
              <a:buSzPts val="1100"/>
              <a:buFont typeface="Arial"/>
              <a:buNone/>
            </a:pPr>
            <a:r>
              <a:rPr lang="es-419" sz="1800">
                <a:solidFill>
                  <a:schemeClr val="dk1"/>
                </a:solidFill>
              </a:rPr>
              <a:t>    cout &lt;&lt; "Aprobado." &lt;&lt; endl;</a:t>
            </a:r>
            <a:endParaRPr sz="1800">
              <a:solidFill>
                <a:schemeClr val="dk1"/>
              </a:solidFill>
            </a:endParaRPr>
          </a:p>
          <a:p>
            <a:pPr indent="0" lvl="0" marL="0" rtl="0" algn="l">
              <a:spcBef>
                <a:spcPts val="0"/>
              </a:spcBef>
              <a:spcAft>
                <a:spcPts val="0"/>
              </a:spcAft>
              <a:buClr>
                <a:schemeClr val="dk1"/>
              </a:buClr>
              <a:buSzPts val="1100"/>
              <a:buFont typeface="Arial"/>
              <a:buNone/>
            </a:pPr>
            <a:r>
              <a:rPr lang="es-419" sz="1800">
                <a:solidFill>
                  <a:schemeClr val="dk1"/>
                </a:solidFill>
              </a:rPr>
              <a:t>} else {</a:t>
            </a:r>
            <a:endParaRPr sz="1800">
              <a:solidFill>
                <a:schemeClr val="dk1"/>
              </a:solidFill>
            </a:endParaRPr>
          </a:p>
          <a:p>
            <a:pPr indent="0" lvl="0" marL="0" rtl="0" algn="l">
              <a:spcBef>
                <a:spcPts val="0"/>
              </a:spcBef>
              <a:spcAft>
                <a:spcPts val="0"/>
              </a:spcAft>
              <a:buClr>
                <a:schemeClr val="dk1"/>
              </a:buClr>
              <a:buSzPts val="1100"/>
              <a:buFont typeface="Arial"/>
              <a:buNone/>
            </a:pPr>
            <a:r>
              <a:rPr lang="es-419" sz="1800">
                <a:solidFill>
                  <a:schemeClr val="dk1"/>
                </a:solidFill>
              </a:rPr>
              <a:t>    cout &lt;&lt; "Desaprobado." &lt;&lt; endl;</a:t>
            </a:r>
            <a:endParaRPr sz="1800">
              <a:solidFill>
                <a:schemeClr val="dk1"/>
              </a:solidFill>
            </a:endParaRPr>
          </a:p>
          <a:p>
            <a:pPr indent="0" lvl="0" marL="0" rtl="0" algn="l">
              <a:spcBef>
                <a:spcPts val="0"/>
              </a:spcBef>
              <a:spcAft>
                <a:spcPts val="0"/>
              </a:spcAft>
              <a:buClr>
                <a:schemeClr val="dk1"/>
              </a:buClr>
              <a:buSzPts val="1100"/>
              <a:buFont typeface="Arial"/>
              <a:buNone/>
            </a:pPr>
            <a:r>
              <a:rPr lang="es-419"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60" name="Google Shape;16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s-419" sz="2100">
                <a:solidFill>
                  <a:schemeClr val="dk1"/>
                </a:solidFill>
              </a:rPr>
              <a:t>Realice un programa que lea un carácter y determine si es una vocal minúscula.</a:t>
            </a:r>
            <a:endParaRPr sz="2100">
              <a:solidFill>
                <a:schemeClr val="dk1"/>
              </a:solidFill>
            </a:endParaRPr>
          </a:p>
          <a:p>
            <a:pPr indent="-361950" lvl="0" marL="457200" rtl="0" algn="just">
              <a:lnSpc>
                <a:spcPct val="100000"/>
              </a:lnSpc>
              <a:spcBef>
                <a:spcPts val="0"/>
              </a:spcBef>
              <a:spcAft>
                <a:spcPts val="0"/>
              </a:spcAft>
              <a:buClr>
                <a:schemeClr val="dk1"/>
              </a:buClr>
              <a:buSzPts val="2100"/>
              <a:buChar char="●"/>
            </a:pPr>
            <a:r>
              <a:rPr lang="es-419" sz="2100">
                <a:solidFill>
                  <a:schemeClr val="dk1"/>
                </a:solidFill>
              </a:rPr>
              <a:t>Cómo leo un caracter?</a:t>
            </a:r>
            <a:endParaRPr sz="2100">
              <a:solidFill>
                <a:schemeClr val="dk1"/>
              </a:solidFill>
            </a:endParaRPr>
          </a:p>
          <a:p>
            <a:pPr indent="0" lvl="0" marL="457200" rtl="0" algn="just">
              <a:lnSpc>
                <a:spcPct val="100000"/>
              </a:lnSpc>
              <a:spcBef>
                <a:spcPts val="0"/>
              </a:spcBef>
              <a:spcAft>
                <a:spcPts val="0"/>
              </a:spcAft>
              <a:buNone/>
            </a:pPr>
            <a:r>
              <a:t/>
            </a:r>
            <a:endParaRPr sz="2100">
              <a:solidFill>
                <a:schemeClr val="dk1"/>
              </a:solidFill>
            </a:endParaRPr>
          </a:p>
          <a:p>
            <a:pPr indent="-361950" lvl="0" marL="457200" rtl="0" algn="just">
              <a:lnSpc>
                <a:spcPct val="100000"/>
              </a:lnSpc>
              <a:spcBef>
                <a:spcPts val="0"/>
              </a:spcBef>
              <a:spcAft>
                <a:spcPts val="0"/>
              </a:spcAft>
              <a:buClr>
                <a:schemeClr val="dk1"/>
              </a:buClr>
              <a:buSzPts val="2100"/>
              <a:buChar char="●"/>
            </a:pPr>
            <a:r>
              <a:rPr lang="es-419" sz="2100">
                <a:solidFill>
                  <a:schemeClr val="dk1"/>
                </a:solidFill>
              </a:rPr>
              <a:t>Cómo veo si es vocal?</a:t>
            </a:r>
            <a:endParaRPr sz="2100">
              <a:solidFill>
                <a:schemeClr val="dk1"/>
              </a:solidFill>
            </a:endParaRPr>
          </a:p>
          <a:p>
            <a:pPr indent="0" lvl="0" marL="457200" rtl="0" algn="just">
              <a:lnSpc>
                <a:spcPct val="100000"/>
              </a:lnSpc>
              <a:spcBef>
                <a:spcPts val="0"/>
              </a:spcBef>
              <a:spcAft>
                <a:spcPts val="0"/>
              </a:spcAft>
              <a:buNone/>
            </a:pPr>
            <a:r>
              <a:t/>
            </a:r>
            <a:endParaRPr sz="2100">
              <a:solidFill>
                <a:schemeClr val="dk1"/>
              </a:solidFill>
            </a:endParaRPr>
          </a:p>
          <a:p>
            <a:pPr indent="-361950" lvl="0" marL="457200" rtl="0" algn="just">
              <a:lnSpc>
                <a:spcPct val="100000"/>
              </a:lnSpc>
              <a:spcBef>
                <a:spcPts val="0"/>
              </a:spcBef>
              <a:spcAft>
                <a:spcPts val="0"/>
              </a:spcAft>
              <a:buClr>
                <a:schemeClr val="dk1"/>
              </a:buClr>
              <a:buSzPts val="2100"/>
              <a:buChar char="●"/>
            </a:pPr>
            <a:r>
              <a:rPr lang="es-419" sz="2100">
                <a:solidFill>
                  <a:schemeClr val="dk1"/>
                </a:solidFill>
              </a:rPr>
              <a:t>Cómo muestro el resultado?</a:t>
            </a:r>
            <a:endParaRPr sz="2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66" name="Google Shape;16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   #include &lt;iostream&gt;</a:t>
            </a:r>
            <a:endParaRPr/>
          </a:p>
        </p:txBody>
      </p:sp>
      <p:sp>
        <p:nvSpPr>
          <p:cNvPr id="167" name="Google Shape;167;p28"/>
          <p:cNvSpPr txBox="1"/>
          <p:nvPr/>
        </p:nvSpPr>
        <p:spPr>
          <a:xfrm>
            <a:off x="519050" y="1719200"/>
            <a:ext cx="7621200" cy="26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600">
                <a:solidFill>
                  <a:schemeClr val="dk2"/>
                </a:solidFill>
              </a:rPr>
              <a:t>int main() {</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char letra;</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cout &lt;&lt; "Ingrese una letra: ";</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cin &gt;&gt; letra;</a:t>
            </a:r>
            <a:endParaRPr sz="1600">
              <a:solidFill>
                <a:schemeClr val="dk2"/>
              </a:solidFill>
            </a:endParaRPr>
          </a:p>
          <a:p>
            <a:pPr indent="0" lvl="0" marL="0" rtl="0" algn="l">
              <a:spcBef>
                <a:spcPts val="0"/>
              </a:spcBef>
              <a:spcAft>
                <a:spcPts val="0"/>
              </a:spcAft>
              <a:buClr>
                <a:schemeClr val="dk1"/>
              </a:buClr>
              <a:buSzPts val="1100"/>
              <a:buFont typeface="Arial"/>
              <a:buNone/>
            </a:pPr>
            <a:r>
              <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if (letra == 'a' || letra == 'e' || letra == 'i' || letra == 'o' || letra == 'u') {</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cout &lt;&lt; "Es una vocal minúscula." &lt;&lt; endl;</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 else {</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cout &lt;&lt; "No es una vocal minúscula." &lt;&lt; endl;</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a:t>
            </a:r>
            <a:endParaRPr sz="1600">
              <a:solidFill>
                <a:schemeClr val="dk2"/>
              </a:solidFill>
            </a:endParaRPr>
          </a:p>
          <a:p>
            <a:pPr indent="0" lvl="0" marL="0" rtl="0" algn="l">
              <a:spcBef>
                <a:spcPts val="0"/>
              </a:spcBef>
              <a:spcAft>
                <a:spcPts val="0"/>
              </a:spcAft>
              <a:buClr>
                <a:schemeClr val="dk1"/>
              </a:buClr>
              <a:buSzPts val="1100"/>
              <a:buFont typeface="Arial"/>
              <a:buNone/>
            </a:pPr>
            <a:r>
              <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return 0;</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a:t>
            </a:r>
            <a:endParaRPr sz="1600">
              <a:solidFill>
                <a:schemeClr val="dk2"/>
              </a:solidFill>
            </a:endParaRPr>
          </a:p>
          <a:p>
            <a:pPr indent="0" lvl="0" marL="0" rtl="0" algn="l">
              <a:spcBef>
                <a:spcPts val="0"/>
              </a:spcBef>
              <a:spcAft>
                <a:spcPts val="0"/>
              </a:spcAft>
              <a:buNone/>
            </a:pPr>
            <a:r>
              <a:t/>
            </a:r>
            <a:endParaRPr sz="1800">
              <a:solidFill>
                <a:schemeClr val="dk2"/>
              </a:solidFill>
            </a:endParaRPr>
          </a:p>
        </p:txBody>
      </p:sp>
      <p:cxnSp>
        <p:nvCxnSpPr>
          <p:cNvPr id="168" name="Google Shape;168;p28"/>
          <p:cNvCxnSpPr/>
          <p:nvPr/>
        </p:nvCxnSpPr>
        <p:spPr>
          <a:xfrm flipH="1" rot="10800000">
            <a:off x="2174825" y="2120750"/>
            <a:ext cx="2078700" cy="6342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8"/>
          <p:cNvSpPr txBox="1"/>
          <p:nvPr/>
        </p:nvSpPr>
        <p:spPr>
          <a:xfrm>
            <a:off x="4488225" y="1651075"/>
            <a:ext cx="28185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Leo un caracter</a:t>
            </a:r>
            <a:endParaRPr sz="1800">
              <a:solidFill>
                <a:schemeClr val="dk2"/>
              </a:solidFill>
            </a:endParaRPr>
          </a:p>
        </p:txBody>
      </p:sp>
      <p:sp>
        <p:nvSpPr>
          <p:cNvPr id="170" name="Google Shape;170;p28"/>
          <p:cNvSpPr txBox="1"/>
          <p:nvPr/>
        </p:nvSpPr>
        <p:spPr>
          <a:xfrm>
            <a:off x="4476500" y="2343950"/>
            <a:ext cx="3405600" cy="3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Verifico si es vocal</a:t>
            </a:r>
            <a:endParaRPr sz="1800">
              <a:solidFill>
                <a:schemeClr val="dk2"/>
              </a:solidFill>
            </a:endParaRPr>
          </a:p>
        </p:txBody>
      </p:sp>
      <p:sp>
        <p:nvSpPr>
          <p:cNvPr id="171" name="Google Shape;171;p28"/>
          <p:cNvSpPr txBox="1"/>
          <p:nvPr/>
        </p:nvSpPr>
        <p:spPr>
          <a:xfrm>
            <a:off x="6296675" y="3483025"/>
            <a:ext cx="2454300" cy="4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Informo</a:t>
            </a:r>
            <a:endParaRPr sz="1800">
              <a:solidFill>
                <a:schemeClr val="dk2"/>
              </a:solidFill>
            </a:endParaRPr>
          </a:p>
        </p:txBody>
      </p:sp>
      <p:cxnSp>
        <p:nvCxnSpPr>
          <p:cNvPr id="172" name="Google Shape;172;p28"/>
          <p:cNvCxnSpPr>
            <a:endCxn id="170" idx="1"/>
          </p:cNvCxnSpPr>
          <p:nvPr/>
        </p:nvCxnSpPr>
        <p:spPr>
          <a:xfrm flipH="1" rot="10800000">
            <a:off x="3666200" y="2520050"/>
            <a:ext cx="810300" cy="4227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8"/>
          <p:cNvCxnSpPr>
            <a:endCxn id="171" idx="1"/>
          </p:cNvCxnSpPr>
          <p:nvPr/>
        </p:nvCxnSpPr>
        <p:spPr>
          <a:xfrm>
            <a:off x="5462975" y="3694375"/>
            <a:ext cx="833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79" name="Google Shape;179;p29"/>
          <p:cNvSpPr txBox="1"/>
          <p:nvPr>
            <p:ph idx="1" type="body"/>
          </p:nvPr>
        </p:nvSpPr>
        <p:spPr>
          <a:xfrm>
            <a:off x="311700" y="1117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Iteración: </a:t>
            </a:r>
            <a:r>
              <a:rPr lang="es-419" sz="1626">
                <a:solidFill>
                  <a:schemeClr val="dk1"/>
                </a:solidFill>
              </a:rPr>
              <a:t>Puede ocurrir que se desee ejecutar un bloque de instrucciones desconociendo el número exacto de veces que se ejecutan. </a:t>
            </a:r>
            <a:endParaRPr sz="1626">
              <a:solidFill>
                <a:schemeClr val="dk1"/>
              </a:solidFill>
            </a:endParaRPr>
          </a:p>
          <a:p>
            <a:pPr indent="0" lvl="0" marL="0" rtl="0" algn="just">
              <a:lnSpc>
                <a:spcPct val="100000"/>
              </a:lnSpc>
              <a:spcBef>
                <a:spcPts val="1300"/>
              </a:spcBef>
              <a:spcAft>
                <a:spcPts val="0"/>
              </a:spcAft>
              <a:buClr>
                <a:schemeClr val="dk1"/>
              </a:buClr>
              <a:buSzPts val="2600"/>
              <a:buFont typeface="Architects Daughter"/>
              <a:buNone/>
            </a:pPr>
            <a:r>
              <a:rPr lang="es-419" sz="1626">
                <a:solidFill>
                  <a:schemeClr val="dk1"/>
                </a:solidFill>
              </a:rPr>
              <a:t>Para estos casos existen en la mayoría de los lenguajes de programación estructurada las </a:t>
            </a:r>
            <a:r>
              <a:rPr b="1" lang="es-419" sz="1626">
                <a:solidFill>
                  <a:schemeClr val="dk1"/>
                </a:solidFill>
              </a:rPr>
              <a:t>estructuras de control iterativas condicionales</a:t>
            </a:r>
            <a:r>
              <a:rPr lang="es-419" sz="1626">
                <a:solidFill>
                  <a:schemeClr val="dk1"/>
                </a:solidFill>
              </a:rPr>
              <a:t>. </a:t>
            </a:r>
            <a:endParaRPr sz="1626">
              <a:solidFill>
                <a:schemeClr val="dk1"/>
              </a:solidFill>
            </a:endParaRPr>
          </a:p>
          <a:p>
            <a:pPr indent="0" lvl="0" marL="0" rtl="0" algn="just">
              <a:lnSpc>
                <a:spcPct val="100000"/>
              </a:lnSpc>
              <a:spcBef>
                <a:spcPts val="1300"/>
              </a:spcBef>
              <a:spcAft>
                <a:spcPts val="0"/>
              </a:spcAft>
              <a:buClr>
                <a:schemeClr val="dk1"/>
              </a:buClr>
              <a:buSzPts val="2600"/>
              <a:buFont typeface="Architects Daughter"/>
              <a:buNone/>
            </a:pPr>
            <a:r>
              <a:rPr lang="es-419" sz="1626">
                <a:solidFill>
                  <a:schemeClr val="dk1"/>
                </a:solidFill>
              </a:rPr>
              <a:t>Como su nombre lo indica las acciones se ejecutan dependiendo de la evaluación de la condición. </a:t>
            </a:r>
            <a:endParaRPr sz="1626">
              <a:solidFill>
                <a:schemeClr val="dk1"/>
              </a:solidFill>
            </a:endParaRPr>
          </a:p>
          <a:p>
            <a:pPr indent="0" lvl="0" marL="0" rtl="0" algn="just">
              <a:lnSpc>
                <a:spcPct val="100000"/>
              </a:lnSpc>
              <a:spcBef>
                <a:spcPts val="1300"/>
              </a:spcBef>
              <a:spcAft>
                <a:spcPts val="0"/>
              </a:spcAft>
              <a:buClr>
                <a:schemeClr val="dk1"/>
              </a:buClr>
              <a:buSzPts val="2600"/>
              <a:buFont typeface="Architects Daughter"/>
              <a:buNone/>
            </a:pPr>
            <a:r>
              <a:rPr lang="es-419" sz="1626">
                <a:solidFill>
                  <a:schemeClr val="dk1"/>
                </a:solidFill>
              </a:rPr>
              <a:t>Estas estructuras se clasifican en </a:t>
            </a:r>
            <a:r>
              <a:rPr b="1" lang="es-419" sz="1626">
                <a:solidFill>
                  <a:schemeClr val="dk1"/>
                </a:solidFill>
              </a:rPr>
              <a:t>pre-condicionales</a:t>
            </a:r>
            <a:r>
              <a:rPr lang="es-419" sz="1626">
                <a:solidFill>
                  <a:schemeClr val="dk1"/>
                </a:solidFill>
              </a:rPr>
              <a:t> y </a:t>
            </a:r>
            <a:r>
              <a:rPr b="1" lang="es-419" sz="1626">
                <a:solidFill>
                  <a:schemeClr val="dk1"/>
                </a:solidFill>
              </a:rPr>
              <a:t>post-condicionales</a:t>
            </a:r>
            <a:r>
              <a:rPr lang="es-419" sz="1626">
                <a:solidFill>
                  <a:schemeClr val="dk1"/>
                </a:solidFill>
              </a:rPr>
              <a:t>.</a:t>
            </a:r>
            <a:endParaRPr sz="1626">
              <a:solidFill>
                <a:schemeClr val="dk1"/>
              </a:solidFill>
            </a:endParaRPr>
          </a:p>
          <a:p>
            <a:pPr indent="0" lvl="0" marL="0" rtl="0" algn="l">
              <a:spcBef>
                <a:spcPts val="0"/>
              </a:spcBef>
              <a:spcAft>
                <a:spcPts val="1200"/>
              </a:spcAft>
              <a:buNone/>
            </a:pPr>
            <a:r>
              <a:t/>
            </a:r>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Iteración pre-condicional:</a:t>
            </a:r>
            <a:r>
              <a:rPr lang="es-419">
                <a:solidFill>
                  <a:schemeClr val="dk1"/>
                </a:solidFill>
              </a:rPr>
              <a:t>Evalúan la condición y si es verdadera se ejecuta el bloque de acciones.  Dicho bloque se pueda ejecutar 0, 1 ó más veces.</a:t>
            </a:r>
            <a:endParaRPr>
              <a:solidFill>
                <a:schemeClr val="dk1"/>
              </a:solidFill>
            </a:endParaRPr>
          </a:p>
          <a:p>
            <a:pPr indent="0" lvl="0" marL="0" rtl="0" algn="just">
              <a:lnSpc>
                <a:spcPct val="100000"/>
              </a:lnSpc>
              <a:spcBef>
                <a:spcPts val="1200"/>
              </a:spcBef>
              <a:spcAft>
                <a:spcPts val="0"/>
              </a:spcAft>
              <a:buClr>
                <a:srgbClr val="CC0099"/>
              </a:buClr>
              <a:buSzPts val="2600"/>
              <a:buFont typeface="Architects Daughter"/>
              <a:buNone/>
            </a:pPr>
            <a:r>
              <a:rPr b="1" lang="es-419">
                <a:solidFill>
                  <a:schemeClr val="dk1"/>
                </a:solidFill>
              </a:rPr>
              <a:t>Importante:</a:t>
            </a:r>
            <a:r>
              <a:rPr lang="es-419">
                <a:solidFill>
                  <a:schemeClr val="dk1"/>
                </a:solidFill>
              </a:rPr>
              <a:t> el valor inicial de la condición debe ser conocido o evaluable antes de la evaluación de la condición.</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419"/>
              <a:t>while (condición) {</a:t>
            </a:r>
            <a:endParaRPr b="1"/>
          </a:p>
          <a:p>
            <a:pPr indent="0" lvl="0" marL="0" rtl="0" algn="l">
              <a:spcBef>
                <a:spcPts val="1200"/>
              </a:spcBef>
              <a:spcAft>
                <a:spcPts val="0"/>
              </a:spcAft>
              <a:buClr>
                <a:schemeClr val="dk1"/>
              </a:buClr>
              <a:buSzPts val="1100"/>
              <a:buFont typeface="Arial"/>
              <a:buNone/>
            </a:pPr>
            <a:r>
              <a:rPr b="1" lang="es-419"/>
              <a:t>    // Bloque de código que se repite</a:t>
            </a:r>
            <a:endParaRPr b="1"/>
          </a:p>
          <a:p>
            <a:pPr indent="0" lvl="0" marL="0" rtl="0" algn="l">
              <a:spcBef>
                <a:spcPts val="1200"/>
              </a:spcBef>
              <a:spcAft>
                <a:spcPts val="0"/>
              </a:spcAft>
              <a:buClr>
                <a:schemeClr val="dk1"/>
              </a:buClr>
              <a:buSzPts val="1100"/>
              <a:buFont typeface="Arial"/>
              <a:buNone/>
            </a:pPr>
            <a:r>
              <a:rPr b="1" lang="es-419"/>
              <a:t>}</a:t>
            </a:r>
            <a:endParaRPr b="1"/>
          </a:p>
          <a:p>
            <a:pPr indent="0" lvl="0" marL="0" rtl="0" algn="l">
              <a:spcBef>
                <a:spcPts val="1200"/>
              </a:spcBef>
              <a:spcAft>
                <a:spcPts val="1200"/>
              </a:spcAft>
              <a:buNone/>
            </a:pPr>
            <a:r>
              <a:t/>
            </a:r>
            <a:endParaRPr/>
          </a:p>
        </p:txBody>
      </p:sp>
      <p:sp>
        <p:nvSpPr>
          <p:cNvPr id="192" name="Google Shape;192;p31"/>
          <p:cNvSpPr txBox="1"/>
          <p:nvPr/>
        </p:nvSpPr>
        <p:spPr>
          <a:xfrm>
            <a:off x="4793550" y="1319925"/>
            <a:ext cx="3922200" cy="31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#include &lt;iostream&gt;</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int main()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int i = 1;</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while (i &lt;= 5)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 &lt;&lt; i &lt;&lt; endl;</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return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93" name="Google Shape;193;p31"/>
          <p:cNvSpPr txBox="1"/>
          <p:nvPr/>
        </p:nvSpPr>
        <p:spPr>
          <a:xfrm>
            <a:off x="483825" y="2705625"/>
            <a:ext cx="3992700" cy="16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dk1"/>
                </a:solidFill>
              </a:rPr>
              <a:t> </a:t>
            </a:r>
            <a:r>
              <a:rPr lang="es-419" sz="1900">
                <a:solidFill>
                  <a:schemeClr val="dk1"/>
                </a:solidFill>
              </a:rPr>
              <a:t>Se imprime del 1 al 5. La condición i &lt;= 5 se verifica antes de cada repetición.</a:t>
            </a:r>
            <a:endParaRPr sz="2600">
              <a:solidFill>
                <a:schemeClr val="dk1"/>
              </a:solidFill>
            </a:endParaRPr>
          </a:p>
        </p:txBody>
      </p:sp>
      <p:cxnSp>
        <p:nvCxnSpPr>
          <p:cNvPr id="194" name="Google Shape;194;p31"/>
          <p:cNvCxnSpPr/>
          <p:nvPr/>
        </p:nvCxnSpPr>
        <p:spPr>
          <a:xfrm>
            <a:off x="4593925" y="3022675"/>
            <a:ext cx="411000" cy="23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Repaso</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 name="Google Shape;62;p14" title="Estructuras de control .png"/>
          <p:cNvPicPr preferRelativeResize="0"/>
          <p:nvPr/>
        </p:nvPicPr>
        <p:blipFill rotWithShape="1">
          <a:blip r:embed="rId3">
            <a:alphaModFix/>
          </a:blip>
          <a:srcRect b="0" l="0" r="0" t="0"/>
          <a:stretch/>
        </p:blipFill>
        <p:spPr>
          <a:xfrm>
            <a:off x="185825" y="1131925"/>
            <a:ext cx="8646474" cy="3457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00" name="Google Shape;20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s-419">
                <a:solidFill>
                  <a:schemeClr val="dk1"/>
                </a:solidFill>
              </a:rPr>
              <a:t>Realizar un programa que lea edades de personas hasta leer una edad igual a 50. Al finalizar informe la suma de las edades pares.</a:t>
            </a:r>
            <a:endParaRPr b="1">
              <a:solidFill>
                <a:schemeClr val="dk1"/>
              </a:solidFill>
            </a:endParaRPr>
          </a:p>
          <a:p>
            <a:pPr indent="0" lvl="0" marL="0" rtl="0" algn="just">
              <a:lnSpc>
                <a:spcPct val="100000"/>
              </a:lnSpc>
              <a:spcBef>
                <a:spcPts val="0"/>
              </a:spcBef>
              <a:spcAft>
                <a:spcPts val="0"/>
              </a:spcAft>
              <a:buNone/>
            </a:pPr>
            <a:r>
              <a:t/>
            </a:r>
            <a:endParaRPr b="1">
              <a:solidFill>
                <a:schemeClr val="dk1"/>
              </a:solidFill>
            </a:endParaRPr>
          </a:p>
          <a:p>
            <a:pPr indent="0" lvl="0" marL="0" rtl="0" algn="just">
              <a:lnSpc>
                <a:spcPct val="100000"/>
              </a:lnSpc>
              <a:spcBef>
                <a:spcPts val="0"/>
              </a:spcBef>
              <a:spcAft>
                <a:spcPts val="0"/>
              </a:spcAft>
              <a:buNone/>
            </a:pPr>
            <a:r>
              <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Cómo leo una edad?</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Cómo veo si es par?</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Cuál es la condición de fin?</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Cómo calculo la suma?</a:t>
            </a:r>
            <a:endParaRPr b="1">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   </a:t>
            </a:r>
            <a:endParaRPr/>
          </a:p>
        </p:txBody>
      </p:sp>
      <p:sp>
        <p:nvSpPr>
          <p:cNvPr id="207" name="Google Shape;207;p33"/>
          <p:cNvSpPr txBox="1"/>
          <p:nvPr/>
        </p:nvSpPr>
        <p:spPr>
          <a:xfrm>
            <a:off x="4570425" y="1272950"/>
            <a:ext cx="4168800" cy="35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200">
                <a:solidFill>
                  <a:schemeClr val="dk2"/>
                </a:solidFill>
              </a:rPr>
              <a:t>#include &lt;iostream&gt;</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int main()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int edad;</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int total = 0;</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cout &lt;&lt; "Ingrese edades (50 para terminar):" &lt;&lt; endl;</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cin &gt;&gt; edad;</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while (edad != 50)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if (edad % 2 == 0)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total += edad;</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cin &gt;&gt; edad;</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cout &lt;&lt; "Total de edades pares: " &lt;&lt; total &lt;&lt; endl;</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return 0;</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208" name="Google Shape;208;p33"/>
          <p:cNvSpPr txBox="1"/>
          <p:nvPr/>
        </p:nvSpPr>
        <p:spPr>
          <a:xfrm>
            <a:off x="495550" y="1388050"/>
            <a:ext cx="3499500" cy="389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200">
                <a:solidFill>
                  <a:schemeClr val="dk2"/>
                </a:solidFill>
              </a:rPr>
              <a:t>#include &lt;iostream&gt;</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int main()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int edad;</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int total = 0;</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None/>
            </a:pPr>
            <a:r>
              <a:rPr lang="es-419" sz="1200">
                <a:solidFill>
                  <a:schemeClr val="dk2"/>
                </a:solidFill>
              </a:rPr>
              <a:t>    while (edad != 50)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a:t>
            </a:r>
            <a:r>
              <a:rPr lang="es-419" sz="1200">
                <a:solidFill>
                  <a:schemeClr val="dk2"/>
                </a:solidFill>
              </a:rPr>
              <a:t>cin &gt;&gt; edad;</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if (edad % 2 == 0)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total = total + edad;</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cout &lt;&lt; "Total de edades pares: " &lt;&lt; total &lt;&lt; endl;</a:t>
            </a:r>
            <a:endParaRPr sz="1200">
              <a:solidFill>
                <a:schemeClr val="dk2"/>
              </a:solidFill>
            </a:endParaRPr>
          </a:p>
          <a:p>
            <a:pPr indent="0" lvl="0" marL="0" rtl="0" algn="l">
              <a:spcBef>
                <a:spcPts val="0"/>
              </a:spcBef>
              <a:spcAft>
                <a:spcPts val="0"/>
              </a:spcAft>
              <a:buClr>
                <a:schemeClr val="dk1"/>
              </a:buClr>
              <a:buSzPts val="1100"/>
              <a:buFont typeface="Arial"/>
              <a:buNone/>
            </a:pPr>
            <a:r>
              <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    return 0;</a:t>
            </a:r>
            <a:endParaRPr sz="1200">
              <a:solidFill>
                <a:schemeClr val="dk2"/>
              </a:solidFill>
            </a:endParaRPr>
          </a:p>
          <a:p>
            <a:pPr indent="0" lvl="0" marL="0" rtl="0" algn="l">
              <a:spcBef>
                <a:spcPts val="0"/>
              </a:spcBef>
              <a:spcAft>
                <a:spcPts val="0"/>
              </a:spcAft>
              <a:buClr>
                <a:schemeClr val="dk1"/>
              </a:buClr>
              <a:buSzPts val="1100"/>
              <a:buFont typeface="Arial"/>
              <a:buNone/>
            </a:pPr>
            <a:r>
              <a:rPr lang="es-419" sz="1200">
                <a:solidFill>
                  <a:schemeClr val="dk2"/>
                </a:solidFill>
              </a:rPr>
              <a:t>}</a:t>
            </a:r>
            <a:endParaRPr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209" name="Google Shape;209;p33"/>
          <p:cNvSpPr txBox="1"/>
          <p:nvPr/>
        </p:nvSpPr>
        <p:spPr>
          <a:xfrm rot="-2069013">
            <a:off x="2127795" y="1566473"/>
            <a:ext cx="1808468" cy="88072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latin typeface="Architects Daughter"/>
                <a:ea typeface="Architects Daughter"/>
                <a:cs typeface="Architects Daughter"/>
                <a:sym typeface="Architects Daughter"/>
              </a:rPr>
              <a:t>Cuál es el problema?</a:t>
            </a:r>
            <a:endParaRPr sz="1800">
              <a:solidFill>
                <a:schemeClr val="dk2"/>
              </a:solidFill>
              <a:latin typeface="Architects Daughter"/>
              <a:ea typeface="Architects Daughter"/>
              <a:cs typeface="Architects Daughter"/>
              <a:sym typeface="Architects Daughter"/>
            </a:endParaRPr>
          </a:p>
        </p:txBody>
      </p:sp>
      <p:sp>
        <p:nvSpPr>
          <p:cNvPr id="210" name="Google Shape;210;p33"/>
          <p:cNvSpPr txBox="1"/>
          <p:nvPr/>
        </p:nvSpPr>
        <p:spPr>
          <a:xfrm rot="-1477288">
            <a:off x="6637171" y="2893577"/>
            <a:ext cx="1867162" cy="96291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latin typeface="Architects Daughter"/>
                <a:ea typeface="Architects Daughter"/>
                <a:cs typeface="Architects Daughter"/>
                <a:sym typeface="Architects Daughter"/>
              </a:rPr>
              <a:t>Otra alternativa</a:t>
            </a:r>
            <a:endParaRPr sz="1800">
              <a:solidFill>
                <a:schemeClr val="dk2"/>
              </a:solidFill>
              <a:latin typeface="Architects Daughter"/>
              <a:ea typeface="Architects Daughter"/>
              <a:cs typeface="Architects Daughter"/>
              <a:sym typeface="Architects Daugh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 </a:t>
            </a:r>
            <a:endParaRPr/>
          </a:p>
        </p:txBody>
      </p:sp>
      <p:sp>
        <p:nvSpPr>
          <p:cNvPr id="216" name="Google Shape;21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s-419">
                <a:solidFill>
                  <a:schemeClr val="dk1"/>
                </a:solidFill>
              </a:rPr>
              <a:t>Iteración</a:t>
            </a:r>
            <a:r>
              <a:rPr b="1" lang="es-419">
                <a:solidFill>
                  <a:schemeClr val="dk1"/>
                </a:solidFill>
              </a:rPr>
              <a:t> post-condicional: </a:t>
            </a:r>
            <a:r>
              <a:rPr lang="es-419">
                <a:solidFill>
                  <a:schemeClr val="dk1"/>
                </a:solidFill>
              </a:rPr>
              <a:t>Ejecutan las acciones luego evalúan la condición y ejecutan las acciones mientras la condición es verdadera.  Dicho bloque se pueda ejecutar 1 ó más veces.</a:t>
            </a:r>
            <a:endParaRPr sz="1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22" name="Google Shape;22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s-419">
                <a:solidFill>
                  <a:schemeClr val="dk1"/>
                </a:solidFill>
              </a:rPr>
              <a:t>do {</a:t>
            </a:r>
            <a:endParaRPr b="1">
              <a:solidFill>
                <a:schemeClr val="dk1"/>
              </a:solidFill>
            </a:endParaRPr>
          </a:p>
          <a:p>
            <a:pPr indent="0" lvl="0" marL="0" rtl="0" algn="l">
              <a:spcBef>
                <a:spcPts val="1200"/>
              </a:spcBef>
              <a:spcAft>
                <a:spcPts val="0"/>
              </a:spcAft>
              <a:buClr>
                <a:schemeClr val="dk1"/>
              </a:buClr>
              <a:buSzPts val="1100"/>
              <a:buFont typeface="Arial"/>
              <a:buNone/>
            </a:pPr>
            <a:r>
              <a:rPr b="1" lang="es-419">
                <a:solidFill>
                  <a:schemeClr val="dk1"/>
                </a:solidFill>
              </a:rPr>
              <a:t>    // instrucciones;</a:t>
            </a:r>
            <a:endParaRPr b="1">
              <a:solidFill>
                <a:schemeClr val="dk1"/>
              </a:solidFill>
            </a:endParaRPr>
          </a:p>
          <a:p>
            <a:pPr indent="0" lvl="0" marL="0" rtl="0" algn="l">
              <a:spcBef>
                <a:spcPts val="1200"/>
              </a:spcBef>
              <a:spcAft>
                <a:spcPts val="0"/>
              </a:spcAft>
              <a:buClr>
                <a:schemeClr val="dk1"/>
              </a:buClr>
              <a:buSzPts val="1100"/>
              <a:buFont typeface="Arial"/>
              <a:buNone/>
            </a:pPr>
            <a:r>
              <a:rPr b="1" lang="es-419">
                <a:solidFill>
                  <a:schemeClr val="dk1"/>
                </a:solidFill>
              </a:rPr>
              <a:t>} while (!condición);</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28" name="Google Shape;22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s-419">
                <a:solidFill>
                  <a:schemeClr val="dk1"/>
                </a:solidFill>
              </a:rPr>
              <a:t>Realizar un programa que lea edades de personas hasta leer una edad igual a 50 que debe sumarse. Al finalizar informe la suma de las edades pares.</a:t>
            </a:r>
            <a:endParaRPr b="1">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Cómo leo una edad?</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Cómo veo si es par?</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Cuál es la condición de fin?</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b="1" lang="es-419">
                <a:solidFill>
                  <a:schemeClr val="dk1"/>
                </a:solidFill>
              </a:rPr>
              <a:t>Cómo calculo la suma?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34" name="Google Shape;234;p37"/>
          <p:cNvSpPr txBox="1"/>
          <p:nvPr>
            <p:ph idx="1" type="body"/>
          </p:nvPr>
        </p:nvSpPr>
        <p:spPr>
          <a:xfrm>
            <a:off x="264725" y="10175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75"/>
              <a:buFont typeface="Arial"/>
              <a:buNone/>
            </a:pPr>
            <a:r>
              <a:rPr lang="es-419" sz="1100"/>
              <a:t>int main() {</a:t>
            </a:r>
            <a:endParaRPr sz="1100"/>
          </a:p>
          <a:p>
            <a:pPr indent="0" lvl="0" marL="0" rtl="0" algn="l">
              <a:lnSpc>
                <a:spcPct val="100000"/>
              </a:lnSpc>
              <a:spcBef>
                <a:spcPts val="1200"/>
              </a:spcBef>
              <a:spcAft>
                <a:spcPts val="0"/>
              </a:spcAft>
              <a:buClr>
                <a:schemeClr val="dk1"/>
              </a:buClr>
              <a:buSzPts val="275"/>
              <a:buFont typeface="Arial"/>
              <a:buNone/>
            </a:pPr>
            <a:r>
              <a:rPr lang="es-419" sz="1100"/>
              <a:t>    int edad;</a:t>
            </a:r>
            <a:endParaRPr sz="1100"/>
          </a:p>
          <a:p>
            <a:pPr indent="0" lvl="0" marL="0" rtl="0" algn="l">
              <a:lnSpc>
                <a:spcPct val="100000"/>
              </a:lnSpc>
              <a:spcBef>
                <a:spcPts val="1200"/>
              </a:spcBef>
              <a:spcAft>
                <a:spcPts val="0"/>
              </a:spcAft>
              <a:buClr>
                <a:schemeClr val="dk1"/>
              </a:buClr>
              <a:buSzPts val="275"/>
              <a:buFont typeface="Arial"/>
              <a:buNone/>
            </a:pPr>
            <a:r>
              <a:rPr lang="es-419" sz="1100"/>
              <a:t>    int total = 0;</a:t>
            </a:r>
            <a:endParaRPr sz="1100"/>
          </a:p>
          <a:p>
            <a:pPr indent="0" lvl="0" marL="0" rtl="0" algn="l">
              <a:lnSpc>
                <a:spcPct val="100000"/>
              </a:lnSpc>
              <a:spcBef>
                <a:spcPts val="1200"/>
              </a:spcBef>
              <a:spcAft>
                <a:spcPts val="0"/>
              </a:spcAft>
              <a:buClr>
                <a:schemeClr val="dk1"/>
              </a:buClr>
              <a:buSzPts val="275"/>
              <a:buFont typeface="Arial"/>
              <a:buNone/>
            </a:pPr>
            <a:r>
              <a:rPr lang="es-419" sz="1100"/>
              <a:t>    do {</a:t>
            </a:r>
            <a:endParaRPr sz="1100"/>
          </a:p>
          <a:p>
            <a:pPr indent="0" lvl="0" marL="0" rtl="0" algn="l">
              <a:lnSpc>
                <a:spcPct val="100000"/>
              </a:lnSpc>
              <a:spcBef>
                <a:spcPts val="1200"/>
              </a:spcBef>
              <a:spcAft>
                <a:spcPts val="0"/>
              </a:spcAft>
              <a:buClr>
                <a:schemeClr val="dk1"/>
              </a:buClr>
              <a:buSzPts val="275"/>
              <a:buFont typeface="Arial"/>
              <a:buNone/>
            </a:pPr>
            <a:r>
              <a:rPr lang="es-419" sz="1100"/>
              <a:t>        cin &gt;&gt; edad;</a:t>
            </a:r>
            <a:endParaRPr sz="1100"/>
          </a:p>
          <a:p>
            <a:pPr indent="0" lvl="0" marL="0" rtl="0" algn="l">
              <a:lnSpc>
                <a:spcPct val="100000"/>
              </a:lnSpc>
              <a:spcBef>
                <a:spcPts val="1200"/>
              </a:spcBef>
              <a:spcAft>
                <a:spcPts val="0"/>
              </a:spcAft>
              <a:buClr>
                <a:schemeClr val="dk1"/>
              </a:buClr>
              <a:buSzPts val="275"/>
              <a:buFont typeface="Arial"/>
              <a:buNone/>
            </a:pPr>
            <a:r>
              <a:rPr lang="es-419" sz="1100"/>
              <a:t>        if (edad % 2 == 0) {</a:t>
            </a:r>
            <a:endParaRPr sz="1100"/>
          </a:p>
          <a:p>
            <a:pPr indent="0" lvl="0" marL="0" rtl="0" algn="l">
              <a:lnSpc>
                <a:spcPct val="100000"/>
              </a:lnSpc>
              <a:spcBef>
                <a:spcPts val="1200"/>
              </a:spcBef>
              <a:spcAft>
                <a:spcPts val="0"/>
              </a:spcAft>
              <a:buClr>
                <a:schemeClr val="dk1"/>
              </a:buClr>
              <a:buSzPts val="275"/>
              <a:buFont typeface="Arial"/>
              <a:buNone/>
            </a:pPr>
            <a:r>
              <a:rPr lang="es-419" sz="1100"/>
              <a:t>            total += edad;</a:t>
            </a:r>
            <a:endParaRPr sz="1100"/>
          </a:p>
          <a:p>
            <a:pPr indent="0" lvl="0" marL="0" rtl="0" algn="l">
              <a:lnSpc>
                <a:spcPct val="100000"/>
              </a:lnSpc>
              <a:spcBef>
                <a:spcPts val="1200"/>
              </a:spcBef>
              <a:spcAft>
                <a:spcPts val="0"/>
              </a:spcAft>
              <a:buClr>
                <a:schemeClr val="dk1"/>
              </a:buClr>
              <a:buSzPts val="275"/>
              <a:buFont typeface="Arial"/>
              <a:buNone/>
            </a:pPr>
            <a:r>
              <a:rPr lang="es-419" sz="1100"/>
              <a:t>        }</a:t>
            </a:r>
            <a:endParaRPr sz="1100"/>
          </a:p>
          <a:p>
            <a:pPr indent="0" lvl="0" marL="0" rtl="0" algn="l">
              <a:lnSpc>
                <a:spcPct val="100000"/>
              </a:lnSpc>
              <a:spcBef>
                <a:spcPts val="1200"/>
              </a:spcBef>
              <a:spcAft>
                <a:spcPts val="0"/>
              </a:spcAft>
              <a:buClr>
                <a:schemeClr val="dk1"/>
              </a:buClr>
              <a:buSzPts val="275"/>
              <a:buFont typeface="Arial"/>
              <a:buNone/>
            </a:pPr>
            <a:r>
              <a:rPr lang="es-419" sz="1100"/>
              <a:t>    } while (edad != 50);</a:t>
            </a:r>
            <a:endParaRPr sz="1100"/>
          </a:p>
          <a:p>
            <a:pPr indent="0" lvl="0" marL="0" rtl="0" algn="l">
              <a:lnSpc>
                <a:spcPct val="100000"/>
              </a:lnSpc>
              <a:spcBef>
                <a:spcPts val="1200"/>
              </a:spcBef>
              <a:spcAft>
                <a:spcPts val="0"/>
              </a:spcAft>
              <a:buClr>
                <a:schemeClr val="dk1"/>
              </a:buClr>
              <a:buSzPts val="275"/>
              <a:buFont typeface="Arial"/>
              <a:buNone/>
            </a:pPr>
            <a:r>
              <a:rPr lang="es-419" sz="1100"/>
              <a:t>    cout &lt;&lt; total &lt;&lt; endl;</a:t>
            </a:r>
            <a:endParaRPr sz="1100"/>
          </a:p>
          <a:p>
            <a:pPr indent="0" lvl="0" marL="0" rtl="0" algn="l">
              <a:lnSpc>
                <a:spcPct val="100000"/>
              </a:lnSpc>
              <a:spcBef>
                <a:spcPts val="1200"/>
              </a:spcBef>
              <a:spcAft>
                <a:spcPts val="0"/>
              </a:spcAft>
              <a:buClr>
                <a:schemeClr val="dk1"/>
              </a:buClr>
              <a:buSzPts val="275"/>
              <a:buFont typeface="Arial"/>
              <a:buNone/>
            </a:pPr>
            <a:r>
              <a:rPr lang="es-419" sz="1100"/>
              <a:t>    return 0;</a:t>
            </a:r>
            <a:endParaRPr sz="1100"/>
          </a:p>
          <a:p>
            <a:pPr indent="0" lvl="0" marL="0" rtl="0" algn="l">
              <a:lnSpc>
                <a:spcPct val="100000"/>
              </a:lnSpc>
              <a:spcBef>
                <a:spcPts val="1200"/>
              </a:spcBef>
              <a:spcAft>
                <a:spcPts val="0"/>
              </a:spcAft>
              <a:buClr>
                <a:schemeClr val="dk1"/>
              </a:buClr>
              <a:buSzPts val="275"/>
              <a:buFont typeface="Arial"/>
              <a:buNone/>
            </a:pPr>
            <a:r>
              <a:rPr lang="es-419" sz="1100"/>
              <a:t>}</a:t>
            </a:r>
            <a:endParaRPr sz="1100"/>
          </a:p>
          <a:p>
            <a:pPr indent="0" lvl="0" marL="0" rtl="0" algn="l">
              <a:lnSpc>
                <a:spcPct val="95000"/>
              </a:lnSpc>
              <a:spcBef>
                <a:spcPts val="1200"/>
              </a:spcBef>
              <a:spcAft>
                <a:spcPts val="0"/>
              </a:spcAft>
              <a:buClr>
                <a:schemeClr val="dk1"/>
              </a:buClr>
              <a:buSzPts val="275"/>
              <a:buFont typeface="Arial"/>
              <a:buNone/>
            </a:pPr>
            <a:r>
              <a:t/>
            </a:r>
            <a:endParaRPr sz="1850"/>
          </a:p>
          <a:p>
            <a:pPr indent="0" lvl="0" marL="0" rtl="0" algn="l">
              <a:lnSpc>
                <a:spcPct val="95000"/>
              </a:lnSpc>
              <a:spcBef>
                <a:spcPts val="1200"/>
              </a:spcBef>
              <a:spcAft>
                <a:spcPts val="1200"/>
              </a:spcAft>
              <a:buSzPts val="275"/>
              <a:buNone/>
            </a:pPr>
            <a:r>
              <a:t/>
            </a:r>
            <a:endParaRPr sz="450"/>
          </a:p>
        </p:txBody>
      </p:sp>
      <p:cxnSp>
        <p:nvCxnSpPr>
          <p:cNvPr id="235" name="Google Shape;235;p37"/>
          <p:cNvCxnSpPr/>
          <p:nvPr/>
        </p:nvCxnSpPr>
        <p:spPr>
          <a:xfrm rot="10800000">
            <a:off x="2010450" y="3856575"/>
            <a:ext cx="1397400" cy="35100"/>
          </a:xfrm>
          <a:prstGeom prst="straightConnector1">
            <a:avLst/>
          </a:prstGeom>
          <a:noFill/>
          <a:ln cap="flat" cmpd="sng" w="9525">
            <a:solidFill>
              <a:schemeClr val="dk2"/>
            </a:solidFill>
            <a:prstDash val="solid"/>
            <a:round/>
            <a:headEnd len="med" w="med" type="none"/>
            <a:tailEnd len="med" w="med" type="triangle"/>
          </a:ln>
        </p:spPr>
      </p:cxnSp>
      <p:sp>
        <p:nvSpPr>
          <p:cNvPr id="236" name="Google Shape;236;p37"/>
          <p:cNvSpPr txBox="1"/>
          <p:nvPr/>
        </p:nvSpPr>
        <p:spPr>
          <a:xfrm>
            <a:off x="3830625" y="3480675"/>
            <a:ext cx="2794800" cy="7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latin typeface="Architects Daughter"/>
                <a:ea typeface="Architects Daughter"/>
                <a:cs typeface="Architects Daughter"/>
                <a:sym typeface="Architects Daughter"/>
              </a:rPr>
              <a:t>Se repite mientras la condición es verdadera</a:t>
            </a:r>
            <a:endParaRPr sz="1800">
              <a:solidFill>
                <a:schemeClr val="dk2"/>
              </a:solidFill>
              <a:latin typeface="Architects Daughter"/>
              <a:ea typeface="Architects Daughter"/>
              <a:cs typeface="Architects Daughter"/>
              <a:sym typeface="Architects Daugh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42" name="Google Shape;24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Repetición: </a:t>
            </a:r>
            <a:r>
              <a:rPr lang="es-419">
                <a:solidFill>
                  <a:schemeClr val="dk1"/>
                </a:solidFill>
              </a:rPr>
              <a:t>Es una extensión natural de la secuencia. Consiste en  repetir N veces un bloque de acciones. </a:t>
            </a:r>
            <a:endParaRPr>
              <a:solidFill>
                <a:schemeClr val="dk1"/>
              </a:solidFill>
            </a:endParaRPr>
          </a:p>
          <a:p>
            <a:pPr indent="0" lvl="0" marL="0" rtl="0" algn="just">
              <a:lnSpc>
                <a:spcPct val="100000"/>
              </a:lnSpc>
              <a:spcBef>
                <a:spcPts val="1200"/>
              </a:spcBef>
              <a:spcAft>
                <a:spcPts val="0"/>
              </a:spcAft>
              <a:buClr>
                <a:schemeClr val="dk1"/>
              </a:buClr>
              <a:buSzPts val="2600"/>
              <a:buFont typeface="Architects Daughter"/>
              <a:buNone/>
            </a:pPr>
            <a:r>
              <a:rPr lang="es-419">
                <a:solidFill>
                  <a:schemeClr val="dk1"/>
                </a:solidFill>
              </a:rPr>
              <a:t>Este número de veces que se deben ejecutar las acciones es fijo y conocido de antemano.</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48" name="Google Shape;24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t>for (inicialización; condición; incremento) {</a:t>
            </a:r>
            <a:endParaRPr/>
          </a:p>
          <a:p>
            <a:pPr indent="0" lvl="0" marL="0" rtl="0" algn="l">
              <a:spcBef>
                <a:spcPts val="1200"/>
              </a:spcBef>
              <a:spcAft>
                <a:spcPts val="0"/>
              </a:spcAft>
              <a:buClr>
                <a:schemeClr val="dk1"/>
              </a:buClr>
              <a:buSzPts val="1100"/>
              <a:buFont typeface="Arial"/>
              <a:buNone/>
            </a:pPr>
            <a:r>
              <a:rPr lang="es-419"/>
              <a:t>    // código a repetir</a:t>
            </a:r>
            <a:endParaRPr/>
          </a:p>
          <a:p>
            <a:pPr indent="0" lvl="0" marL="0" rtl="0" algn="l">
              <a:spcBef>
                <a:spcPts val="1200"/>
              </a:spcBef>
              <a:spcAft>
                <a:spcPts val="0"/>
              </a:spcAft>
              <a:buClr>
                <a:schemeClr val="dk1"/>
              </a:buClr>
              <a:buSzPts val="1100"/>
              <a:buFont typeface="Arial"/>
              <a:buNone/>
            </a:pPr>
            <a:r>
              <a:rPr lang="es-419"/>
              <a:t>}</a:t>
            </a:r>
            <a:endParaRPr/>
          </a:p>
          <a:p>
            <a:pPr indent="0" lvl="0" marL="0" rtl="0" algn="l">
              <a:spcBef>
                <a:spcPts val="1200"/>
              </a:spcBef>
              <a:spcAft>
                <a:spcPts val="0"/>
              </a:spcAft>
              <a:buNone/>
            </a:pPr>
            <a:r>
              <a:rPr b="1" lang="es-419"/>
              <a:t>Inicialización:</a:t>
            </a:r>
            <a:r>
              <a:rPr lang="es-419"/>
              <a:t> declarar y dar valor a una variable.</a:t>
            </a:r>
            <a:endParaRPr/>
          </a:p>
          <a:p>
            <a:pPr indent="0" lvl="0" marL="0" rtl="0" algn="l">
              <a:spcBef>
                <a:spcPts val="1200"/>
              </a:spcBef>
              <a:spcAft>
                <a:spcPts val="0"/>
              </a:spcAft>
              <a:buNone/>
            </a:pPr>
            <a:r>
              <a:rPr b="1" lang="es-419"/>
              <a:t>Condición: </a:t>
            </a:r>
            <a:r>
              <a:rPr lang="es-419"/>
              <a:t>hasta cuando se ejecuta.</a:t>
            </a:r>
            <a:endParaRPr/>
          </a:p>
          <a:p>
            <a:pPr indent="0" lvl="0" marL="0" rtl="0" algn="l">
              <a:spcBef>
                <a:spcPts val="1200"/>
              </a:spcBef>
              <a:spcAft>
                <a:spcPts val="1200"/>
              </a:spcAft>
              <a:buNone/>
            </a:pPr>
            <a:r>
              <a:rPr b="1" lang="es-419"/>
              <a:t>Incremento :</a:t>
            </a:r>
            <a:r>
              <a:rPr lang="es-419"/>
              <a:t> forma en la que quiero que incremente.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54" name="Google Shape;25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s-419">
                <a:solidFill>
                  <a:schemeClr val="dk1"/>
                </a:solidFill>
              </a:rPr>
              <a:t>#include &lt;iostream&gt;</a:t>
            </a:r>
            <a:endParaRPr>
              <a:solidFill>
                <a:schemeClr val="dk1"/>
              </a:solidFill>
            </a:endParaRPr>
          </a:p>
          <a:p>
            <a:pPr indent="0" lvl="0" marL="0" rtl="0" algn="l">
              <a:spcBef>
                <a:spcPts val="1200"/>
              </a:spcBef>
              <a:spcAft>
                <a:spcPts val="0"/>
              </a:spcAft>
              <a:buClr>
                <a:schemeClr val="dk1"/>
              </a:buClr>
              <a:buSzPct val="61111"/>
              <a:buFont typeface="Arial"/>
              <a:buNone/>
            </a:pPr>
            <a:r>
              <a:t/>
            </a:r>
            <a:endParaRPr>
              <a:solidFill>
                <a:schemeClr val="dk1"/>
              </a:solidFill>
            </a:endParaRPr>
          </a:p>
          <a:p>
            <a:pPr indent="0" lvl="0" marL="0" rtl="0" algn="l">
              <a:spcBef>
                <a:spcPts val="1200"/>
              </a:spcBef>
              <a:spcAft>
                <a:spcPts val="0"/>
              </a:spcAft>
              <a:buClr>
                <a:schemeClr val="dk1"/>
              </a:buClr>
              <a:buSzPct val="61111"/>
              <a:buFont typeface="Arial"/>
              <a:buNone/>
            </a:pPr>
            <a:r>
              <a:rPr lang="es-419">
                <a:solidFill>
                  <a:schemeClr val="dk1"/>
                </a:solidFill>
              </a:rPr>
              <a:t>int main() {</a:t>
            </a:r>
            <a:endParaRPr>
              <a:solidFill>
                <a:schemeClr val="dk1"/>
              </a:solidFill>
            </a:endParaRPr>
          </a:p>
          <a:p>
            <a:pPr indent="0" lvl="0" marL="0" rtl="0" algn="l">
              <a:spcBef>
                <a:spcPts val="1200"/>
              </a:spcBef>
              <a:spcAft>
                <a:spcPts val="0"/>
              </a:spcAft>
              <a:buClr>
                <a:schemeClr val="dk1"/>
              </a:buClr>
              <a:buSzPct val="61111"/>
              <a:buFont typeface="Arial"/>
              <a:buNone/>
            </a:pPr>
            <a:r>
              <a:rPr lang="es-419">
                <a:solidFill>
                  <a:schemeClr val="dk1"/>
                </a:solidFill>
              </a:rPr>
              <a:t>    for (int i = 1; i &lt;= 5; i++) {</a:t>
            </a:r>
            <a:endParaRPr>
              <a:solidFill>
                <a:schemeClr val="dk1"/>
              </a:solidFill>
            </a:endParaRPr>
          </a:p>
          <a:p>
            <a:pPr indent="0" lvl="0" marL="0" rtl="0" algn="l">
              <a:spcBef>
                <a:spcPts val="1200"/>
              </a:spcBef>
              <a:spcAft>
                <a:spcPts val="0"/>
              </a:spcAft>
              <a:buClr>
                <a:schemeClr val="dk1"/>
              </a:buClr>
              <a:buSzPct val="61111"/>
              <a:buFont typeface="Arial"/>
              <a:buNone/>
            </a:pPr>
            <a:r>
              <a:rPr lang="es-419">
                <a:solidFill>
                  <a:schemeClr val="dk1"/>
                </a:solidFill>
              </a:rPr>
              <a:t>        cout &lt;&lt; i &lt;&lt; endl;</a:t>
            </a:r>
            <a:endParaRPr>
              <a:solidFill>
                <a:schemeClr val="dk1"/>
              </a:solidFill>
            </a:endParaRPr>
          </a:p>
          <a:p>
            <a:pPr indent="0" lvl="0" marL="0" rtl="0" algn="l">
              <a:spcBef>
                <a:spcPts val="1200"/>
              </a:spcBef>
              <a:spcAft>
                <a:spcPts val="0"/>
              </a:spcAft>
              <a:buClr>
                <a:schemeClr val="dk1"/>
              </a:buClr>
              <a:buSzPct val="61111"/>
              <a:buFont typeface="Arial"/>
              <a:buNone/>
            </a:pPr>
            <a:r>
              <a:rPr lang="es-419">
                <a:solidFill>
                  <a:schemeClr val="dk1"/>
                </a:solidFill>
              </a:rPr>
              <a:t>    }</a:t>
            </a:r>
            <a:endParaRPr>
              <a:solidFill>
                <a:schemeClr val="dk1"/>
              </a:solidFill>
            </a:endParaRPr>
          </a:p>
          <a:p>
            <a:pPr indent="0" lvl="0" marL="0" rtl="0" algn="l">
              <a:spcBef>
                <a:spcPts val="1200"/>
              </a:spcBef>
              <a:spcAft>
                <a:spcPts val="0"/>
              </a:spcAft>
              <a:buClr>
                <a:schemeClr val="dk1"/>
              </a:buClr>
              <a:buSzPct val="61111"/>
              <a:buFont typeface="Arial"/>
              <a:buNone/>
            </a:pPr>
            <a:r>
              <a:rPr lang="es-419">
                <a:solidFill>
                  <a:schemeClr val="dk1"/>
                </a:solidFill>
              </a:rPr>
              <a:t>    return 0;</a:t>
            </a:r>
            <a:endParaRPr>
              <a:solidFill>
                <a:schemeClr val="dk1"/>
              </a:solidFill>
            </a:endParaRPr>
          </a:p>
          <a:p>
            <a:pPr indent="0" lvl="0" marL="0" rtl="0" algn="l">
              <a:spcBef>
                <a:spcPts val="1200"/>
              </a:spcBef>
              <a:spcAft>
                <a:spcPts val="0"/>
              </a:spcAft>
              <a:buClr>
                <a:schemeClr val="dk1"/>
              </a:buClr>
              <a:buSzPct val="61111"/>
              <a:buFont typeface="Arial"/>
              <a:buNone/>
            </a:pPr>
            <a:r>
              <a:rPr lang="es-419">
                <a:solidFill>
                  <a:schemeClr val="dk1"/>
                </a:solidFill>
              </a:rPr>
              <a:t>}</a:t>
            </a:r>
            <a:endParaRPr>
              <a:solidFill>
                <a:schemeClr val="dk1"/>
              </a:solidFill>
            </a:endParaRPr>
          </a:p>
          <a:p>
            <a:pPr indent="0" lvl="0" marL="0" rtl="0" algn="l">
              <a:spcBef>
                <a:spcPts val="1200"/>
              </a:spcBef>
              <a:spcAft>
                <a:spcPts val="1200"/>
              </a:spcAft>
              <a:buNone/>
            </a:pPr>
            <a:r>
              <a:t/>
            </a:r>
            <a:endParaRPr/>
          </a:p>
        </p:txBody>
      </p:sp>
      <p:sp>
        <p:nvSpPr>
          <p:cNvPr id="255" name="Google Shape;255;p40"/>
          <p:cNvSpPr txBox="1"/>
          <p:nvPr/>
        </p:nvSpPr>
        <p:spPr>
          <a:xfrm>
            <a:off x="3948050" y="1942325"/>
            <a:ext cx="3757800" cy="13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Contamos del 1 al 5 mostrando por pantalla. Notar el uso de la variable i dentro de la repetición.</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61" name="Google Shape;26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s-419"/>
              <a:t>#include &lt;iostream&gt;</a:t>
            </a:r>
            <a:endParaRPr/>
          </a:p>
          <a:p>
            <a:pPr indent="0" lvl="0" marL="0" rtl="0" algn="l">
              <a:spcBef>
                <a:spcPts val="1200"/>
              </a:spcBef>
              <a:spcAft>
                <a:spcPts val="0"/>
              </a:spcAft>
              <a:buClr>
                <a:schemeClr val="dk1"/>
              </a:buClr>
              <a:buSzPct val="61111"/>
              <a:buFont typeface="Arial"/>
              <a:buNone/>
            </a:pPr>
            <a:r>
              <a:rPr lang="es-419"/>
              <a:t>int main() {</a:t>
            </a:r>
            <a:endParaRPr/>
          </a:p>
          <a:p>
            <a:pPr indent="0" lvl="0" marL="0" rtl="0" algn="l">
              <a:spcBef>
                <a:spcPts val="1200"/>
              </a:spcBef>
              <a:spcAft>
                <a:spcPts val="0"/>
              </a:spcAft>
              <a:buClr>
                <a:schemeClr val="dk1"/>
              </a:buClr>
              <a:buSzPct val="61111"/>
              <a:buFont typeface="Arial"/>
              <a:buNone/>
            </a:pPr>
            <a:r>
              <a:rPr lang="es-419"/>
              <a:t>    for (int i = 10; i &gt;= 1; i--) {</a:t>
            </a:r>
            <a:endParaRPr/>
          </a:p>
          <a:p>
            <a:pPr indent="0" lvl="0" marL="0" rtl="0" algn="l">
              <a:spcBef>
                <a:spcPts val="1200"/>
              </a:spcBef>
              <a:spcAft>
                <a:spcPts val="0"/>
              </a:spcAft>
              <a:buClr>
                <a:schemeClr val="dk1"/>
              </a:buClr>
              <a:buSzPct val="61111"/>
              <a:buFont typeface="Arial"/>
              <a:buNone/>
            </a:pPr>
            <a:r>
              <a:rPr lang="es-419"/>
              <a:t>        cout &lt;&lt; i &lt;&lt; " ";</a:t>
            </a:r>
            <a:endParaRPr/>
          </a:p>
          <a:p>
            <a:pPr indent="0" lvl="0" marL="0" rtl="0" algn="l">
              <a:spcBef>
                <a:spcPts val="1200"/>
              </a:spcBef>
              <a:spcAft>
                <a:spcPts val="0"/>
              </a:spcAft>
              <a:buClr>
                <a:schemeClr val="dk1"/>
              </a:buClr>
              <a:buSzPct val="61111"/>
              <a:buFont typeface="Arial"/>
              <a:buNone/>
            </a:pPr>
            <a:r>
              <a:rPr lang="es-419"/>
              <a:t>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s-419"/>
              <a:t>    return 0;</a:t>
            </a:r>
            <a:endParaRPr/>
          </a:p>
          <a:p>
            <a:pPr indent="0" lvl="0" marL="0" rtl="0" algn="l">
              <a:spcBef>
                <a:spcPts val="1200"/>
              </a:spcBef>
              <a:spcAft>
                <a:spcPts val="0"/>
              </a:spcAft>
              <a:buClr>
                <a:schemeClr val="dk1"/>
              </a:buClr>
              <a:buSzPct val="61111"/>
              <a:buFont typeface="Arial"/>
              <a:buNone/>
            </a:pPr>
            <a:r>
              <a:rPr lang="es-419"/>
              <a:t>}</a:t>
            </a:r>
            <a:endParaRPr/>
          </a:p>
          <a:p>
            <a:pPr indent="0" lvl="0" marL="0" rtl="0" algn="l">
              <a:spcBef>
                <a:spcPts val="1200"/>
              </a:spcBef>
              <a:spcAft>
                <a:spcPts val="1200"/>
              </a:spcAft>
              <a:buNone/>
            </a:pPr>
            <a:r>
              <a:t/>
            </a:r>
            <a:endParaRPr/>
          </a:p>
        </p:txBody>
      </p:sp>
      <p:sp>
        <p:nvSpPr>
          <p:cNvPr id="262" name="Google Shape;262;p41"/>
          <p:cNvSpPr txBox="1"/>
          <p:nvPr/>
        </p:nvSpPr>
        <p:spPr>
          <a:xfrm>
            <a:off x="4077225" y="1801400"/>
            <a:ext cx="3945600" cy="12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Contamos hacia </a:t>
            </a:r>
            <a:r>
              <a:rPr lang="es-419" sz="1800">
                <a:solidFill>
                  <a:schemeClr val="dk2"/>
                </a:solidFill>
              </a:rPr>
              <a:t>atrás</a:t>
            </a:r>
            <a:r>
              <a:rPr lang="es-419" sz="1800">
                <a:solidFill>
                  <a:schemeClr val="dk2"/>
                </a:solidFill>
              </a:rPr>
              <a:t>. La variable i se va decrementando</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Temas de la clase de hoy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419"/>
              <a:t>Operaciones de lectura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s-419"/>
              <a:t>Operaciones de escritura</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s-419"/>
              <a:t>Estructuras de control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68" name="Google Shape;26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s-419"/>
              <a:t>#include &lt;iostream&gt;</a:t>
            </a:r>
            <a:endParaRPr/>
          </a:p>
          <a:p>
            <a:pPr indent="0" lvl="0" marL="0" rtl="0" algn="l">
              <a:spcBef>
                <a:spcPts val="1200"/>
              </a:spcBef>
              <a:spcAft>
                <a:spcPts val="0"/>
              </a:spcAft>
              <a:buClr>
                <a:schemeClr val="dk1"/>
              </a:buClr>
              <a:buSzPts val="1100"/>
              <a:buFont typeface="Arial"/>
              <a:buNone/>
            </a:pPr>
            <a:r>
              <a:rPr lang="es-419"/>
              <a:t>int main() {</a:t>
            </a:r>
            <a:endParaRPr/>
          </a:p>
          <a:p>
            <a:pPr indent="0" lvl="0" marL="0" rtl="0" algn="l">
              <a:spcBef>
                <a:spcPts val="1200"/>
              </a:spcBef>
              <a:spcAft>
                <a:spcPts val="0"/>
              </a:spcAft>
              <a:buClr>
                <a:schemeClr val="dk1"/>
              </a:buClr>
              <a:buSzPts val="1100"/>
              <a:buFont typeface="Arial"/>
              <a:buNone/>
            </a:pPr>
            <a:r>
              <a:rPr lang="es-419"/>
              <a:t>    for (int i = 2; i &lt;= 10; i += 2) {</a:t>
            </a:r>
            <a:endParaRPr/>
          </a:p>
          <a:p>
            <a:pPr indent="0" lvl="0" marL="0" rtl="0" algn="l">
              <a:spcBef>
                <a:spcPts val="1200"/>
              </a:spcBef>
              <a:spcAft>
                <a:spcPts val="0"/>
              </a:spcAft>
              <a:buClr>
                <a:schemeClr val="dk1"/>
              </a:buClr>
              <a:buSzPts val="1100"/>
              <a:buFont typeface="Arial"/>
              <a:buNone/>
            </a:pPr>
            <a:r>
              <a:rPr lang="es-419"/>
              <a:t>        cout &lt;&lt; i &lt;&lt; " ";</a:t>
            </a:r>
            <a:endParaRPr/>
          </a:p>
          <a:p>
            <a:pPr indent="0" lvl="0" marL="0" rtl="0" algn="l">
              <a:spcBef>
                <a:spcPts val="1200"/>
              </a:spcBef>
              <a:spcAft>
                <a:spcPts val="0"/>
              </a:spcAft>
              <a:buClr>
                <a:schemeClr val="dk1"/>
              </a:buClr>
              <a:buSzPts val="1100"/>
              <a:buFont typeface="Arial"/>
              <a:buNone/>
            </a:pPr>
            <a:r>
              <a:rPr lang="es-419"/>
              <a:t>    }</a:t>
            </a:r>
            <a:endParaRPr/>
          </a:p>
          <a:p>
            <a:pPr indent="0" lvl="0" marL="0" rtl="0" algn="l">
              <a:spcBef>
                <a:spcPts val="1200"/>
              </a:spcBef>
              <a:spcAft>
                <a:spcPts val="0"/>
              </a:spcAft>
              <a:buClr>
                <a:schemeClr val="dk1"/>
              </a:buClr>
              <a:buSzPts val="1100"/>
              <a:buFont typeface="Arial"/>
              <a:buNone/>
            </a:pPr>
            <a:r>
              <a:rPr lang="es-419"/>
              <a:t>    return 0;</a:t>
            </a:r>
            <a:endParaRPr/>
          </a:p>
          <a:p>
            <a:pPr indent="0" lvl="0" marL="0" rtl="0" algn="l">
              <a:spcBef>
                <a:spcPts val="1200"/>
              </a:spcBef>
              <a:spcAft>
                <a:spcPts val="0"/>
              </a:spcAft>
              <a:buClr>
                <a:schemeClr val="dk1"/>
              </a:buClr>
              <a:buSzPts val="1100"/>
              <a:buFont typeface="Arial"/>
              <a:buNone/>
            </a:pPr>
            <a:r>
              <a:rPr lang="es-419"/>
              <a:t>}</a:t>
            </a:r>
            <a:endParaRPr/>
          </a:p>
          <a:p>
            <a:pPr indent="0" lvl="0" marL="0" rtl="0" algn="l">
              <a:spcBef>
                <a:spcPts val="1200"/>
              </a:spcBef>
              <a:spcAft>
                <a:spcPts val="1200"/>
              </a:spcAft>
              <a:buNone/>
            </a:pPr>
            <a:r>
              <a:t/>
            </a:r>
            <a:endParaRPr/>
          </a:p>
        </p:txBody>
      </p:sp>
      <p:sp>
        <p:nvSpPr>
          <p:cNvPr id="269" name="Google Shape;269;p42"/>
          <p:cNvSpPr txBox="1"/>
          <p:nvPr/>
        </p:nvSpPr>
        <p:spPr>
          <a:xfrm>
            <a:off x="4476500" y="1484325"/>
            <a:ext cx="3417300" cy="16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Imprimimos los números pares del 2 al 10. La variable i incrementa de 2 en 2.</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75" name="Google Shape;27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Características</a:t>
            </a:r>
            <a:r>
              <a:rPr b="1" lang="es-419">
                <a:solidFill>
                  <a:schemeClr val="dk1"/>
                </a:solidFill>
              </a:rPr>
              <a:t> de la variable </a:t>
            </a:r>
            <a:r>
              <a:rPr b="1" lang="es-419">
                <a:solidFill>
                  <a:schemeClr val="dk1"/>
                </a:solidFill>
              </a:rPr>
              <a:t>índice.</a:t>
            </a:r>
            <a:endParaRPr b="1">
              <a:solidFill>
                <a:schemeClr val="dk1"/>
              </a:solidFill>
            </a:endParaRPr>
          </a:p>
          <a:p>
            <a:pPr indent="-342900" lvl="0" marL="457200" rtl="0" algn="l">
              <a:spcBef>
                <a:spcPts val="1200"/>
              </a:spcBef>
              <a:spcAft>
                <a:spcPts val="0"/>
              </a:spcAft>
              <a:buClr>
                <a:schemeClr val="dk1"/>
              </a:buClr>
              <a:buSzPts val="1800"/>
              <a:buChar char="●"/>
            </a:pPr>
            <a:r>
              <a:rPr lang="es-419">
                <a:solidFill>
                  <a:schemeClr val="dk1"/>
                </a:solidFill>
              </a:rPr>
              <a:t>La variable índice no se modifica dentro de la estructura.</a:t>
            </a:r>
            <a:endParaRPr>
              <a:solidFill>
                <a:schemeClr val="dk1"/>
              </a:solidFill>
            </a:endParaRPr>
          </a:p>
          <a:p>
            <a:pPr indent="-342900" lvl="0" marL="457200" rtl="0" algn="l">
              <a:spcBef>
                <a:spcPts val="0"/>
              </a:spcBef>
              <a:spcAft>
                <a:spcPts val="0"/>
              </a:spcAft>
              <a:buClr>
                <a:schemeClr val="dk1"/>
              </a:buClr>
              <a:buSzPts val="1800"/>
              <a:buChar char="●"/>
            </a:pPr>
            <a:r>
              <a:rPr lang="es-419">
                <a:solidFill>
                  <a:schemeClr val="dk1"/>
                </a:solidFill>
              </a:rPr>
              <a:t>La variable índice se incrementa y decrementa automáticamente.</a:t>
            </a:r>
            <a:endParaRPr>
              <a:solidFill>
                <a:schemeClr val="dk1"/>
              </a:solidFill>
            </a:endParaRPr>
          </a:p>
          <a:p>
            <a:pPr indent="-342900" lvl="0" marL="457200" rtl="0" algn="l">
              <a:spcBef>
                <a:spcPts val="0"/>
              </a:spcBef>
              <a:spcAft>
                <a:spcPts val="0"/>
              </a:spcAft>
              <a:buClr>
                <a:schemeClr val="dk1"/>
              </a:buClr>
              <a:buSzPts val="1800"/>
              <a:buChar char="●"/>
            </a:pPr>
            <a:r>
              <a:rPr lang="es-419">
                <a:solidFill>
                  <a:schemeClr val="dk1"/>
                </a:solidFill>
              </a:rPr>
              <a:t>Cuando el for termina la variable no tiene valor definido.</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s-419">
                <a:solidFill>
                  <a:schemeClr val="dk1"/>
                </a:solidFill>
              </a:rPr>
              <a:t>Que pasa si la declaro por fuera del bucle?</a:t>
            </a:r>
            <a:endParaRPr>
              <a:solidFill>
                <a:schemeClr val="dk1"/>
              </a:solidFill>
            </a:endParaRPr>
          </a:p>
        </p:txBody>
      </p:sp>
      <p:sp>
        <p:nvSpPr>
          <p:cNvPr id="276" name="Google Shape;276;p43"/>
          <p:cNvSpPr txBox="1"/>
          <p:nvPr/>
        </p:nvSpPr>
        <p:spPr>
          <a:xfrm>
            <a:off x="624725" y="3692050"/>
            <a:ext cx="7832700" cy="9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Si la declaro por fuera del bucle, al terminar sigo teniendo acceso a su valor.</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2" name="Google Shape;28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b="1" lang="es-419">
                <a:solidFill>
                  <a:schemeClr val="dk1"/>
                </a:solidFill>
              </a:rPr>
              <a:t>Realizar un programa que lea precios de 10 productos que vende un almacén. Al finalizar informe la suma de todos los precios leídos.</a:t>
            </a:r>
            <a:endParaRPr b="1">
              <a:solidFill>
                <a:schemeClr val="dk1"/>
              </a:solidFill>
            </a:endParaRPr>
          </a:p>
          <a:p>
            <a:pPr indent="0" lvl="0" marL="0" rtl="0" algn="just">
              <a:lnSpc>
                <a:spcPct val="100000"/>
              </a:lnSpc>
              <a:spcBef>
                <a:spcPts val="0"/>
              </a:spcBef>
              <a:spcAft>
                <a:spcPts val="0"/>
              </a:spcAft>
              <a:buNone/>
            </a:pPr>
            <a:r>
              <a:t/>
            </a:r>
            <a:endParaRPr b="1">
              <a:solidFill>
                <a:schemeClr val="dk1"/>
              </a:solidFill>
            </a:endParaRPr>
          </a:p>
          <a:p>
            <a:pPr indent="-342900" lvl="0" marL="457200" rtl="0" algn="just">
              <a:lnSpc>
                <a:spcPct val="100000"/>
              </a:lnSpc>
              <a:spcBef>
                <a:spcPts val="0"/>
              </a:spcBef>
              <a:spcAft>
                <a:spcPts val="0"/>
              </a:spcAft>
              <a:buClr>
                <a:schemeClr val="dk1"/>
              </a:buClr>
              <a:buSzPts val="1800"/>
              <a:buChar char="●"/>
            </a:pPr>
            <a:r>
              <a:rPr lang="es-419">
                <a:solidFill>
                  <a:schemeClr val="dk1"/>
                </a:solidFill>
              </a:rPr>
              <a:t>Que valor es el precio?</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s-419">
                <a:solidFill>
                  <a:schemeClr val="dk1"/>
                </a:solidFill>
              </a:rPr>
              <a:t>cual es la condición de fin?</a:t>
            </a:r>
            <a:endParaRPr>
              <a:solidFill>
                <a:schemeClr val="dk1"/>
              </a:solidFill>
            </a:endParaRPr>
          </a:p>
          <a:p>
            <a:pPr indent="-342900" lvl="0" marL="457200" rtl="0" algn="just">
              <a:lnSpc>
                <a:spcPct val="100000"/>
              </a:lnSpc>
              <a:spcBef>
                <a:spcPts val="0"/>
              </a:spcBef>
              <a:spcAft>
                <a:spcPts val="0"/>
              </a:spcAft>
              <a:buClr>
                <a:schemeClr val="dk1"/>
              </a:buClr>
              <a:buSzPts val="1800"/>
              <a:buChar char="●"/>
            </a:pPr>
            <a:r>
              <a:rPr lang="es-419">
                <a:solidFill>
                  <a:schemeClr val="dk1"/>
                </a:solidFill>
              </a:rPr>
              <a:t>Cómo calculo la suma?</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a:t>
            </a:r>
            <a:endParaRPr/>
          </a:p>
        </p:txBody>
      </p:sp>
      <p:sp>
        <p:nvSpPr>
          <p:cNvPr id="288" name="Google Shape;28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s-419" sz="1150"/>
              <a:t>#</a:t>
            </a:r>
            <a:r>
              <a:rPr lang="es-419" sz="1150">
                <a:solidFill>
                  <a:schemeClr val="dk1"/>
                </a:solidFill>
              </a:rPr>
              <a:t>include &lt;iostream&gt;</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int main() {</a:t>
            </a:r>
            <a:endParaRPr sz="1150">
              <a:solidFill>
                <a:schemeClr val="dk1"/>
              </a:solidFill>
            </a:endParaRPr>
          </a:p>
          <a:p>
            <a:pPr indent="0" lvl="0" marL="0" rtl="0" algn="l">
              <a:lnSpc>
                <a:spcPct val="95000"/>
              </a:lnSpc>
              <a:spcBef>
                <a:spcPts val="1200"/>
              </a:spcBef>
              <a:spcAft>
                <a:spcPts val="0"/>
              </a:spcAft>
              <a:buSzPts val="275"/>
              <a:buNone/>
            </a:pPr>
            <a:r>
              <a:rPr lang="es-419" sz="1150">
                <a:solidFill>
                  <a:schemeClr val="dk1"/>
                </a:solidFill>
              </a:rPr>
              <a:t>    float precio;</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float total = 0;</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for (int i = 1; i &lt;= 10; i++)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cout &lt;&lt; "Ingrese el precio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cin &gt;&gt; precio;</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total += precio;</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cout &lt;&lt; "La suma de los precios de los productos del almacén es: " &lt;&lt; total &lt;&lt; endl;</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    return 0;</a:t>
            </a:r>
            <a:endParaRPr sz="11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1150">
                <a:solidFill>
                  <a:schemeClr val="dk1"/>
                </a:solidFill>
              </a:rPr>
              <a:t>}</a:t>
            </a:r>
            <a:endParaRPr sz="1150">
              <a:solidFill>
                <a:schemeClr val="dk1"/>
              </a:solidFill>
            </a:endParaRPr>
          </a:p>
          <a:p>
            <a:pPr indent="0" lvl="0" marL="0" rtl="0" algn="l">
              <a:lnSpc>
                <a:spcPct val="95000"/>
              </a:lnSpc>
              <a:spcBef>
                <a:spcPts val="1200"/>
              </a:spcBef>
              <a:spcAft>
                <a:spcPts val="1200"/>
              </a:spcAft>
              <a:buSzPts val="275"/>
              <a:buNone/>
            </a:pPr>
            <a:r>
              <a:t/>
            </a:r>
            <a:endParaRPr sz="450"/>
          </a:p>
        </p:txBody>
      </p:sp>
      <p:sp>
        <p:nvSpPr>
          <p:cNvPr id="289" name="Google Shape;289;p45"/>
          <p:cNvSpPr txBox="1"/>
          <p:nvPr/>
        </p:nvSpPr>
        <p:spPr>
          <a:xfrm>
            <a:off x="4453000" y="1925850"/>
            <a:ext cx="3605100" cy="12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latin typeface="Architects Daughter"/>
                <a:ea typeface="Architects Daughter"/>
                <a:cs typeface="Architects Daughter"/>
                <a:sym typeface="Architects Daughter"/>
              </a:rPr>
              <a:t>Que modificarían si se quiere informar el precio del 5to producto al terminar la ejecución?</a:t>
            </a:r>
            <a:endParaRPr sz="1800">
              <a:solidFill>
                <a:schemeClr val="dk2"/>
              </a:solidFill>
              <a:latin typeface="Architects Daughter"/>
              <a:ea typeface="Architects Daughter"/>
              <a:cs typeface="Architects Daughter"/>
              <a:sym typeface="Architects Daugh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control</a:t>
            </a:r>
            <a:endParaRPr/>
          </a:p>
        </p:txBody>
      </p:sp>
      <p:sp>
        <p:nvSpPr>
          <p:cNvPr id="295" name="Google Shape;295;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s-419" sz="950">
                <a:solidFill>
                  <a:schemeClr val="dk1"/>
                </a:solidFill>
              </a:rPr>
              <a:t>int main() {</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float precio, total = 0, quinto;</a:t>
            </a:r>
            <a:endParaRPr sz="950">
              <a:solidFill>
                <a:schemeClr val="dk1"/>
              </a:solidFill>
            </a:endParaRPr>
          </a:p>
          <a:p>
            <a:pPr indent="0" lvl="0" marL="0" rtl="0" algn="l">
              <a:lnSpc>
                <a:spcPct val="95000"/>
              </a:lnSpc>
              <a:spcBef>
                <a:spcPts val="1200"/>
              </a:spcBef>
              <a:spcAft>
                <a:spcPts val="0"/>
              </a:spcAft>
              <a:buSzPts val="275"/>
              <a:buNone/>
            </a:pPr>
            <a:r>
              <a:rPr lang="es-419" sz="950">
                <a:solidFill>
                  <a:schemeClr val="dk1"/>
                </a:solidFill>
              </a:rPr>
              <a:t>    for (int i = 1; i &lt;= 10; i++) </a:t>
            </a:r>
            <a:r>
              <a:rPr lang="es-419" sz="950">
                <a:solidFill>
                  <a:schemeClr val="dk1"/>
                </a:solidFill>
              </a:rPr>
              <a:t>{</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cin &gt;&gt; precio;</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if (i == 5) {</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quinto = precio;</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total += precio;</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cout &lt;&lt; "La suma de los precios de los productos del almacén es: " &lt;&lt; total &lt;&lt; endl;</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cout &lt;&lt; "El precio del quinto producto es: " &lt;&lt; quinto &lt;&lt; endl;</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    return 0;</a:t>
            </a:r>
            <a:endParaRPr sz="950">
              <a:solidFill>
                <a:schemeClr val="dk1"/>
              </a:solidFill>
            </a:endParaRPr>
          </a:p>
          <a:p>
            <a:pPr indent="0" lvl="0" marL="0" rtl="0" algn="l">
              <a:lnSpc>
                <a:spcPct val="95000"/>
              </a:lnSpc>
              <a:spcBef>
                <a:spcPts val="1200"/>
              </a:spcBef>
              <a:spcAft>
                <a:spcPts val="0"/>
              </a:spcAft>
              <a:buClr>
                <a:schemeClr val="dk1"/>
              </a:buClr>
              <a:buSzPts val="275"/>
              <a:buFont typeface="Arial"/>
              <a:buNone/>
            </a:pPr>
            <a:r>
              <a:rPr lang="es-419" sz="950">
                <a:solidFill>
                  <a:schemeClr val="dk1"/>
                </a:solidFill>
              </a:rPr>
              <a:t>}</a:t>
            </a:r>
            <a:endParaRPr sz="950">
              <a:solidFill>
                <a:schemeClr val="dk1"/>
              </a:solidFill>
            </a:endParaRPr>
          </a:p>
          <a:p>
            <a:pPr indent="0" lvl="0" marL="0" rtl="0" algn="l">
              <a:lnSpc>
                <a:spcPct val="95000"/>
              </a:lnSpc>
              <a:spcBef>
                <a:spcPts val="1200"/>
              </a:spcBef>
              <a:spcAft>
                <a:spcPts val="1200"/>
              </a:spcAft>
              <a:buSzPts val="275"/>
              <a:buNone/>
            </a:pPr>
            <a:r>
              <a:t/>
            </a:r>
            <a:endParaRPr sz="4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Operación de lectura</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dk1"/>
                </a:solidFill>
              </a:rPr>
              <a:t>Dar valor a una variable</a:t>
            </a:r>
            <a:endParaRPr>
              <a:solidFill>
                <a:schemeClr val="dk1"/>
              </a:solidFill>
            </a:endParaRPr>
          </a:p>
          <a:p>
            <a:pPr indent="0" lvl="0" marL="0" rtl="0" algn="l">
              <a:spcBef>
                <a:spcPts val="1200"/>
              </a:spcBef>
              <a:spcAft>
                <a:spcPts val="1200"/>
              </a:spcAft>
              <a:buNone/>
            </a:pPr>
            <a:r>
              <a:t/>
            </a:r>
            <a:endParaRPr/>
          </a:p>
        </p:txBody>
      </p:sp>
      <p:sp>
        <p:nvSpPr>
          <p:cNvPr id="75" name="Google Shape;75;p16"/>
          <p:cNvSpPr txBox="1"/>
          <p:nvPr/>
        </p:nvSpPr>
        <p:spPr>
          <a:xfrm>
            <a:off x="695200" y="1730950"/>
            <a:ext cx="3370200" cy="29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419" sz="1200">
                <a:solidFill>
                  <a:schemeClr val="dk1"/>
                </a:solidFill>
              </a:rPr>
              <a:t>int main(){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200">
                <a:solidFill>
                  <a:schemeClr val="dk1"/>
                </a:solidFill>
              </a:rPr>
              <a:t>	int edad;</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200">
                <a:solidFill>
                  <a:schemeClr val="dk1"/>
                </a:solidFill>
              </a:rPr>
              <a:t>	float peso;</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200">
                <a:solidFill>
                  <a:schemeClr val="dk1"/>
                </a:solidFill>
              </a:rPr>
              <a:t>	char letra;</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200">
                <a:solidFill>
                  <a:schemeClr val="dk1"/>
                </a:solidFill>
              </a:rPr>
              <a:t>	edad = 20;</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200">
                <a:solidFill>
                  <a:schemeClr val="dk1"/>
                </a:solidFill>
              </a:rPr>
              <a:t>	peso = 70.5;</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200">
                <a:solidFill>
                  <a:schemeClr val="dk1"/>
                </a:solidFill>
              </a:rPr>
              <a:t>	letra = ‘A’;</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419" sz="1200">
                <a:solidFill>
                  <a:schemeClr val="dk1"/>
                </a:solidFill>
              </a:rPr>
              <a:t>	return 0;</a:t>
            </a:r>
            <a:endParaRPr sz="12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419" sz="1200">
                <a:solidFill>
                  <a:schemeClr val="dk1"/>
                </a:solidFill>
              </a:rPr>
              <a:t>}</a:t>
            </a:r>
            <a:endParaRPr sz="1000">
              <a:solidFill>
                <a:schemeClr val="dk2"/>
              </a:solidFill>
            </a:endParaRPr>
          </a:p>
        </p:txBody>
      </p:sp>
      <p:sp>
        <p:nvSpPr>
          <p:cNvPr id="76" name="Google Shape;76;p16"/>
          <p:cNvSpPr txBox="1"/>
          <p:nvPr/>
        </p:nvSpPr>
        <p:spPr>
          <a:xfrm>
            <a:off x="4572000" y="3140125"/>
            <a:ext cx="3887100" cy="12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Hasta ahora le asignamos valor con un dato que le damos directamente nosotros.</a:t>
            </a:r>
            <a:endParaRPr sz="1800">
              <a:solidFill>
                <a:schemeClr val="dk2"/>
              </a:solidFill>
            </a:endParaRPr>
          </a:p>
        </p:txBody>
      </p:sp>
      <p:sp>
        <p:nvSpPr>
          <p:cNvPr id="77" name="Google Shape;77;p16"/>
          <p:cNvSpPr/>
          <p:nvPr/>
        </p:nvSpPr>
        <p:spPr>
          <a:xfrm>
            <a:off x="2938125" y="3492425"/>
            <a:ext cx="1491300" cy="4461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Operación de lectura</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s-419"/>
              <a:t>CIN</a:t>
            </a:r>
            <a:endParaRPr/>
          </a:p>
        </p:txBody>
      </p:sp>
      <p:sp>
        <p:nvSpPr>
          <p:cNvPr id="84" name="Google Shape;84;p17"/>
          <p:cNvSpPr txBox="1"/>
          <p:nvPr/>
        </p:nvSpPr>
        <p:spPr>
          <a:xfrm>
            <a:off x="1810800" y="1296450"/>
            <a:ext cx="6810900" cy="1573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s-419" sz="2000">
                <a:solidFill>
                  <a:schemeClr val="dk1"/>
                </a:solidFill>
              </a:rPr>
              <a:t>Es una operación que contienen la mayoría de los lenguajes de programación. Se usa para tomar datos desde un dispositivo de entrada (por defecto desde teclado) y asignarlos a las variables correspondientes.</a:t>
            </a:r>
            <a:endParaRPr sz="800">
              <a:solidFill>
                <a:schemeClr val="dk1"/>
              </a:solidFill>
            </a:endParaRPr>
          </a:p>
          <a:p>
            <a:pPr indent="0" lvl="0" marL="0" rtl="0" algn="l">
              <a:spcBef>
                <a:spcPts val="0"/>
              </a:spcBef>
              <a:spcAft>
                <a:spcPts val="0"/>
              </a:spcAft>
              <a:buNone/>
            </a:pPr>
            <a:r>
              <a:t/>
            </a:r>
            <a:endParaRPr sz="1800">
              <a:solidFill>
                <a:schemeClr val="dk2"/>
              </a:solidFill>
            </a:endParaRPr>
          </a:p>
        </p:txBody>
      </p:sp>
      <p:cxnSp>
        <p:nvCxnSpPr>
          <p:cNvPr id="85" name="Google Shape;85;p17"/>
          <p:cNvCxnSpPr/>
          <p:nvPr/>
        </p:nvCxnSpPr>
        <p:spPr>
          <a:xfrm>
            <a:off x="930050" y="1895350"/>
            <a:ext cx="575400" cy="0"/>
          </a:xfrm>
          <a:prstGeom prst="straightConnector1">
            <a:avLst/>
          </a:prstGeom>
          <a:noFill/>
          <a:ln cap="flat" cmpd="sng" w="9525">
            <a:solidFill>
              <a:schemeClr val="dk2"/>
            </a:solidFill>
            <a:prstDash val="solid"/>
            <a:round/>
            <a:headEnd len="med" w="med" type="none"/>
            <a:tailEnd len="med" w="med" type="triangle"/>
          </a:ln>
        </p:spPr>
      </p:cxnSp>
      <p:sp>
        <p:nvSpPr>
          <p:cNvPr id="86" name="Google Shape;86;p17"/>
          <p:cNvSpPr txBox="1"/>
          <p:nvPr/>
        </p:nvSpPr>
        <p:spPr>
          <a:xfrm>
            <a:off x="260700" y="2869950"/>
            <a:ext cx="3792900" cy="144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600"/>
              <a:buFont typeface="Architects Daughter"/>
              <a:buNone/>
            </a:pPr>
            <a:r>
              <a:rPr b="1" lang="es-419" sz="1900">
                <a:solidFill>
                  <a:schemeClr val="dk1"/>
                </a:solidFill>
              </a:rPr>
              <a:t>El usuario ingresa un valor, y ese valor se guarda en la variable asociada a la operación cin.</a:t>
            </a:r>
            <a:endParaRPr sz="700">
              <a:solidFill>
                <a:schemeClr val="dk1"/>
              </a:solidFill>
            </a:endParaRPr>
          </a:p>
          <a:p>
            <a:pPr indent="0" lvl="0" marL="0" rtl="0" algn="l">
              <a:spcBef>
                <a:spcPts val="0"/>
              </a:spcBef>
              <a:spcAft>
                <a:spcPts val="0"/>
              </a:spcAft>
              <a:buNone/>
            </a:pPr>
            <a:r>
              <a:t/>
            </a:r>
            <a:endParaRPr sz="1800">
              <a:solidFill>
                <a:schemeClr val="dk2"/>
              </a:solidFill>
            </a:endParaRPr>
          </a:p>
        </p:txBody>
      </p:sp>
      <p:sp>
        <p:nvSpPr>
          <p:cNvPr id="87" name="Google Shape;87;p17"/>
          <p:cNvSpPr txBox="1"/>
          <p:nvPr/>
        </p:nvSpPr>
        <p:spPr>
          <a:xfrm>
            <a:off x="4993175" y="2705625"/>
            <a:ext cx="3440700" cy="16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int main(){</a:t>
            </a:r>
            <a:endParaRPr sz="1800">
              <a:solidFill>
                <a:schemeClr val="dk2"/>
              </a:solidFill>
            </a:endParaRPr>
          </a:p>
          <a:p>
            <a:pPr indent="0" lvl="0" marL="0" rtl="0" algn="l">
              <a:spcBef>
                <a:spcPts val="0"/>
              </a:spcBef>
              <a:spcAft>
                <a:spcPts val="0"/>
              </a:spcAft>
              <a:buNone/>
            </a:pPr>
            <a:r>
              <a:rPr lang="es-419" sz="1800">
                <a:solidFill>
                  <a:schemeClr val="dk2"/>
                </a:solidFill>
              </a:rPr>
              <a:t>	int cant;</a:t>
            </a:r>
            <a:endParaRPr sz="1800">
              <a:solidFill>
                <a:schemeClr val="dk2"/>
              </a:solidFill>
            </a:endParaRPr>
          </a:p>
          <a:p>
            <a:pPr indent="0" lvl="0" marL="0" rtl="0" algn="l">
              <a:spcBef>
                <a:spcPts val="0"/>
              </a:spcBef>
              <a:spcAft>
                <a:spcPts val="0"/>
              </a:spcAft>
              <a:buNone/>
            </a:pPr>
            <a:r>
              <a:rPr lang="es-419" sz="1800">
                <a:solidFill>
                  <a:schemeClr val="dk2"/>
                </a:solidFill>
              </a:rPr>
              <a:t>	cin &gt;&gt; cant;</a:t>
            </a:r>
            <a:endParaRPr sz="1800">
              <a:solidFill>
                <a:schemeClr val="dk2"/>
              </a:solidFill>
            </a:endParaRPr>
          </a:p>
          <a:p>
            <a:pPr indent="0" lvl="0" marL="0" rtl="0" algn="l">
              <a:spcBef>
                <a:spcPts val="0"/>
              </a:spcBef>
              <a:spcAft>
                <a:spcPts val="0"/>
              </a:spcAft>
              <a:buNone/>
            </a:pPr>
            <a:r>
              <a:rPr lang="es-419" sz="1800">
                <a:solidFill>
                  <a:schemeClr val="dk2"/>
                </a:solidFill>
              </a:rPr>
              <a:t>}</a:t>
            </a:r>
            <a:endParaRPr sz="1800">
              <a:solidFill>
                <a:schemeClr val="dk2"/>
              </a:solidFill>
            </a:endParaRPr>
          </a:p>
        </p:txBody>
      </p:sp>
      <p:cxnSp>
        <p:nvCxnSpPr>
          <p:cNvPr id="88" name="Google Shape;88;p17"/>
          <p:cNvCxnSpPr/>
          <p:nvPr/>
        </p:nvCxnSpPr>
        <p:spPr>
          <a:xfrm>
            <a:off x="4065475" y="3234075"/>
            <a:ext cx="5988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Operación de lectura</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solidFill>
                  <a:schemeClr val="dk1"/>
                </a:solidFill>
              </a:rPr>
              <a:t> </a:t>
            </a:r>
            <a:r>
              <a:rPr b="1" lang="es-419">
                <a:solidFill>
                  <a:schemeClr val="dk1"/>
                </a:solidFill>
              </a:rPr>
              <a:t>&gt;&gt;</a:t>
            </a:r>
            <a:r>
              <a:rPr lang="es-419">
                <a:solidFill>
                  <a:schemeClr val="dk1"/>
                </a:solidFill>
              </a:rPr>
              <a:t> es el operador de extracción.</a:t>
            </a:r>
            <a:endParaRPr>
              <a:solidFill>
                <a:schemeClr val="dk1"/>
              </a:solidFill>
            </a:endParaRPr>
          </a:p>
          <a:p>
            <a:pPr indent="0" lvl="0" marL="0" rtl="0" algn="l">
              <a:spcBef>
                <a:spcPts val="1200"/>
              </a:spcBef>
              <a:spcAft>
                <a:spcPts val="0"/>
              </a:spcAft>
              <a:buNone/>
            </a:pPr>
            <a:r>
              <a:rPr lang="es-419">
                <a:solidFill>
                  <a:schemeClr val="dk1"/>
                </a:solidFill>
              </a:rPr>
              <a:t>Usando este operador podemos concatenar la lectura para leer varios valores.</a:t>
            </a:r>
            <a:endParaRPr>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int x, y;</a:t>
            </a:r>
            <a:endParaRPr>
              <a:solidFill>
                <a:schemeClr val="dk1"/>
              </a:solidFill>
            </a:endParaRPr>
          </a:p>
          <a:p>
            <a:pPr indent="0" lvl="0" marL="0" rtl="0" algn="l">
              <a:spcBef>
                <a:spcPts val="1200"/>
              </a:spcBef>
              <a:spcAft>
                <a:spcPts val="0"/>
              </a:spcAft>
              <a:buClr>
                <a:schemeClr val="dk1"/>
              </a:buClr>
              <a:buSzPts val="1100"/>
              <a:buFont typeface="Arial"/>
              <a:buNone/>
            </a:pPr>
            <a:r>
              <a:rPr lang="es-419">
                <a:solidFill>
                  <a:schemeClr val="dk1"/>
                </a:solidFill>
              </a:rPr>
              <a:t>cin &gt;&gt; x &gt;&gt; 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Operación de escritura</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s-419"/>
              <a:t>COUT</a:t>
            </a:r>
            <a:endParaRPr/>
          </a:p>
        </p:txBody>
      </p:sp>
      <p:sp>
        <p:nvSpPr>
          <p:cNvPr id="101" name="Google Shape;101;p19"/>
          <p:cNvSpPr txBox="1"/>
          <p:nvPr/>
        </p:nvSpPr>
        <p:spPr>
          <a:xfrm>
            <a:off x="1716850" y="1284700"/>
            <a:ext cx="6940200" cy="1362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2600"/>
              <a:buFont typeface="Architects Daughter"/>
              <a:buNone/>
            </a:pPr>
            <a:r>
              <a:rPr b="1" lang="es-419" sz="2100">
                <a:solidFill>
                  <a:schemeClr val="dk1"/>
                </a:solidFill>
              </a:rPr>
              <a:t>Es una operación que contienen la mayoría de los lenguajes de programación. Se usa para mostrar el contenido de una variable, por defecto en pantalla.</a:t>
            </a:r>
            <a:r>
              <a:rPr b="1" lang="es-419" sz="2600">
                <a:solidFill>
                  <a:schemeClr val="dk1"/>
                </a:solidFill>
                <a:latin typeface="Architects Daughter"/>
                <a:ea typeface="Architects Daughter"/>
                <a:cs typeface="Architects Daughter"/>
                <a:sym typeface="Architects Daughter"/>
              </a:rPr>
              <a:t> </a:t>
            </a:r>
            <a:endParaRPr sz="1800">
              <a:solidFill>
                <a:schemeClr val="dk2"/>
              </a:solidFill>
            </a:endParaRPr>
          </a:p>
        </p:txBody>
      </p:sp>
      <p:cxnSp>
        <p:nvCxnSpPr>
          <p:cNvPr id="102" name="Google Shape;102;p19"/>
          <p:cNvCxnSpPr/>
          <p:nvPr/>
        </p:nvCxnSpPr>
        <p:spPr>
          <a:xfrm>
            <a:off x="1070975" y="1883600"/>
            <a:ext cx="458100" cy="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9"/>
          <p:cNvSpPr txBox="1"/>
          <p:nvPr/>
        </p:nvSpPr>
        <p:spPr>
          <a:xfrm>
            <a:off x="812625" y="2564700"/>
            <a:ext cx="2430900" cy="221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600">
                <a:solidFill>
                  <a:schemeClr val="dk2"/>
                </a:solidFill>
              </a:rPr>
              <a:t>int main(){</a:t>
            </a:r>
            <a:endParaRPr sz="1600">
              <a:solidFill>
                <a:schemeClr val="dk2"/>
              </a:solidFill>
            </a:endParaRPr>
          </a:p>
          <a:p>
            <a:pPr indent="0" lvl="0" marL="0" rtl="0" algn="l">
              <a:spcBef>
                <a:spcPts val="0"/>
              </a:spcBef>
              <a:spcAft>
                <a:spcPts val="0"/>
              </a:spcAft>
              <a:buNone/>
            </a:pPr>
            <a:r>
              <a:rPr lang="es-419" sz="1600">
                <a:solidFill>
                  <a:schemeClr val="dk2"/>
                </a:solidFill>
              </a:rPr>
              <a:t>	int cant, num;</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num = 8;</a:t>
            </a:r>
            <a:endParaRPr sz="1600">
              <a:solidFill>
                <a:schemeClr val="dk2"/>
              </a:solidFill>
            </a:endParaRPr>
          </a:p>
          <a:p>
            <a:pPr indent="0" lvl="0" marL="0" rtl="0" algn="l">
              <a:spcBef>
                <a:spcPts val="0"/>
              </a:spcBef>
              <a:spcAft>
                <a:spcPts val="0"/>
              </a:spcAft>
              <a:buNone/>
            </a:pPr>
            <a:r>
              <a:rPr lang="es-419" sz="1600">
                <a:solidFill>
                  <a:schemeClr val="dk2"/>
                </a:solidFill>
              </a:rPr>
              <a:t>	cin &gt;&gt; cant;</a:t>
            </a:r>
            <a:endParaRPr sz="1600">
              <a:solidFill>
                <a:schemeClr val="dk2"/>
              </a:solidFill>
            </a:endParaRPr>
          </a:p>
          <a:p>
            <a:pPr indent="0" lvl="0" marL="0" rtl="0" algn="l">
              <a:spcBef>
                <a:spcPts val="0"/>
              </a:spcBef>
              <a:spcAft>
                <a:spcPts val="0"/>
              </a:spcAft>
              <a:buNone/>
            </a:pPr>
            <a:r>
              <a:rPr lang="es-419" sz="1600">
                <a:solidFill>
                  <a:schemeClr val="dk2"/>
                </a:solidFill>
              </a:rPr>
              <a:t>	num = num + cant;</a:t>
            </a:r>
            <a:endParaRPr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	</a:t>
            </a:r>
            <a:r>
              <a:rPr b="1" lang="es-419" sz="1600">
                <a:solidFill>
                  <a:schemeClr val="dk2"/>
                </a:solidFill>
              </a:rPr>
              <a:t>cout &lt;&lt;num;</a:t>
            </a:r>
            <a:endParaRPr b="1" sz="1600">
              <a:solidFill>
                <a:schemeClr val="dk2"/>
              </a:solidFill>
            </a:endParaRPr>
          </a:p>
          <a:p>
            <a:pPr indent="0" lvl="0" marL="0" rtl="0" algn="l">
              <a:spcBef>
                <a:spcPts val="0"/>
              </a:spcBef>
              <a:spcAft>
                <a:spcPts val="0"/>
              </a:spcAft>
              <a:buClr>
                <a:schemeClr val="dk1"/>
              </a:buClr>
              <a:buSzPts val="1100"/>
              <a:buFont typeface="Arial"/>
              <a:buNone/>
            </a:pPr>
            <a:r>
              <a:rPr lang="es-419" sz="1600">
                <a:solidFill>
                  <a:schemeClr val="dk2"/>
                </a:solidFill>
              </a:rPr>
              <a:t>}</a:t>
            </a:r>
            <a:endParaRPr sz="1100">
              <a:solidFill>
                <a:schemeClr val="dk2"/>
              </a:solidFill>
            </a:endParaRPr>
          </a:p>
        </p:txBody>
      </p:sp>
      <p:sp>
        <p:nvSpPr>
          <p:cNvPr id="104" name="Google Shape;104;p19"/>
          <p:cNvSpPr txBox="1"/>
          <p:nvPr/>
        </p:nvSpPr>
        <p:spPr>
          <a:xfrm>
            <a:off x="4018500" y="2858275"/>
            <a:ext cx="4521000" cy="13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2600"/>
              <a:buFont typeface="Architects Daughter"/>
              <a:buNone/>
            </a:pPr>
            <a:r>
              <a:rPr b="1" lang="es-419" sz="2100">
                <a:solidFill>
                  <a:schemeClr val="dk1"/>
                </a:solidFill>
              </a:rPr>
              <a:t>El valor almacenado en la variable asociada a la operación write, se muestra en pantalla.</a:t>
            </a:r>
            <a:endParaRPr b="1" sz="1300">
              <a:solidFill>
                <a:schemeClr val="dk2"/>
              </a:solidFill>
            </a:endParaRPr>
          </a:p>
        </p:txBody>
      </p:sp>
      <p:cxnSp>
        <p:nvCxnSpPr>
          <p:cNvPr id="105" name="Google Shape;105;p19"/>
          <p:cNvCxnSpPr>
            <a:stCxn id="104" idx="1"/>
          </p:cNvCxnSpPr>
          <p:nvPr/>
        </p:nvCxnSpPr>
        <p:spPr>
          <a:xfrm rot="10800000">
            <a:off x="3630900" y="3539425"/>
            <a:ext cx="387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Operación de escritura</a:t>
            </a:r>
            <a:endParaRPr/>
          </a:p>
        </p:txBody>
      </p:sp>
      <p:sp>
        <p:nvSpPr>
          <p:cNvPr id="111" name="Google Shape;11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&lt;&lt;</a:t>
            </a:r>
            <a:r>
              <a:rPr lang="es-419">
                <a:solidFill>
                  <a:schemeClr val="dk1"/>
                </a:solidFill>
              </a:rPr>
              <a:t> es el operador de inserción. Vamos a poder concatenar varios elementos: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s-419">
                <a:solidFill>
                  <a:schemeClr val="dk1"/>
                </a:solidFill>
              </a:rPr>
              <a:t>cout &lt;&lt; “la suma es: “ &lt;&lt; 5 + 3 &lt;&lt; endl;</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s-419">
                <a:solidFill>
                  <a:schemeClr val="dk1"/>
                </a:solidFill>
              </a:rPr>
              <a:t>endl produce un salto de </a:t>
            </a:r>
            <a:r>
              <a:rPr lang="es-419">
                <a:solidFill>
                  <a:schemeClr val="dk1"/>
                </a:solidFill>
              </a:rPr>
              <a:t>línea.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Entrada salida </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419">
                <a:solidFill>
                  <a:schemeClr val="dk1"/>
                </a:solidFill>
              </a:rPr>
              <a:t>&lt;iostream&gt; : </a:t>
            </a:r>
            <a:r>
              <a:rPr lang="es-419">
                <a:solidFill>
                  <a:schemeClr val="dk1"/>
                </a:solidFill>
              </a:rPr>
              <a:t>biblioteca de entrada/salida en c++. Es parte de la librería estándar(STL). Permite manejar la comunicación entre el programa y el mundo exterior: teclado, pantalla, archivos, etc.</a:t>
            </a:r>
            <a:endParaRPr>
              <a:solidFill>
                <a:schemeClr val="dk1"/>
              </a:solidFill>
            </a:endParaRPr>
          </a:p>
          <a:p>
            <a:pPr indent="0" lvl="0" marL="0" rtl="0" algn="l">
              <a:spcBef>
                <a:spcPts val="1200"/>
              </a:spcBef>
              <a:spcAft>
                <a:spcPts val="0"/>
              </a:spcAft>
              <a:buNone/>
            </a:pPr>
            <a:r>
              <a:rPr lang="es-419">
                <a:solidFill>
                  <a:schemeClr val="dk1"/>
                </a:solidFill>
              </a:rPr>
              <a:t>#include &lt;iostream&gt;</a:t>
            </a:r>
            <a:endParaRPr>
              <a:solidFill>
                <a:schemeClr val="dk1"/>
              </a:solidFill>
            </a:endParaRPr>
          </a:p>
          <a:p>
            <a:pPr indent="0" lvl="0" marL="0" rtl="0" algn="l">
              <a:spcBef>
                <a:spcPts val="1200"/>
              </a:spcBef>
              <a:spcAft>
                <a:spcPts val="0"/>
              </a:spcAft>
              <a:buNone/>
            </a:pPr>
            <a:r>
              <a:rPr lang="es-419">
                <a:solidFill>
                  <a:schemeClr val="dk1"/>
                </a:solidFill>
              </a:rPr>
              <a:t>int main(){</a:t>
            </a:r>
            <a:endParaRPr>
              <a:solidFill>
                <a:schemeClr val="dk1"/>
              </a:solidFill>
            </a:endParaRPr>
          </a:p>
          <a:p>
            <a:pPr indent="0" lvl="0" marL="0" rtl="0" algn="l">
              <a:spcBef>
                <a:spcPts val="1200"/>
              </a:spcBef>
              <a:spcAft>
                <a:spcPts val="0"/>
              </a:spcAft>
              <a:buNone/>
            </a:pPr>
            <a:r>
              <a:rPr lang="es-419">
                <a:solidFill>
                  <a:schemeClr val="dk1"/>
                </a:solidFill>
              </a:rPr>
              <a:t>/*uso de las funciones de iostream*/</a:t>
            </a:r>
            <a:endParaRPr>
              <a:solidFill>
                <a:schemeClr val="dk1"/>
              </a:solidFill>
            </a:endParaRPr>
          </a:p>
          <a:p>
            <a:pPr indent="0" lvl="0" marL="0" rtl="0" algn="l">
              <a:spcBef>
                <a:spcPts val="1200"/>
              </a:spcBef>
              <a:spcAft>
                <a:spcPts val="1200"/>
              </a:spcAft>
              <a:buNone/>
            </a:pPr>
            <a:r>
              <a:rPr lang="es-419">
                <a:solidFill>
                  <a:schemeClr val="dk1"/>
                </a:solidFill>
              </a:rPr>
              <a:t>}</a:t>
            </a:r>
            <a:endParaRPr>
              <a:solidFill>
                <a:schemeClr val="dk1"/>
              </a:solidFill>
            </a:endParaRPr>
          </a:p>
        </p:txBody>
      </p:sp>
      <p:sp>
        <p:nvSpPr>
          <p:cNvPr id="118" name="Google Shape;118;p21"/>
          <p:cNvSpPr txBox="1"/>
          <p:nvPr/>
        </p:nvSpPr>
        <p:spPr>
          <a:xfrm>
            <a:off x="3443100" y="2400300"/>
            <a:ext cx="1878900" cy="7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9" name="Google Shape;119;p21"/>
          <p:cNvSpPr txBox="1"/>
          <p:nvPr/>
        </p:nvSpPr>
        <p:spPr>
          <a:xfrm>
            <a:off x="3090775" y="2188800"/>
            <a:ext cx="4955700" cy="9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Directiva al procesador para el uso de la </a:t>
            </a:r>
            <a:r>
              <a:rPr lang="es-419" sz="1800">
                <a:solidFill>
                  <a:schemeClr val="dk2"/>
                </a:solidFill>
              </a:rPr>
              <a:t>biblioteca</a:t>
            </a:r>
            <a:r>
              <a:rPr lang="es-419" sz="1800">
                <a:solidFill>
                  <a:schemeClr val="dk2"/>
                </a:solidFill>
              </a:rPr>
              <a:t>.</a:t>
            </a:r>
            <a:endParaRPr sz="1800">
              <a:solidFill>
                <a:schemeClr val="dk2"/>
              </a:solidFill>
            </a:endParaRPr>
          </a:p>
        </p:txBody>
      </p:sp>
      <p:cxnSp>
        <p:nvCxnSpPr>
          <p:cNvPr id="120" name="Google Shape;120;p21"/>
          <p:cNvCxnSpPr>
            <a:stCxn id="119" idx="1"/>
          </p:cNvCxnSpPr>
          <p:nvPr/>
        </p:nvCxnSpPr>
        <p:spPr>
          <a:xfrm rot="10800000">
            <a:off x="2691475" y="2505900"/>
            <a:ext cx="399300" cy="16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