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7" r:id="rId8"/>
    <p:sldId id="268" r:id="rId9"/>
    <p:sldId id="269" r:id="rId10"/>
    <p:sldId id="270" r:id="rId11"/>
    <p:sldId id="260" r:id="rId12"/>
    <p:sldId id="262" r:id="rId13"/>
    <p:sldId id="263" r:id="rId14"/>
    <p:sldId id="271" r:id="rId15"/>
    <p:sldId id="273" r:id="rId16"/>
    <p:sldId id="272" r:id="rId17"/>
    <p:sldId id="27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6" autoAdjust="0"/>
    <p:restoredTop sz="94660"/>
  </p:normalViewPr>
  <p:slideViewPr>
    <p:cSldViewPr snapToGrid="0">
      <p:cViewPr varScale="1">
        <p:scale>
          <a:sx n="67" d="100"/>
          <a:sy n="67" d="100"/>
        </p:scale>
        <p:origin x="5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604E7-A82E-4D71-A511-914D42F9BDD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E36DC8-2B0F-497F-9E9E-E1A10CD4A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80254ED-C53F-4643-A3FD-001F74337C02}"/>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5" name="Marcador de pie de página 4">
            <a:extLst>
              <a:ext uri="{FF2B5EF4-FFF2-40B4-BE49-F238E27FC236}">
                <a16:creationId xmlns:a16="http://schemas.microsoft.com/office/drawing/2014/main" id="{33736124-7DA1-4758-87A8-A17FBD6013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8F5F44-2B91-434C-A76D-3929649E676C}"/>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213796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BD87B-1A9F-4ED0-9010-FC740513EC4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8835F0-D13C-4D5A-B306-F4573DC2594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7F7A5A-713A-44D2-82E2-621465043397}"/>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5" name="Marcador de pie de página 4">
            <a:extLst>
              <a:ext uri="{FF2B5EF4-FFF2-40B4-BE49-F238E27FC236}">
                <a16:creationId xmlns:a16="http://schemas.microsoft.com/office/drawing/2014/main" id="{C1BF4BAA-B343-4C2B-B157-94C0C58FD8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15C0332-20B5-40C2-B40F-9D25BDF3ABBC}"/>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14385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FCA0C3-C3F4-4C6D-A07C-1E20D1D7FC0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53EDA07-5230-4F63-964F-4FB6E19DD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70EECBC-6A22-4BF8-B6AE-302ECD22B562}"/>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5" name="Marcador de pie de página 4">
            <a:extLst>
              <a:ext uri="{FF2B5EF4-FFF2-40B4-BE49-F238E27FC236}">
                <a16:creationId xmlns:a16="http://schemas.microsoft.com/office/drawing/2014/main" id="{B52EDA7C-EB42-4D79-8009-3BA62E014A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8FFDA9-A994-4454-B355-1A49AEBC7B3F}"/>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71688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1F17F-A904-49AE-A2FC-44BCB89756B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14DA9F-74E4-460B-9B54-5CE6535551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D71DF0-0FF2-42BA-87ED-3D5DF0E6F6EE}"/>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5" name="Marcador de pie de página 4">
            <a:extLst>
              <a:ext uri="{FF2B5EF4-FFF2-40B4-BE49-F238E27FC236}">
                <a16:creationId xmlns:a16="http://schemas.microsoft.com/office/drawing/2014/main" id="{1609F347-8501-43BA-B22E-F003BE033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9E2EBD-375F-4A44-B073-5698A432C44F}"/>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114311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446BD-3AFD-4613-A133-23C75105461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40D56BC-EBD7-4DCF-B4D0-57E05CF83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FAF9B3-B2A5-402D-8B1F-977C517EED99}"/>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5" name="Marcador de pie de página 4">
            <a:extLst>
              <a:ext uri="{FF2B5EF4-FFF2-40B4-BE49-F238E27FC236}">
                <a16:creationId xmlns:a16="http://schemas.microsoft.com/office/drawing/2014/main" id="{37B9BC61-DB41-4764-AD66-05A43CFABA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0F49FB9-3F40-48EC-A34D-E84AAF68D530}"/>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5832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1D14F-E9CA-4A64-85BC-3B9E38972FE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CF2B83-C23F-4817-8A44-2994664B200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BE3DA2B-DB7C-4861-89C7-CB94C0C5C7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C2385C5-AEDE-4E9C-A2BE-01EB8C2380B1}"/>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6" name="Marcador de pie de página 5">
            <a:extLst>
              <a:ext uri="{FF2B5EF4-FFF2-40B4-BE49-F238E27FC236}">
                <a16:creationId xmlns:a16="http://schemas.microsoft.com/office/drawing/2014/main" id="{87CFF907-832D-4136-961E-650664AD15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0F543E7-140B-4693-B371-89714222A703}"/>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314413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E4966-A5B7-4A97-9B17-46ED003C582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060678F-5BAC-4B54-B386-B3E4209C8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0752767-A3C9-47C7-8671-2E311D4BC6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633EF50-3811-4DBF-9FE1-86BCEFD8A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36A128-0BA7-4223-9FB1-77E2A75D15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4F16B04-83FB-4BE3-9D20-A699DDE98E43}"/>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8" name="Marcador de pie de página 7">
            <a:extLst>
              <a:ext uri="{FF2B5EF4-FFF2-40B4-BE49-F238E27FC236}">
                <a16:creationId xmlns:a16="http://schemas.microsoft.com/office/drawing/2014/main" id="{CEF807B9-2013-43CB-9433-546C2C8DD3B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570957A-ADE0-44CC-8BBE-B1A42D866970}"/>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37619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01135-B2F1-47C8-B8F3-67596B998B7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475A88-D921-4BAD-8A66-767B1921B5B7}"/>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4" name="Marcador de pie de página 3">
            <a:extLst>
              <a:ext uri="{FF2B5EF4-FFF2-40B4-BE49-F238E27FC236}">
                <a16:creationId xmlns:a16="http://schemas.microsoft.com/office/drawing/2014/main" id="{07CE12C4-AB0C-426C-89C8-CD9D31B220C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2D7BEF-2A6D-481C-822D-95E4BDA92F9D}"/>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418644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C08D38-5C66-496A-9E15-B71E1410D0E5}"/>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3" name="Marcador de pie de página 2">
            <a:extLst>
              <a:ext uri="{FF2B5EF4-FFF2-40B4-BE49-F238E27FC236}">
                <a16:creationId xmlns:a16="http://schemas.microsoft.com/office/drawing/2014/main" id="{EA58F46A-B050-46FE-9528-4A65F7E9B78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88A47B2-B3F6-4B12-A897-BF7EFD6F6175}"/>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16548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FB81D-EAAB-4AFB-A827-D0280FBB8D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D642E00-B076-4BF9-A876-1B7DA76E9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E17A10-D14C-4F3D-8460-2E1FA88D5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DE6248-1B31-4BD7-9518-38C885F486AB}"/>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6" name="Marcador de pie de página 5">
            <a:extLst>
              <a:ext uri="{FF2B5EF4-FFF2-40B4-BE49-F238E27FC236}">
                <a16:creationId xmlns:a16="http://schemas.microsoft.com/office/drawing/2014/main" id="{755B736E-F759-401E-9797-0FC6DC6F69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DD96FCC-93BE-4262-83C0-2E63DB108A97}"/>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337634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8159D-2F9A-4EEA-9811-D6E88D4EDB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B2F5363-05EC-47DE-8ECA-77599339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9B515A6-DDB2-4D4E-A51F-3B79EB14C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91661F-3756-4094-9976-5847986FE51A}"/>
              </a:ext>
            </a:extLst>
          </p:cNvPr>
          <p:cNvSpPr>
            <a:spLocks noGrp="1"/>
          </p:cNvSpPr>
          <p:nvPr>
            <p:ph type="dt" sz="half" idx="10"/>
          </p:nvPr>
        </p:nvSpPr>
        <p:spPr/>
        <p:txBody>
          <a:bodyPr/>
          <a:lstStyle/>
          <a:p>
            <a:fld id="{566C3A5F-0103-48E5-848A-605AACA046F7}" type="datetimeFigureOut">
              <a:rPr lang="es-ES" smtClean="0"/>
              <a:t>06/07/2020</a:t>
            </a:fld>
            <a:endParaRPr lang="es-ES"/>
          </a:p>
        </p:txBody>
      </p:sp>
      <p:sp>
        <p:nvSpPr>
          <p:cNvPr id="6" name="Marcador de pie de página 5">
            <a:extLst>
              <a:ext uri="{FF2B5EF4-FFF2-40B4-BE49-F238E27FC236}">
                <a16:creationId xmlns:a16="http://schemas.microsoft.com/office/drawing/2014/main" id="{FB4BBEA1-2C87-4A2F-B594-A5697014403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056CE6C-8007-4510-BE35-7EE85FF9EADC}"/>
              </a:ext>
            </a:extLst>
          </p:cNvPr>
          <p:cNvSpPr>
            <a:spLocks noGrp="1"/>
          </p:cNvSpPr>
          <p:nvPr>
            <p:ph type="sldNum" sz="quarter" idx="12"/>
          </p:nvPr>
        </p:nvSpPr>
        <p:spPr/>
        <p:txBody>
          <a:bodyPr/>
          <a:lstStyle/>
          <a:p>
            <a:fld id="{76ECFDF8-281F-47C4-863F-AEA6D096EE26}" type="slidenum">
              <a:rPr lang="es-ES" smtClean="0"/>
              <a:t>‹Nº›</a:t>
            </a:fld>
            <a:endParaRPr lang="es-ES"/>
          </a:p>
        </p:txBody>
      </p:sp>
    </p:spTree>
    <p:extLst>
      <p:ext uri="{BB962C8B-B14F-4D97-AF65-F5344CB8AC3E}">
        <p14:creationId xmlns:p14="http://schemas.microsoft.com/office/powerpoint/2010/main" val="43208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BC94B7-A1AF-42BE-A1AB-0AE4E695C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B1376B1-935A-4B6A-82EC-B7B5EDB5A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5E5EE-5E53-4DC5-9CF7-C330DD37B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C3A5F-0103-48E5-848A-605AACA046F7}" type="datetimeFigureOut">
              <a:rPr lang="es-ES" smtClean="0"/>
              <a:t>06/07/2020</a:t>
            </a:fld>
            <a:endParaRPr lang="es-ES"/>
          </a:p>
        </p:txBody>
      </p:sp>
      <p:sp>
        <p:nvSpPr>
          <p:cNvPr id="5" name="Marcador de pie de página 4">
            <a:extLst>
              <a:ext uri="{FF2B5EF4-FFF2-40B4-BE49-F238E27FC236}">
                <a16:creationId xmlns:a16="http://schemas.microsoft.com/office/drawing/2014/main" id="{B6CADF24-D311-4795-97A2-6958C6980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8851C4C-FC38-49F3-BDDC-F9B3759FE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CFDF8-281F-47C4-863F-AEA6D096EE26}" type="slidenum">
              <a:rPr lang="es-ES" smtClean="0"/>
              <a:t>‹Nº›</a:t>
            </a:fld>
            <a:endParaRPr lang="es-ES"/>
          </a:p>
        </p:txBody>
      </p:sp>
    </p:spTree>
    <p:extLst>
      <p:ext uri="{BB962C8B-B14F-4D97-AF65-F5344CB8AC3E}">
        <p14:creationId xmlns:p14="http://schemas.microsoft.com/office/powerpoint/2010/main" val="36994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qlzoo.net/"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 Id="rId5" Type="http://schemas.openxmlformats.org/officeDocument/2006/relationships/hyperlink" Target="https://www.genbeta.com/desarrollo/asi-arqueras-nand-juego-mesa-espanol-que-ayuda-a-aprender-lenguaje-sql" TargetMode="External"/><Relationship Id="rId4" Type="http://schemas.openxmlformats.org/officeDocument/2006/relationships/hyperlink" Target="https://play.google.com/store/apps/details?id=com.sololearn.sql&amp;hl=es_4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BRIDGE - Current Openings">
            <a:extLst>
              <a:ext uri="{FF2B5EF4-FFF2-40B4-BE49-F238E27FC236}">
                <a16:creationId xmlns:a16="http://schemas.microsoft.com/office/drawing/2014/main" id="{B33B0885-84AE-4DBB-B50E-63132AAA8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143" y="5589036"/>
            <a:ext cx="3765313" cy="69943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ADE958B-5F4E-4267-9F0F-950AD8EEA87F}"/>
              </a:ext>
            </a:extLst>
          </p:cNvPr>
          <p:cNvSpPr txBox="1"/>
          <p:nvPr/>
        </p:nvSpPr>
        <p:spPr>
          <a:xfrm>
            <a:off x="360218" y="235382"/>
            <a:ext cx="11471563" cy="307777"/>
          </a:xfrm>
          <a:prstGeom prst="rect">
            <a:avLst/>
          </a:prstGeom>
          <a:noFill/>
        </p:spPr>
        <p:txBody>
          <a:bodyPr wrap="square" rtlCol="0">
            <a:spAutoFit/>
          </a:bodyPr>
          <a:lstStyle/>
          <a:p>
            <a:r>
              <a:rPr lang="es-ES" sz="1400" i="1" dirty="0"/>
              <a:t>Data </a:t>
            </a:r>
            <a:r>
              <a:rPr lang="es-ES" sz="1400" i="1" dirty="0" err="1"/>
              <a:t>Science</a:t>
            </a:r>
            <a:r>
              <a:rPr lang="es-ES" sz="1400" i="1" dirty="0"/>
              <a:t> </a:t>
            </a:r>
            <a:r>
              <a:rPr lang="es-ES" sz="1400" i="1" dirty="0" err="1"/>
              <a:t>Bootcamp</a:t>
            </a:r>
            <a:r>
              <a:rPr lang="es-ES" sz="1400" i="1" dirty="0"/>
              <a:t>			Junio 2020-Marzo 2021			Madrid</a:t>
            </a:r>
          </a:p>
        </p:txBody>
      </p:sp>
      <p:sp>
        <p:nvSpPr>
          <p:cNvPr id="9" name="CuadroTexto 8">
            <a:extLst>
              <a:ext uri="{FF2B5EF4-FFF2-40B4-BE49-F238E27FC236}">
                <a16:creationId xmlns:a16="http://schemas.microsoft.com/office/drawing/2014/main" id="{64F54107-6E61-4080-8EE6-33A8426AB66C}"/>
              </a:ext>
            </a:extLst>
          </p:cNvPr>
          <p:cNvSpPr txBox="1"/>
          <p:nvPr/>
        </p:nvSpPr>
        <p:spPr>
          <a:xfrm>
            <a:off x="364981" y="1293185"/>
            <a:ext cx="9605818" cy="1877437"/>
          </a:xfrm>
          <a:prstGeom prst="rect">
            <a:avLst/>
          </a:prstGeom>
          <a:noFill/>
        </p:spPr>
        <p:txBody>
          <a:bodyPr wrap="square" rtlCol="0">
            <a:spAutoFit/>
          </a:bodyPr>
          <a:lstStyle/>
          <a:p>
            <a:r>
              <a:rPr lang="es-ES" sz="7200" dirty="0">
                <a:latin typeface="Segoe UI" panose="020B0502040204020203" pitchFamily="34" charset="0"/>
                <a:cs typeface="Segoe UI" panose="020B0502040204020203" pitchFamily="34" charset="0"/>
              </a:rPr>
              <a:t>SQL con Python</a:t>
            </a:r>
          </a:p>
          <a:p>
            <a:r>
              <a:rPr lang="es-ES" sz="4400" i="1" dirty="0" err="1">
                <a:latin typeface="Segoe UI" panose="020B0502040204020203" pitchFamily="34" charset="0"/>
                <a:cs typeface="Segoe UI" panose="020B0502040204020203" pitchFamily="34" charset="0"/>
              </a:rPr>
              <a:t>Ramp</a:t>
            </a:r>
            <a:r>
              <a:rPr lang="es-ES" sz="4400" i="1" dirty="0">
                <a:latin typeface="Segoe UI" panose="020B0502040204020203" pitchFamily="34" charset="0"/>
                <a:cs typeface="Segoe UI" panose="020B0502040204020203" pitchFamily="34" charset="0"/>
              </a:rPr>
              <a:t> Up</a:t>
            </a:r>
          </a:p>
        </p:txBody>
      </p:sp>
      <p:sp>
        <p:nvSpPr>
          <p:cNvPr id="10" name="CuadroTexto 9">
            <a:extLst>
              <a:ext uri="{FF2B5EF4-FFF2-40B4-BE49-F238E27FC236}">
                <a16:creationId xmlns:a16="http://schemas.microsoft.com/office/drawing/2014/main" id="{0ACE87DC-E099-4CDC-959D-E01A124721F7}"/>
              </a:ext>
            </a:extLst>
          </p:cNvPr>
          <p:cNvSpPr txBox="1"/>
          <p:nvPr/>
        </p:nvSpPr>
        <p:spPr>
          <a:xfrm>
            <a:off x="603523" y="5558322"/>
            <a:ext cx="3001818" cy="646331"/>
          </a:xfrm>
          <a:prstGeom prst="rect">
            <a:avLst/>
          </a:prstGeom>
          <a:noFill/>
        </p:spPr>
        <p:txBody>
          <a:bodyPr wrap="square" rtlCol="0">
            <a:spAutoFit/>
          </a:bodyPr>
          <a:lstStyle/>
          <a:p>
            <a:r>
              <a:rPr lang="es-ES" dirty="0">
                <a:latin typeface="Segoe UI" panose="020B0502040204020203" pitchFamily="34" charset="0"/>
                <a:cs typeface="Segoe UI" panose="020B0502040204020203" pitchFamily="34" charset="0"/>
              </a:rPr>
              <a:t>Daniel Ortiz López</a:t>
            </a:r>
          </a:p>
          <a:p>
            <a:r>
              <a:rPr lang="es-ES" i="1" dirty="0">
                <a:latin typeface="Segoe UI" panose="020B0502040204020203" pitchFamily="34" charset="0"/>
                <a:cs typeface="Segoe UI" panose="020B0502040204020203" pitchFamily="34" charset="0"/>
              </a:rPr>
              <a:t>Lead Instructor</a:t>
            </a:r>
          </a:p>
        </p:txBody>
      </p:sp>
    </p:spTree>
    <p:extLst>
      <p:ext uri="{BB962C8B-B14F-4D97-AF65-F5344CB8AC3E}">
        <p14:creationId xmlns:p14="http://schemas.microsoft.com/office/powerpoint/2010/main" val="116342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5FBD383-2B82-4322-9AE8-E423D36712CE}"/>
              </a:ext>
            </a:extLst>
          </p:cNvPr>
          <p:cNvSpPr>
            <a:spLocks noGrp="1"/>
          </p:cNvSpPr>
          <p:nvPr>
            <p:ph type="title"/>
          </p:nvPr>
        </p:nvSpPr>
        <p:spPr>
          <a:xfrm>
            <a:off x="767290" y="1289146"/>
            <a:ext cx="4153626" cy="4279709"/>
          </a:xfrm>
        </p:spPr>
        <p:txBody>
          <a:bodyPr vert="horz" lIns="91440" tIns="45720" rIns="91440" bIns="45720" rtlCol="0" anchor="ctr">
            <a:normAutofit/>
          </a:bodyPr>
          <a:lstStyle/>
          <a:p>
            <a:pPr algn="r"/>
            <a:r>
              <a:rPr lang="en-US" sz="5000" kern="1200">
                <a:solidFill>
                  <a:schemeClr val="bg1"/>
                </a:solidFill>
                <a:latin typeface="+mj-lt"/>
                <a:ea typeface="+mj-ea"/>
                <a:cs typeface="+mj-cs"/>
              </a:rPr>
              <a:t>Características de una BD relacional</a:t>
            </a:r>
          </a:p>
        </p:txBody>
      </p:sp>
      <p:grpSp>
        <p:nvGrpSpPr>
          <p:cNvPr id="17" name="Group 1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0"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Rectángulo 7">
            <a:extLst>
              <a:ext uri="{FF2B5EF4-FFF2-40B4-BE49-F238E27FC236}">
                <a16:creationId xmlns:a16="http://schemas.microsoft.com/office/drawing/2014/main" id="{C959C977-B26E-47F8-BC89-D366A2F3CB6D}"/>
              </a:ext>
            </a:extLst>
          </p:cNvPr>
          <p:cNvSpPr/>
          <p:nvPr/>
        </p:nvSpPr>
        <p:spPr>
          <a:xfrm>
            <a:off x="6514140" y="1854601"/>
            <a:ext cx="4776711" cy="3148798"/>
          </a:xfrm>
          <a:prstGeom prst="rect">
            <a:avLst/>
          </a:prstGeom>
        </p:spPr>
        <p:txBody>
          <a:bodyPr vert="horz" lIns="91440" tIns="45720" rIns="91440" bIns="45720" rtlCol="0" anchor="ctr">
            <a:norm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Independencia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lógica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y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física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los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datos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i="0" u="none" strike="noStrike" kern="1200" cap="none" spc="0" normalizeH="0" baseline="0" noProof="0" dirty="0" err="1">
                <a:ln>
                  <a:noFill/>
                </a:ln>
                <a:solidFill>
                  <a:prstClr val="black"/>
                </a:solidFill>
                <a:effectLst/>
                <a:uLnTx/>
                <a:uFillTx/>
                <a:latin typeface="Calibri" panose="020F0502020204030204"/>
                <a:ea typeface="+mn-ea"/>
                <a:cs typeface="+mn-cs"/>
              </a:rPr>
              <a:t>Redundancia</a:t>
            </a:r>
            <a:r>
              <a:rPr kumimoji="0" lang="en-US" sz="17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i="0" u="none" strike="noStrike" kern="1200" cap="none" spc="0" normalizeH="0" baseline="0" noProof="0" dirty="0" err="1">
                <a:ln>
                  <a:noFill/>
                </a:ln>
                <a:solidFill>
                  <a:prstClr val="black"/>
                </a:solidFill>
                <a:effectLst/>
                <a:uLnTx/>
                <a:uFillTx/>
                <a:latin typeface="Calibri" panose="020F0502020204030204"/>
                <a:ea typeface="+mn-ea"/>
                <a:cs typeface="+mn-cs"/>
              </a:rPr>
              <a:t>mínima</a:t>
            </a:r>
            <a:r>
              <a:rPr kumimoji="0" lang="en-US" sz="170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Acceso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concurrente</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por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parte</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múltiples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usuarios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Integridad</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los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datos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Consultas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complejas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optimizadas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Seguridad</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acceso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y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auditoría</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Respaldo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y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recuperación</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Acceso</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través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lenguajes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programación</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estándar</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06073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0F0AA-9BC7-4EB0-9BB5-1DFE89527AD7}"/>
              </a:ext>
            </a:extLst>
          </p:cNvPr>
          <p:cNvSpPr>
            <a:spLocks noGrp="1"/>
          </p:cNvSpPr>
          <p:nvPr>
            <p:ph type="title"/>
          </p:nvPr>
        </p:nvSpPr>
        <p:spPr/>
        <p:txBody>
          <a:bodyPr/>
          <a:lstStyle/>
          <a:p>
            <a:r>
              <a:rPr lang="es-ES" dirty="0"/>
              <a:t>¿Que es SQL?</a:t>
            </a:r>
          </a:p>
        </p:txBody>
      </p:sp>
      <p:sp>
        <p:nvSpPr>
          <p:cNvPr id="3" name="Marcador de contenido 2">
            <a:extLst>
              <a:ext uri="{FF2B5EF4-FFF2-40B4-BE49-F238E27FC236}">
                <a16:creationId xmlns:a16="http://schemas.microsoft.com/office/drawing/2014/main" id="{B3FD4748-5A86-4372-B517-17C162ACF551}"/>
              </a:ext>
            </a:extLst>
          </p:cNvPr>
          <p:cNvSpPr>
            <a:spLocks noGrp="1"/>
          </p:cNvSpPr>
          <p:nvPr>
            <p:ph idx="1"/>
          </p:nvPr>
        </p:nvSpPr>
        <p:spPr>
          <a:xfrm>
            <a:off x="838200" y="2298699"/>
            <a:ext cx="10515600" cy="3878263"/>
          </a:xfrm>
        </p:spPr>
        <p:txBody>
          <a:bodyPr>
            <a:normAutofit fontScale="92500"/>
          </a:bodyPr>
          <a:lstStyle/>
          <a:p>
            <a:pPr marL="0" indent="0" algn="ctr">
              <a:buNone/>
            </a:pPr>
            <a:r>
              <a:rPr lang="es-ES" dirty="0"/>
              <a:t>“SQL (</a:t>
            </a:r>
            <a:r>
              <a:rPr lang="es-ES" dirty="0" err="1"/>
              <a:t>Structured</a:t>
            </a:r>
            <a:r>
              <a:rPr lang="es-ES" dirty="0"/>
              <a:t> </a:t>
            </a:r>
            <a:r>
              <a:rPr lang="es-ES" dirty="0" err="1"/>
              <a:t>Query</a:t>
            </a:r>
            <a:r>
              <a:rPr lang="es-ES" dirty="0"/>
              <a:t> </a:t>
            </a:r>
            <a:r>
              <a:rPr lang="es-ES" dirty="0" err="1"/>
              <a:t>Language</a:t>
            </a:r>
            <a:r>
              <a:rPr lang="es-ES" dirty="0"/>
              <a:t>) es un lenguaje de dominio específico utilizado en programación, diseñado para </a:t>
            </a:r>
            <a:r>
              <a:rPr lang="es-ES" b="1" dirty="0"/>
              <a:t>administrar, y recuperar información </a:t>
            </a:r>
            <a:r>
              <a:rPr lang="es-ES" dirty="0"/>
              <a:t>de sistemas de gestión de bases de datos relacionales.​ Una de sus principales características es el cálculo relacional para efectuar consultas con el fin de recuperar, de forma sencilla, información de bases de datos, así como realizar cambios en ellas.”</a:t>
            </a:r>
          </a:p>
          <a:p>
            <a:pPr marL="0" indent="0" algn="ctr">
              <a:buNone/>
            </a:pPr>
            <a:endParaRPr lang="es-ES" dirty="0"/>
          </a:p>
          <a:p>
            <a:pPr marL="0" indent="0" algn="ctr">
              <a:buNone/>
            </a:pPr>
            <a:endParaRPr lang="es-ES" dirty="0"/>
          </a:p>
          <a:p>
            <a:pPr marL="0" indent="0" algn="r">
              <a:buNone/>
            </a:pPr>
            <a:r>
              <a:rPr lang="es-ES" i="1" dirty="0"/>
              <a:t>Wikipedia</a:t>
            </a:r>
          </a:p>
        </p:txBody>
      </p:sp>
    </p:spTree>
    <p:extLst>
      <p:ext uri="{BB962C8B-B14F-4D97-AF65-F5344CB8AC3E}">
        <p14:creationId xmlns:p14="http://schemas.microsoft.com/office/powerpoint/2010/main" val="367873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37DAA-82B8-4FC3-B153-B458842F8C08}"/>
              </a:ext>
            </a:extLst>
          </p:cNvPr>
          <p:cNvSpPr>
            <a:spLocks noGrp="1"/>
          </p:cNvSpPr>
          <p:nvPr>
            <p:ph type="title"/>
          </p:nvPr>
        </p:nvSpPr>
        <p:spPr/>
        <p:txBody>
          <a:bodyPr/>
          <a:lstStyle/>
          <a:p>
            <a:r>
              <a:rPr lang="es-ES" dirty="0"/>
              <a:t>SQL con Python</a:t>
            </a:r>
          </a:p>
        </p:txBody>
      </p:sp>
      <p:pic>
        <p:nvPicPr>
          <p:cNvPr id="4" name="Imagen 3">
            <a:extLst>
              <a:ext uri="{FF2B5EF4-FFF2-40B4-BE49-F238E27FC236}">
                <a16:creationId xmlns:a16="http://schemas.microsoft.com/office/drawing/2014/main" id="{4B7623D4-01F3-4E95-B219-F9199A82EC9F}"/>
              </a:ext>
            </a:extLst>
          </p:cNvPr>
          <p:cNvPicPr>
            <a:picLocks noChangeAspect="1"/>
          </p:cNvPicPr>
          <p:nvPr/>
        </p:nvPicPr>
        <p:blipFill>
          <a:blip r:embed="rId2"/>
          <a:stretch>
            <a:fillRect/>
          </a:stretch>
        </p:blipFill>
        <p:spPr>
          <a:xfrm>
            <a:off x="544512" y="1562100"/>
            <a:ext cx="5153025" cy="1866900"/>
          </a:xfrm>
          <a:prstGeom prst="rect">
            <a:avLst/>
          </a:prstGeom>
        </p:spPr>
      </p:pic>
      <p:pic>
        <p:nvPicPr>
          <p:cNvPr id="6" name="Imagen 5">
            <a:extLst>
              <a:ext uri="{FF2B5EF4-FFF2-40B4-BE49-F238E27FC236}">
                <a16:creationId xmlns:a16="http://schemas.microsoft.com/office/drawing/2014/main" id="{D15ED9BD-ECE8-4CF7-803B-89DE54C40EE2}"/>
              </a:ext>
            </a:extLst>
          </p:cNvPr>
          <p:cNvPicPr>
            <a:picLocks noChangeAspect="1"/>
          </p:cNvPicPr>
          <p:nvPr/>
        </p:nvPicPr>
        <p:blipFill>
          <a:blip r:embed="rId3"/>
          <a:stretch>
            <a:fillRect/>
          </a:stretch>
        </p:blipFill>
        <p:spPr>
          <a:xfrm>
            <a:off x="684212" y="3429000"/>
            <a:ext cx="10467975" cy="2781300"/>
          </a:xfrm>
          <a:prstGeom prst="rect">
            <a:avLst/>
          </a:prstGeom>
        </p:spPr>
      </p:pic>
    </p:spTree>
    <p:extLst>
      <p:ext uri="{BB962C8B-B14F-4D97-AF65-F5344CB8AC3E}">
        <p14:creationId xmlns:p14="http://schemas.microsoft.com/office/powerpoint/2010/main" val="351127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4A6FF-54BE-4B80-BC91-B3586D36ED71}"/>
              </a:ext>
            </a:extLst>
          </p:cNvPr>
          <p:cNvSpPr>
            <a:spLocks noGrp="1"/>
          </p:cNvSpPr>
          <p:nvPr>
            <p:ph type="title"/>
          </p:nvPr>
        </p:nvSpPr>
        <p:spPr/>
        <p:txBody>
          <a:bodyPr/>
          <a:lstStyle/>
          <a:p>
            <a:r>
              <a:rPr lang="es-ES" dirty="0"/>
              <a:t>Modelo de datos</a:t>
            </a:r>
          </a:p>
        </p:txBody>
      </p:sp>
      <p:pic>
        <p:nvPicPr>
          <p:cNvPr id="2052" name="Picture 4" descr="The power of OData – Part 3 – Creating a data Model | SAP Blogs">
            <a:extLst>
              <a:ext uri="{FF2B5EF4-FFF2-40B4-BE49-F238E27FC236}">
                <a16:creationId xmlns:a16="http://schemas.microsoft.com/office/drawing/2014/main" id="{83C64E8D-1BEE-4D84-8D2C-9B4A034AD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624" y="1690688"/>
            <a:ext cx="5381625"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0460BEC-E5DA-44F4-86C1-0D32FEA06213}"/>
              </a:ext>
            </a:extLst>
          </p:cNvPr>
          <p:cNvSpPr txBox="1"/>
          <p:nvPr/>
        </p:nvSpPr>
        <p:spPr>
          <a:xfrm>
            <a:off x="4261607" y="2273416"/>
            <a:ext cx="243281" cy="369332"/>
          </a:xfrm>
          <a:prstGeom prst="rect">
            <a:avLst/>
          </a:prstGeom>
          <a:noFill/>
        </p:spPr>
        <p:txBody>
          <a:bodyPr wrap="square" rtlCol="0">
            <a:spAutoFit/>
          </a:bodyPr>
          <a:lstStyle/>
          <a:p>
            <a:r>
              <a:rPr lang="es-ES" dirty="0"/>
              <a:t>*</a:t>
            </a:r>
          </a:p>
        </p:txBody>
      </p:sp>
      <p:sp>
        <p:nvSpPr>
          <p:cNvPr id="8" name="CuadroTexto 7">
            <a:extLst>
              <a:ext uri="{FF2B5EF4-FFF2-40B4-BE49-F238E27FC236}">
                <a16:creationId xmlns:a16="http://schemas.microsoft.com/office/drawing/2014/main" id="{D8AD88D7-A442-4E7F-9373-B695D14C3D08}"/>
              </a:ext>
            </a:extLst>
          </p:cNvPr>
          <p:cNvSpPr txBox="1"/>
          <p:nvPr/>
        </p:nvSpPr>
        <p:spPr>
          <a:xfrm>
            <a:off x="4647501" y="2273416"/>
            <a:ext cx="243281" cy="369332"/>
          </a:xfrm>
          <a:prstGeom prst="rect">
            <a:avLst/>
          </a:prstGeom>
          <a:noFill/>
        </p:spPr>
        <p:txBody>
          <a:bodyPr wrap="square" rtlCol="0">
            <a:spAutoFit/>
          </a:bodyPr>
          <a:lstStyle/>
          <a:p>
            <a:r>
              <a:rPr lang="es-ES" dirty="0"/>
              <a:t>1</a:t>
            </a:r>
          </a:p>
        </p:txBody>
      </p:sp>
      <p:sp>
        <p:nvSpPr>
          <p:cNvPr id="9" name="CuadroTexto 8">
            <a:extLst>
              <a:ext uri="{FF2B5EF4-FFF2-40B4-BE49-F238E27FC236}">
                <a16:creationId xmlns:a16="http://schemas.microsoft.com/office/drawing/2014/main" id="{B84C255C-99E4-42C0-8695-C76077C37042}"/>
              </a:ext>
            </a:extLst>
          </p:cNvPr>
          <p:cNvSpPr txBox="1"/>
          <p:nvPr/>
        </p:nvSpPr>
        <p:spPr>
          <a:xfrm>
            <a:off x="3498209" y="3429000"/>
            <a:ext cx="243281" cy="369332"/>
          </a:xfrm>
          <a:prstGeom prst="rect">
            <a:avLst/>
          </a:prstGeom>
          <a:noFill/>
        </p:spPr>
        <p:txBody>
          <a:bodyPr wrap="square" rtlCol="0">
            <a:spAutoFit/>
          </a:bodyPr>
          <a:lstStyle/>
          <a:p>
            <a:r>
              <a:rPr lang="es-ES" dirty="0"/>
              <a:t>1</a:t>
            </a:r>
          </a:p>
        </p:txBody>
      </p:sp>
      <p:sp>
        <p:nvSpPr>
          <p:cNvPr id="10" name="CuadroTexto 9">
            <a:extLst>
              <a:ext uri="{FF2B5EF4-FFF2-40B4-BE49-F238E27FC236}">
                <a16:creationId xmlns:a16="http://schemas.microsoft.com/office/drawing/2014/main" id="{CD9D308B-2479-45BD-ACEC-C4688AADBF62}"/>
              </a:ext>
            </a:extLst>
          </p:cNvPr>
          <p:cNvSpPr txBox="1"/>
          <p:nvPr/>
        </p:nvSpPr>
        <p:spPr>
          <a:xfrm>
            <a:off x="3951215" y="4477624"/>
            <a:ext cx="243281" cy="369332"/>
          </a:xfrm>
          <a:prstGeom prst="rect">
            <a:avLst/>
          </a:prstGeom>
          <a:noFill/>
        </p:spPr>
        <p:txBody>
          <a:bodyPr wrap="square" rtlCol="0">
            <a:spAutoFit/>
          </a:bodyPr>
          <a:lstStyle/>
          <a:p>
            <a:r>
              <a:rPr lang="es-ES" dirty="0"/>
              <a:t>*</a:t>
            </a:r>
          </a:p>
        </p:txBody>
      </p:sp>
      <p:sp>
        <p:nvSpPr>
          <p:cNvPr id="11" name="CuadroTexto 10">
            <a:extLst>
              <a:ext uri="{FF2B5EF4-FFF2-40B4-BE49-F238E27FC236}">
                <a16:creationId xmlns:a16="http://schemas.microsoft.com/office/drawing/2014/main" id="{730F5451-65F8-495B-B6E9-01DEC6C7E3C3}"/>
              </a:ext>
            </a:extLst>
          </p:cNvPr>
          <p:cNvSpPr txBox="1"/>
          <p:nvPr/>
        </p:nvSpPr>
        <p:spPr>
          <a:xfrm>
            <a:off x="5619795" y="4477624"/>
            <a:ext cx="243281" cy="369332"/>
          </a:xfrm>
          <a:prstGeom prst="rect">
            <a:avLst/>
          </a:prstGeom>
          <a:noFill/>
        </p:spPr>
        <p:txBody>
          <a:bodyPr wrap="square" rtlCol="0">
            <a:spAutoFit/>
          </a:bodyPr>
          <a:lstStyle/>
          <a:p>
            <a:r>
              <a:rPr lang="es-ES" dirty="0"/>
              <a:t>1</a:t>
            </a:r>
          </a:p>
        </p:txBody>
      </p:sp>
      <p:sp>
        <p:nvSpPr>
          <p:cNvPr id="12" name="CuadroTexto 11">
            <a:extLst>
              <a:ext uri="{FF2B5EF4-FFF2-40B4-BE49-F238E27FC236}">
                <a16:creationId xmlns:a16="http://schemas.microsoft.com/office/drawing/2014/main" id="{FE888D5F-4A6D-46D1-AD5E-E06610A19E01}"/>
              </a:ext>
            </a:extLst>
          </p:cNvPr>
          <p:cNvSpPr txBox="1"/>
          <p:nvPr/>
        </p:nvSpPr>
        <p:spPr>
          <a:xfrm>
            <a:off x="6406920" y="4477624"/>
            <a:ext cx="243281" cy="369332"/>
          </a:xfrm>
          <a:prstGeom prst="rect">
            <a:avLst/>
          </a:prstGeom>
          <a:noFill/>
        </p:spPr>
        <p:txBody>
          <a:bodyPr wrap="square" rtlCol="0">
            <a:spAutoFit/>
          </a:bodyPr>
          <a:lstStyle/>
          <a:p>
            <a:r>
              <a:rPr lang="es-ES" dirty="0"/>
              <a:t>*</a:t>
            </a:r>
          </a:p>
        </p:txBody>
      </p:sp>
    </p:spTree>
    <p:extLst>
      <p:ext uri="{BB962C8B-B14F-4D97-AF65-F5344CB8AC3E}">
        <p14:creationId xmlns:p14="http://schemas.microsoft.com/office/powerpoint/2010/main" val="267265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4A6FF-54BE-4B80-BC91-B3586D36ED71}"/>
              </a:ext>
            </a:extLst>
          </p:cNvPr>
          <p:cNvSpPr>
            <a:spLocks noGrp="1"/>
          </p:cNvSpPr>
          <p:nvPr>
            <p:ph type="title"/>
          </p:nvPr>
        </p:nvSpPr>
        <p:spPr/>
        <p:txBody>
          <a:bodyPr/>
          <a:lstStyle/>
          <a:p>
            <a:r>
              <a:rPr lang="es-ES" dirty="0"/>
              <a:t>Sentencias SQL</a:t>
            </a:r>
          </a:p>
        </p:txBody>
      </p:sp>
      <p:pic>
        <p:nvPicPr>
          <p:cNvPr id="6146" name="Picture 2" descr="SQL Syntax Cheat Sheet | Ingenieria de software, Bases de datos ...">
            <a:extLst>
              <a:ext uri="{FF2B5EF4-FFF2-40B4-BE49-F238E27FC236}">
                <a16:creationId xmlns:a16="http://schemas.microsoft.com/office/drawing/2014/main" id="{466D4376-F766-4FD3-96C6-FC700FCA1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163" y="1690688"/>
            <a:ext cx="6300365" cy="445455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742DDFA-3EC3-4B87-8487-AF523DA01484}"/>
              </a:ext>
            </a:extLst>
          </p:cNvPr>
          <p:cNvSpPr txBox="1"/>
          <p:nvPr/>
        </p:nvSpPr>
        <p:spPr>
          <a:xfrm>
            <a:off x="838200" y="2118048"/>
            <a:ext cx="3145971" cy="861774"/>
          </a:xfrm>
          <a:prstGeom prst="rect">
            <a:avLst/>
          </a:prstGeom>
          <a:noFill/>
        </p:spPr>
        <p:txBody>
          <a:bodyPr wrap="square" rtlCol="0">
            <a:spAutoFit/>
          </a:bodyPr>
          <a:lstStyle/>
          <a:p>
            <a:r>
              <a:rPr lang="es-ES" b="1" dirty="0"/>
              <a:t>¿Qué es una </a:t>
            </a:r>
            <a:r>
              <a:rPr lang="es-ES" b="1" dirty="0" err="1"/>
              <a:t>query</a:t>
            </a:r>
            <a:r>
              <a:rPr lang="es-ES" b="1" dirty="0"/>
              <a:t>?</a:t>
            </a:r>
          </a:p>
          <a:p>
            <a:r>
              <a:rPr lang="es-ES" sz="1600" dirty="0"/>
              <a:t>Se trata de una consulta a base de datos.</a:t>
            </a:r>
          </a:p>
        </p:txBody>
      </p:sp>
    </p:spTree>
    <p:extLst>
      <p:ext uri="{BB962C8B-B14F-4D97-AF65-F5344CB8AC3E}">
        <p14:creationId xmlns:p14="http://schemas.microsoft.com/office/powerpoint/2010/main" val="131087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AE58-3E6B-413E-9AC2-E8AE21B2829D}"/>
              </a:ext>
            </a:extLst>
          </p:cNvPr>
          <p:cNvSpPr>
            <a:spLocks noGrp="1"/>
          </p:cNvSpPr>
          <p:nvPr>
            <p:ph type="title"/>
          </p:nvPr>
        </p:nvSpPr>
        <p:spPr/>
        <p:txBody>
          <a:bodyPr/>
          <a:lstStyle/>
          <a:p>
            <a:r>
              <a:rPr lang="es-ES" dirty="0"/>
              <a:t>JOINS</a:t>
            </a:r>
          </a:p>
        </p:txBody>
      </p:sp>
      <p:pic>
        <p:nvPicPr>
          <p:cNvPr id="7170" name="Picture 2" descr="Todos los tipos de JOIN en SQL - Guía de referencia rápida">
            <a:extLst>
              <a:ext uri="{FF2B5EF4-FFF2-40B4-BE49-F238E27FC236}">
                <a16:creationId xmlns:a16="http://schemas.microsoft.com/office/drawing/2014/main" id="{1D38CCED-D393-417B-8FE9-3D3BE5D1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230" y="1427584"/>
            <a:ext cx="5921750" cy="46559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Joins in Apache Spark — Part 3 - achilleus - Medium">
            <a:extLst>
              <a:ext uri="{FF2B5EF4-FFF2-40B4-BE49-F238E27FC236}">
                <a16:creationId xmlns:a16="http://schemas.microsoft.com/office/drawing/2014/main" id="{FA5F946F-08AB-49D8-BD26-206F68474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361" y="365125"/>
            <a:ext cx="2642926" cy="164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14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1AE58-3E6B-413E-9AC2-E8AE21B2829D}"/>
              </a:ext>
            </a:extLst>
          </p:cNvPr>
          <p:cNvSpPr>
            <a:spLocks noGrp="1"/>
          </p:cNvSpPr>
          <p:nvPr>
            <p:ph type="title"/>
          </p:nvPr>
        </p:nvSpPr>
        <p:spPr/>
        <p:txBody>
          <a:bodyPr/>
          <a:lstStyle/>
          <a:p>
            <a:r>
              <a:rPr lang="es-ES" dirty="0"/>
              <a:t>DATA TYPES</a:t>
            </a:r>
          </a:p>
        </p:txBody>
      </p:sp>
      <p:pic>
        <p:nvPicPr>
          <p:cNvPr id="7174" name="Picture 6" descr="SQL Data Types - JournalDev">
            <a:extLst>
              <a:ext uri="{FF2B5EF4-FFF2-40B4-BE49-F238E27FC236}">
                <a16:creationId xmlns:a16="http://schemas.microsoft.com/office/drawing/2014/main" id="{7FD1712E-5267-460F-96B8-2164B43BB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174" y="1690688"/>
            <a:ext cx="6148873" cy="461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69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D20CB-EBFC-49A8-BFF5-E75B6365A6FC}"/>
              </a:ext>
            </a:extLst>
          </p:cNvPr>
          <p:cNvSpPr>
            <a:spLocks noGrp="1"/>
          </p:cNvSpPr>
          <p:nvPr>
            <p:ph type="title"/>
          </p:nvPr>
        </p:nvSpPr>
        <p:spPr/>
        <p:txBody>
          <a:bodyPr/>
          <a:lstStyle/>
          <a:p>
            <a:r>
              <a:rPr lang="es-ES" dirty="0"/>
              <a:t>Recursos</a:t>
            </a:r>
          </a:p>
        </p:txBody>
      </p:sp>
      <p:sp>
        <p:nvSpPr>
          <p:cNvPr id="3" name="Marcador de contenido 2">
            <a:extLst>
              <a:ext uri="{FF2B5EF4-FFF2-40B4-BE49-F238E27FC236}">
                <a16:creationId xmlns:a16="http://schemas.microsoft.com/office/drawing/2014/main" id="{A2FE11A0-EE6B-4A40-9717-FEB2A4C85D5A}"/>
              </a:ext>
            </a:extLst>
          </p:cNvPr>
          <p:cNvSpPr>
            <a:spLocks noGrp="1"/>
          </p:cNvSpPr>
          <p:nvPr>
            <p:ph idx="1"/>
          </p:nvPr>
        </p:nvSpPr>
        <p:spPr/>
        <p:txBody>
          <a:bodyPr/>
          <a:lstStyle/>
          <a:p>
            <a:r>
              <a:rPr lang="es-ES" dirty="0">
                <a:hlinkClick r:id="rId2"/>
              </a:rPr>
              <a:t>https://www.w3schools.com/sql/</a:t>
            </a:r>
            <a:endParaRPr lang="es-ES" dirty="0"/>
          </a:p>
          <a:p>
            <a:r>
              <a:rPr lang="es-ES" dirty="0">
                <a:hlinkClick r:id="rId3"/>
              </a:rPr>
              <a:t>https://sqlzoo.net</a:t>
            </a:r>
            <a:endParaRPr lang="es-ES" dirty="0"/>
          </a:p>
          <a:p>
            <a:r>
              <a:rPr lang="es-ES" dirty="0">
                <a:hlinkClick r:id="rId4"/>
              </a:rPr>
              <a:t>https://play.google.com/store/apps/details?id=com.sololearn.sql&amp;hl=es_419</a:t>
            </a:r>
            <a:endParaRPr lang="es-ES" dirty="0"/>
          </a:p>
          <a:p>
            <a:r>
              <a:rPr lang="es-ES" dirty="0">
                <a:hlinkClick r:id="rId5"/>
              </a:rPr>
              <a:t>https://www.genbeta.com/desarrollo/asi-arqueras-nand-juego-mesa-espanol-que-ayuda-a-aprender-lenguaje-sql</a:t>
            </a:r>
            <a:endParaRPr lang="es-ES" dirty="0"/>
          </a:p>
          <a:p>
            <a:endParaRPr lang="es-ES" dirty="0"/>
          </a:p>
        </p:txBody>
      </p:sp>
    </p:spTree>
    <p:extLst>
      <p:ext uri="{BB962C8B-B14F-4D97-AF65-F5344CB8AC3E}">
        <p14:creationId xmlns:p14="http://schemas.microsoft.com/office/powerpoint/2010/main" val="11749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D4E5-E287-4563-8EF2-046A22762585}"/>
              </a:ext>
            </a:extLst>
          </p:cNvPr>
          <p:cNvSpPr>
            <a:spLocks noGrp="1"/>
          </p:cNvSpPr>
          <p:nvPr>
            <p:ph type="title"/>
          </p:nvPr>
        </p:nvSpPr>
        <p:spPr/>
        <p:txBody>
          <a:bodyPr/>
          <a:lstStyle/>
          <a:p>
            <a:r>
              <a:rPr lang="es-ES" dirty="0"/>
              <a:t>¿Qué es una Base de Datos?</a:t>
            </a:r>
          </a:p>
        </p:txBody>
      </p:sp>
      <p:sp>
        <p:nvSpPr>
          <p:cNvPr id="3" name="Marcador de contenido 2">
            <a:extLst>
              <a:ext uri="{FF2B5EF4-FFF2-40B4-BE49-F238E27FC236}">
                <a16:creationId xmlns:a16="http://schemas.microsoft.com/office/drawing/2014/main" id="{89C6CA6F-1642-4137-B185-4FA3621BC1B5}"/>
              </a:ext>
            </a:extLst>
          </p:cNvPr>
          <p:cNvSpPr>
            <a:spLocks noGrp="1"/>
          </p:cNvSpPr>
          <p:nvPr>
            <p:ph idx="1"/>
          </p:nvPr>
        </p:nvSpPr>
        <p:spPr>
          <a:xfrm>
            <a:off x="838200" y="2533650"/>
            <a:ext cx="10515600" cy="3643312"/>
          </a:xfrm>
        </p:spPr>
        <p:txBody>
          <a:bodyPr/>
          <a:lstStyle/>
          <a:p>
            <a:pPr marL="0" indent="0" algn="ctr">
              <a:buNone/>
            </a:pPr>
            <a:r>
              <a:rPr lang="es-ES" dirty="0"/>
              <a:t>“Conjunto exhaustivo </a:t>
            </a:r>
            <a:r>
              <a:rPr lang="es-ES" b="1" dirty="0"/>
              <a:t>no redundante </a:t>
            </a:r>
            <a:r>
              <a:rPr lang="es-ES" dirty="0"/>
              <a:t>de datos </a:t>
            </a:r>
            <a:r>
              <a:rPr lang="es-ES" b="1" dirty="0"/>
              <a:t>estructurados</a:t>
            </a:r>
            <a:r>
              <a:rPr lang="es-ES" dirty="0"/>
              <a:t> organizados independientemente de su utilización e implementación en maquina, accesibles en tiempo real y compartibles por </a:t>
            </a:r>
            <a:r>
              <a:rPr lang="es-ES" b="1" dirty="0"/>
              <a:t>usuarios concurrentes </a:t>
            </a:r>
            <a:r>
              <a:rPr lang="es-ES" dirty="0"/>
              <a:t>que tienen necesidad de información diferente y no predecible en el tiempo”</a:t>
            </a:r>
          </a:p>
        </p:txBody>
      </p:sp>
    </p:spTree>
    <p:extLst>
      <p:ext uri="{BB962C8B-B14F-4D97-AF65-F5344CB8AC3E}">
        <p14:creationId xmlns:p14="http://schemas.microsoft.com/office/powerpoint/2010/main" val="155930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D6C21-CBFD-4F5A-95FC-8DC2B6969F8A}"/>
              </a:ext>
            </a:extLst>
          </p:cNvPr>
          <p:cNvSpPr>
            <a:spLocks noGrp="1"/>
          </p:cNvSpPr>
          <p:nvPr>
            <p:ph type="title"/>
          </p:nvPr>
        </p:nvSpPr>
        <p:spPr/>
        <p:txBody>
          <a:bodyPr/>
          <a:lstStyle/>
          <a:p>
            <a:r>
              <a:rPr lang="es-ES" dirty="0"/>
              <a:t>Ciclo del dato</a:t>
            </a:r>
          </a:p>
        </p:txBody>
      </p:sp>
      <p:pic>
        <p:nvPicPr>
          <p:cNvPr id="4" name="Imagen 3" descr="Imagen que contiene dibujo, reloj&#10;&#10;Descripción generada automáticamente">
            <a:extLst>
              <a:ext uri="{FF2B5EF4-FFF2-40B4-BE49-F238E27FC236}">
                <a16:creationId xmlns:a16="http://schemas.microsoft.com/office/drawing/2014/main" id="{6C39057C-4C9F-4224-9706-9541B4A65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526" y="1806575"/>
            <a:ext cx="1085850" cy="1085850"/>
          </a:xfrm>
          <a:prstGeom prst="rect">
            <a:avLst/>
          </a:prstGeom>
        </p:spPr>
      </p:pic>
      <p:pic>
        <p:nvPicPr>
          <p:cNvPr id="5" name="Imagen 4" descr="Imagen que contiene luz&#10;&#10;Descripción generada automáticamente">
            <a:extLst>
              <a:ext uri="{FF2B5EF4-FFF2-40B4-BE49-F238E27FC236}">
                <a16:creationId xmlns:a16="http://schemas.microsoft.com/office/drawing/2014/main" id="{7F221A7F-5B41-4F20-BAA1-A00D9BAE7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774" y="1806575"/>
            <a:ext cx="1333626" cy="1333626"/>
          </a:xfrm>
          <a:prstGeom prst="rect">
            <a:avLst/>
          </a:prstGeom>
        </p:spPr>
      </p:pic>
      <p:pic>
        <p:nvPicPr>
          <p:cNvPr id="6" name="Imagen 5">
            <a:extLst>
              <a:ext uri="{FF2B5EF4-FFF2-40B4-BE49-F238E27FC236}">
                <a16:creationId xmlns:a16="http://schemas.microsoft.com/office/drawing/2014/main" id="{130523B9-6F6F-4956-918D-EF09332C8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3676" y="1806575"/>
            <a:ext cx="1085850" cy="1085850"/>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BD1561F2-8636-4611-8DCA-13544516F5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8662" y="4444910"/>
            <a:ext cx="1085850" cy="1085850"/>
          </a:xfrm>
          <a:prstGeom prst="rect">
            <a:avLst/>
          </a:prstGeom>
        </p:spPr>
      </p:pic>
      <p:sp>
        <p:nvSpPr>
          <p:cNvPr id="12" name="Flecha: a la derecha 11">
            <a:extLst>
              <a:ext uri="{FF2B5EF4-FFF2-40B4-BE49-F238E27FC236}">
                <a16:creationId xmlns:a16="http://schemas.microsoft.com/office/drawing/2014/main" id="{575D661F-A82D-465C-AF14-2ABEB8F3326D}"/>
              </a:ext>
            </a:extLst>
          </p:cNvPr>
          <p:cNvSpPr/>
          <p:nvPr/>
        </p:nvSpPr>
        <p:spPr>
          <a:xfrm>
            <a:off x="3086100" y="2263775"/>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derecha 12">
            <a:extLst>
              <a:ext uri="{FF2B5EF4-FFF2-40B4-BE49-F238E27FC236}">
                <a16:creationId xmlns:a16="http://schemas.microsoft.com/office/drawing/2014/main" id="{9A596E60-FFAC-44A4-ABA2-5FBAA142CD40}"/>
              </a:ext>
            </a:extLst>
          </p:cNvPr>
          <p:cNvSpPr/>
          <p:nvPr/>
        </p:nvSpPr>
        <p:spPr>
          <a:xfrm>
            <a:off x="7134225" y="2263775"/>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 la derecha 13">
            <a:extLst>
              <a:ext uri="{FF2B5EF4-FFF2-40B4-BE49-F238E27FC236}">
                <a16:creationId xmlns:a16="http://schemas.microsoft.com/office/drawing/2014/main" id="{253D6AD6-E11D-4D7C-801B-35A19A119CF5}"/>
              </a:ext>
            </a:extLst>
          </p:cNvPr>
          <p:cNvSpPr/>
          <p:nvPr/>
        </p:nvSpPr>
        <p:spPr>
          <a:xfrm rot="5400000">
            <a:off x="9229788" y="3644747"/>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lecha: a la derecha 14">
            <a:extLst>
              <a:ext uri="{FF2B5EF4-FFF2-40B4-BE49-F238E27FC236}">
                <a16:creationId xmlns:a16="http://schemas.microsoft.com/office/drawing/2014/main" id="{3004AB53-F4D7-4163-B959-4D726E996E06}"/>
              </a:ext>
            </a:extLst>
          </p:cNvPr>
          <p:cNvSpPr/>
          <p:nvPr/>
        </p:nvSpPr>
        <p:spPr>
          <a:xfrm rot="10800000">
            <a:off x="7134225" y="4987835"/>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descr="Imagen que contiene dibujo&#10;&#10;Descripción generada automáticamente">
            <a:extLst>
              <a:ext uri="{FF2B5EF4-FFF2-40B4-BE49-F238E27FC236}">
                <a16:creationId xmlns:a16="http://schemas.microsoft.com/office/drawing/2014/main" id="{0AFA7701-E816-44F2-9346-459DCA4757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526" y="4564766"/>
            <a:ext cx="1085850" cy="1085850"/>
          </a:xfrm>
          <a:prstGeom prst="rect">
            <a:avLst/>
          </a:prstGeom>
        </p:spPr>
      </p:pic>
      <p:sp>
        <p:nvSpPr>
          <p:cNvPr id="18" name="Flecha: a la derecha 17">
            <a:extLst>
              <a:ext uri="{FF2B5EF4-FFF2-40B4-BE49-F238E27FC236}">
                <a16:creationId xmlns:a16="http://schemas.microsoft.com/office/drawing/2014/main" id="{757CF39D-46D2-4F9F-9BD1-DD2CB553A38E}"/>
              </a:ext>
            </a:extLst>
          </p:cNvPr>
          <p:cNvSpPr/>
          <p:nvPr/>
        </p:nvSpPr>
        <p:spPr>
          <a:xfrm rot="10800000">
            <a:off x="3105275" y="4974341"/>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B2D799F2-8421-4E24-952D-F9B9C3217B83}"/>
              </a:ext>
            </a:extLst>
          </p:cNvPr>
          <p:cNvSpPr/>
          <p:nvPr/>
        </p:nvSpPr>
        <p:spPr>
          <a:xfrm rot="16200000">
            <a:off x="1552636" y="3644747"/>
            <a:ext cx="1333626"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descr="Imagen que contiene ventana&#10;&#10;Descripción generada automáticamente">
            <a:extLst>
              <a:ext uri="{FF2B5EF4-FFF2-40B4-BE49-F238E27FC236}">
                <a16:creationId xmlns:a16="http://schemas.microsoft.com/office/drawing/2014/main" id="{6F69BB49-F439-4C19-801B-A5548FE8EA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3676" y="4564766"/>
            <a:ext cx="1190015" cy="1190015"/>
          </a:xfrm>
          <a:prstGeom prst="rect">
            <a:avLst/>
          </a:prstGeom>
        </p:spPr>
      </p:pic>
      <p:sp>
        <p:nvSpPr>
          <p:cNvPr id="23" name="CuadroTexto 22">
            <a:extLst>
              <a:ext uri="{FF2B5EF4-FFF2-40B4-BE49-F238E27FC236}">
                <a16:creationId xmlns:a16="http://schemas.microsoft.com/office/drawing/2014/main" id="{33B3DED4-6A95-417A-9FDF-454733C4D268}"/>
              </a:ext>
            </a:extLst>
          </p:cNvPr>
          <p:cNvSpPr txBox="1"/>
          <p:nvPr/>
        </p:nvSpPr>
        <p:spPr>
          <a:xfrm>
            <a:off x="2983161" y="2709287"/>
            <a:ext cx="1542926" cy="584775"/>
          </a:xfrm>
          <a:prstGeom prst="rect">
            <a:avLst/>
          </a:prstGeom>
          <a:noFill/>
        </p:spPr>
        <p:txBody>
          <a:bodyPr wrap="square" rtlCol="0">
            <a:spAutoFit/>
          </a:bodyPr>
          <a:lstStyle/>
          <a:p>
            <a:pPr algn="ctr"/>
            <a:r>
              <a:rPr lang="es-ES" sz="1600" dirty="0"/>
              <a:t>Colectan datos de ventas</a:t>
            </a:r>
          </a:p>
        </p:txBody>
      </p:sp>
      <p:sp>
        <p:nvSpPr>
          <p:cNvPr id="24" name="CuadroTexto 23">
            <a:extLst>
              <a:ext uri="{FF2B5EF4-FFF2-40B4-BE49-F238E27FC236}">
                <a16:creationId xmlns:a16="http://schemas.microsoft.com/office/drawing/2014/main" id="{D3CBE24D-ED02-4D38-800A-8BA1B363AD52}"/>
              </a:ext>
            </a:extLst>
          </p:cNvPr>
          <p:cNvSpPr txBox="1"/>
          <p:nvPr/>
        </p:nvSpPr>
        <p:spPr>
          <a:xfrm>
            <a:off x="7008389" y="2709287"/>
            <a:ext cx="1542926" cy="584775"/>
          </a:xfrm>
          <a:prstGeom prst="rect">
            <a:avLst/>
          </a:prstGeom>
          <a:noFill/>
        </p:spPr>
        <p:txBody>
          <a:bodyPr wrap="square" rtlCol="0">
            <a:spAutoFit/>
          </a:bodyPr>
          <a:lstStyle/>
          <a:p>
            <a:pPr algn="ctr"/>
            <a:r>
              <a:rPr lang="es-ES" sz="1600" dirty="0"/>
              <a:t>Consultan los analistas</a:t>
            </a:r>
          </a:p>
        </p:txBody>
      </p:sp>
      <p:sp>
        <p:nvSpPr>
          <p:cNvPr id="25" name="CuadroTexto 24">
            <a:extLst>
              <a:ext uri="{FF2B5EF4-FFF2-40B4-BE49-F238E27FC236}">
                <a16:creationId xmlns:a16="http://schemas.microsoft.com/office/drawing/2014/main" id="{AA5FA675-01B1-481B-9CF1-D15C84D5B4AB}"/>
              </a:ext>
            </a:extLst>
          </p:cNvPr>
          <p:cNvSpPr txBox="1"/>
          <p:nvPr/>
        </p:nvSpPr>
        <p:spPr>
          <a:xfrm>
            <a:off x="10194924" y="3485709"/>
            <a:ext cx="1542926" cy="584775"/>
          </a:xfrm>
          <a:prstGeom prst="rect">
            <a:avLst/>
          </a:prstGeom>
          <a:noFill/>
        </p:spPr>
        <p:txBody>
          <a:bodyPr wrap="square" rtlCol="0">
            <a:spAutoFit/>
          </a:bodyPr>
          <a:lstStyle/>
          <a:p>
            <a:pPr algn="ctr"/>
            <a:r>
              <a:rPr lang="es-ES" sz="1600" dirty="0"/>
              <a:t>Se agrega la información</a:t>
            </a:r>
          </a:p>
        </p:txBody>
      </p:sp>
      <p:sp>
        <p:nvSpPr>
          <p:cNvPr id="26" name="CuadroTexto 25">
            <a:extLst>
              <a:ext uri="{FF2B5EF4-FFF2-40B4-BE49-F238E27FC236}">
                <a16:creationId xmlns:a16="http://schemas.microsoft.com/office/drawing/2014/main" id="{F74F688F-EEE9-44C2-974D-142476332199}"/>
              </a:ext>
            </a:extLst>
          </p:cNvPr>
          <p:cNvSpPr txBox="1"/>
          <p:nvPr/>
        </p:nvSpPr>
        <p:spPr>
          <a:xfrm>
            <a:off x="7172418" y="5462393"/>
            <a:ext cx="1542926" cy="830997"/>
          </a:xfrm>
          <a:prstGeom prst="rect">
            <a:avLst/>
          </a:prstGeom>
          <a:noFill/>
        </p:spPr>
        <p:txBody>
          <a:bodyPr wrap="square" rtlCol="0">
            <a:spAutoFit/>
          </a:bodyPr>
          <a:lstStyle/>
          <a:p>
            <a:pPr algn="ctr"/>
            <a:r>
              <a:rPr lang="es-ES" sz="1600" dirty="0"/>
              <a:t>Se utiliza par la toma de decisiones</a:t>
            </a:r>
          </a:p>
        </p:txBody>
      </p:sp>
      <p:sp>
        <p:nvSpPr>
          <p:cNvPr id="27" name="CuadroTexto 26">
            <a:extLst>
              <a:ext uri="{FF2B5EF4-FFF2-40B4-BE49-F238E27FC236}">
                <a16:creationId xmlns:a16="http://schemas.microsoft.com/office/drawing/2014/main" id="{469009F1-F366-4701-8BCB-0EEBBD00926B}"/>
              </a:ext>
            </a:extLst>
          </p:cNvPr>
          <p:cNvSpPr txBox="1"/>
          <p:nvPr/>
        </p:nvSpPr>
        <p:spPr>
          <a:xfrm>
            <a:off x="3040059" y="5530760"/>
            <a:ext cx="1542926" cy="830997"/>
          </a:xfrm>
          <a:prstGeom prst="rect">
            <a:avLst/>
          </a:prstGeom>
          <a:noFill/>
        </p:spPr>
        <p:txBody>
          <a:bodyPr wrap="square" rtlCol="0">
            <a:spAutoFit/>
          </a:bodyPr>
          <a:lstStyle/>
          <a:p>
            <a:pPr algn="ctr"/>
            <a:r>
              <a:rPr lang="es-ES" sz="1600" dirty="0"/>
              <a:t>Decisiones que afectan al cliente final</a:t>
            </a:r>
          </a:p>
        </p:txBody>
      </p:sp>
      <p:sp>
        <p:nvSpPr>
          <p:cNvPr id="28" name="CuadroTexto 27">
            <a:extLst>
              <a:ext uri="{FF2B5EF4-FFF2-40B4-BE49-F238E27FC236}">
                <a16:creationId xmlns:a16="http://schemas.microsoft.com/office/drawing/2014/main" id="{F612D285-1375-47FC-A476-E541FC58CFBD}"/>
              </a:ext>
            </a:extLst>
          </p:cNvPr>
          <p:cNvSpPr txBox="1"/>
          <p:nvPr/>
        </p:nvSpPr>
        <p:spPr>
          <a:xfrm>
            <a:off x="353591" y="3362597"/>
            <a:ext cx="1542926" cy="830997"/>
          </a:xfrm>
          <a:prstGeom prst="rect">
            <a:avLst/>
          </a:prstGeom>
          <a:noFill/>
        </p:spPr>
        <p:txBody>
          <a:bodyPr wrap="square" rtlCol="0">
            <a:spAutoFit/>
          </a:bodyPr>
          <a:lstStyle/>
          <a:p>
            <a:pPr algn="ctr"/>
            <a:r>
              <a:rPr lang="es-ES" sz="1600" dirty="0"/>
              <a:t>Que repercute en las ventas de nuevo</a:t>
            </a:r>
          </a:p>
        </p:txBody>
      </p:sp>
      <p:sp>
        <p:nvSpPr>
          <p:cNvPr id="29" name="CuadroTexto 28">
            <a:extLst>
              <a:ext uri="{FF2B5EF4-FFF2-40B4-BE49-F238E27FC236}">
                <a16:creationId xmlns:a16="http://schemas.microsoft.com/office/drawing/2014/main" id="{1CD31393-29A9-4421-B3F4-E4CD9F8E2562}"/>
              </a:ext>
            </a:extLst>
          </p:cNvPr>
          <p:cNvSpPr txBox="1"/>
          <p:nvPr/>
        </p:nvSpPr>
        <p:spPr>
          <a:xfrm>
            <a:off x="2742822" y="1595696"/>
            <a:ext cx="343278" cy="523220"/>
          </a:xfrm>
          <a:prstGeom prst="rect">
            <a:avLst/>
          </a:prstGeom>
          <a:noFill/>
        </p:spPr>
        <p:txBody>
          <a:bodyPr wrap="square" rtlCol="0">
            <a:spAutoFit/>
          </a:bodyPr>
          <a:lstStyle/>
          <a:p>
            <a:r>
              <a:rPr lang="es-ES" sz="2800" dirty="0"/>
              <a:t>1</a:t>
            </a:r>
            <a:endParaRPr lang="es-ES" dirty="0"/>
          </a:p>
        </p:txBody>
      </p:sp>
      <p:sp>
        <p:nvSpPr>
          <p:cNvPr id="30" name="CuadroTexto 29">
            <a:extLst>
              <a:ext uri="{FF2B5EF4-FFF2-40B4-BE49-F238E27FC236}">
                <a16:creationId xmlns:a16="http://schemas.microsoft.com/office/drawing/2014/main" id="{85A6BFC6-F3FF-4B82-839A-FA669686E5A3}"/>
              </a:ext>
            </a:extLst>
          </p:cNvPr>
          <p:cNvSpPr txBox="1"/>
          <p:nvPr/>
        </p:nvSpPr>
        <p:spPr>
          <a:xfrm>
            <a:off x="6310561" y="1595696"/>
            <a:ext cx="343278" cy="523220"/>
          </a:xfrm>
          <a:prstGeom prst="rect">
            <a:avLst/>
          </a:prstGeom>
          <a:noFill/>
        </p:spPr>
        <p:txBody>
          <a:bodyPr wrap="square" rtlCol="0">
            <a:spAutoFit/>
          </a:bodyPr>
          <a:lstStyle/>
          <a:p>
            <a:r>
              <a:rPr lang="es-ES" sz="2800" dirty="0"/>
              <a:t>2</a:t>
            </a:r>
            <a:endParaRPr lang="es-ES" dirty="0"/>
          </a:p>
        </p:txBody>
      </p:sp>
      <p:sp>
        <p:nvSpPr>
          <p:cNvPr id="31" name="CuadroTexto 30">
            <a:extLst>
              <a:ext uri="{FF2B5EF4-FFF2-40B4-BE49-F238E27FC236}">
                <a16:creationId xmlns:a16="http://schemas.microsoft.com/office/drawing/2014/main" id="{0A56CC7D-3D33-4033-BC88-C84F6AB95618}"/>
              </a:ext>
            </a:extLst>
          </p:cNvPr>
          <p:cNvSpPr txBox="1"/>
          <p:nvPr/>
        </p:nvSpPr>
        <p:spPr>
          <a:xfrm>
            <a:off x="10623109" y="1595696"/>
            <a:ext cx="343278" cy="523220"/>
          </a:xfrm>
          <a:prstGeom prst="rect">
            <a:avLst/>
          </a:prstGeom>
          <a:noFill/>
        </p:spPr>
        <p:txBody>
          <a:bodyPr wrap="square" rtlCol="0">
            <a:spAutoFit/>
          </a:bodyPr>
          <a:lstStyle/>
          <a:p>
            <a:r>
              <a:rPr lang="es-ES" sz="2800" dirty="0"/>
              <a:t>3</a:t>
            </a:r>
            <a:endParaRPr lang="es-ES" dirty="0"/>
          </a:p>
        </p:txBody>
      </p:sp>
      <p:sp>
        <p:nvSpPr>
          <p:cNvPr id="32" name="CuadroTexto 31">
            <a:extLst>
              <a:ext uri="{FF2B5EF4-FFF2-40B4-BE49-F238E27FC236}">
                <a16:creationId xmlns:a16="http://schemas.microsoft.com/office/drawing/2014/main" id="{1158627C-87C8-43A0-B7DA-E86835B30608}"/>
              </a:ext>
            </a:extLst>
          </p:cNvPr>
          <p:cNvSpPr txBox="1"/>
          <p:nvPr/>
        </p:nvSpPr>
        <p:spPr>
          <a:xfrm>
            <a:off x="10626178" y="4413723"/>
            <a:ext cx="343278" cy="523220"/>
          </a:xfrm>
          <a:prstGeom prst="rect">
            <a:avLst/>
          </a:prstGeom>
          <a:noFill/>
        </p:spPr>
        <p:txBody>
          <a:bodyPr wrap="square" rtlCol="0">
            <a:spAutoFit/>
          </a:bodyPr>
          <a:lstStyle/>
          <a:p>
            <a:r>
              <a:rPr lang="es-ES" sz="2800" dirty="0"/>
              <a:t>4</a:t>
            </a:r>
            <a:endParaRPr lang="es-ES" dirty="0"/>
          </a:p>
        </p:txBody>
      </p:sp>
      <p:sp>
        <p:nvSpPr>
          <p:cNvPr id="33" name="CuadroTexto 32">
            <a:extLst>
              <a:ext uri="{FF2B5EF4-FFF2-40B4-BE49-F238E27FC236}">
                <a16:creationId xmlns:a16="http://schemas.microsoft.com/office/drawing/2014/main" id="{09CAAD57-EC3B-4CB0-9967-C2424A305AE2}"/>
              </a:ext>
            </a:extLst>
          </p:cNvPr>
          <p:cNvSpPr txBox="1"/>
          <p:nvPr/>
        </p:nvSpPr>
        <p:spPr>
          <a:xfrm>
            <a:off x="6295711" y="4303156"/>
            <a:ext cx="343278" cy="523220"/>
          </a:xfrm>
          <a:prstGeom prst="rect">
            <a:avLst/>
          </a:prstGeom>
          <a:noFill/>
        </p:spPr>
        <p:txBody>
          <a:bodyPr wrap="square" rtlCol="0">
            <a:spAutoFit/>
          </a:bodyPr>
          <a:lstStyle/>
          <a:p>
            <a:r>
              <a:rPr lang="es-ES" sz="2800" dirty="0"/>
              <a:t>5</a:t>
            </a:r>
            <a:endParaRPr lang="es-ES" dirty="0"/>
          </a:p>
        </p:txBody>
      </p:sp>
      <p:sp>
        <p:nvSpPr>
          <p:cNvPr id="34" name="CuadroTexto 33">
            <a:extLst>
              <a:ext uri="{FF2B5EF4-FFF2-40B4-BE49-F238E27FC236}">
                <a16:creationId xmlns:a16="http://schemas.microsoft.com/office/drawing/2014/main" id="{3AF09634-723D-4DCE-9796-C2D7589B979E}"/>
              </a:ext>
            </a:extLst>
          </p:cNvPr>
          <p:cNvSpPr txBox="1"/>
          <p:nvPr/>
        </p:nvSpPr>
        <p:spPr>
          <a:xfrm>
            <a:off x="2828171" y="4355614"/>
            <a:ext cx="343278" cy="523220"/>
          </a:xfrm>
          <a:prstGeom prst="rect">
            <a:avLst/>
          </a:prstGeom>
          <a:noFill/>
        </p:spPr>
        <p:txBody>
          <a:bodyPr wrap="square" rtlCol="0">
            <a:spAutoFit/>
          </a:bodyPr>
          <a:lstStyle/>
          <a:p>
            <a:r>
              <a:rPr lang="es-ES" sz="2800" dirty="0"/>
              <a:t>6</a:t>
            </a:r>
            <a:endParaRPr lang="es-ES" dirty="0"/>
          </a:p>
        </p:txBody>
      </p:sp>
    </p:spTree>
    <p:extLst>
      <p:ext uri="{BB962C8B-B14F-4D97-AF65-F5344CB8AC3E}">
        <p14:creationId xmlns:p14="http://schemas.microsoft.com/office/powerpoint/2010/main" val="22375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15CD2-A177-482A-A795-5F34FB6A2BB0}"/>
              </a:ext>
            </a:extLst>
          </p:cNvPr>
          <p:cNvSpPr>
            <a:spLocks noGrp="1"/>
          </p:cNvSpPr>
          <p:nvPr>
            <p:ph type="title"/>
          </p:nvPr>
        </p:nvSpPr>
        <p:spPr/>
        <p:txBody>
          <a:bodyPr/>
          <a:lstStyle/>
          <a:p>
            <a:r>
              <a:rPr lang="es-ES" dirty="0"/>
              <a:t>Tipos de bases de datos</a:t>
            </a:r>
          </a:p>
        </p:txBody>
      </p:sp>
      <p:pic>
        <p:nvPicPr>
          <p:cNvPr id="2052" name="Picture 4" descr="Consultas select en MongoDB. Aprende jugando - gpsos.es">
            <a:extLst>
              <a:ext uri="{FF2B5EF4-FFF2-40B4-BE49-F238E27FC236}">
                <a16:creationId xmlns:a16="http://schemas.microsoft.com/office/drawing/2014/main" id="{0963FB0B-2424-4B36-A858-9325E6E43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928" y="2476500"/>
            <a:ext cx="5639309" cy="30365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lightweight vue datatable component with no dependencies">
            <a:extLst>
              <a:ext uri="{FF2B5EF4-FFF2-40B4-BE49-F238E27FC236}">
                <a16:creationId xmlns:a16="http://schemas.microsoft.com/office/drawing/2014/main" id="{8F0989AB-DDC6-4353-B812-62B59D48C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356413"/>
            <a:ext cx="4838700" cy="330903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03FFE92-1C4D-4DD9-8F86-3618E45BB3FA}"/>
              </a:ext>
            </a:extLst>
          </p:cNvPr>
          <p:cNvSpPr txBox="1"/>
          <p:nvPr/>
        </p:nvSpPr>
        <p:spPr>
          <a:xfrm>
            <a:off x="2241550" y="1987081"/>
            <a:ext cx="2209800" cy="369332"/>
          </a:xfrm>
          <a:prstGeom prst="rect">
            <a:avLst/>
          </a:prstGeom>
          <a:noFill/>
        </p:spPr>
        <p:txBody>
          <a:bodyPr wrap="square" rtlCol="0">
            <a:spAutoFit/>
          </a:bodyPr>
          <a:lstStyle/>
          <a:p>
            <a:pPr algn="ctr"/>
            <a:r>
              <a:rPr lang="es-ES" dirty="0"/>
              <a:t>Relacionales (SQL)</a:t>
            </a:r>
          </a:p>
        </p:txBody>
      </p:sp>
      <p:sp>
        <p:nvSpPr>
          <p:cNvPr id="11" name="CuadroTexto 10">
            <a:extLst>
              <a:ext uri="{FF2B5EF4-FFF2-40B4-BE49-F238E27FC236}">
                <a16:creationId xmlns:a16="http://schemas.microsoft.com/office/drawing/2014/main" id="{C64A9F62-B54E-48E0-9FB7-FCBA0DC76726}"/>
              </a:ext>
            </a:extLst>
          </p:cNvPr>
          <p:cNvSpPr txBox="1"/>
          <p:nvPr/>
        </p:nvSpPr>
        <p:spPr>
          <a:xfrm>
            <a:off x="7888033" y="1961681"/>
            <a:ext cx="2451098" cy="369332"/>
          </a:xfrm>
          <a:prstGeom prst="rect">
            <a:avLst/>
          </a:prstGeom>
          <a:noFill/>
        </p:spPr>
        <p:txBody>
          <a:bodyPr wrap="square" rtlCol="0">
            <a:spAutoFit/>
          </a:bodyPr>
          <a:lstStyle/>
          <a:p>
            <a:pPr algn="ctr"/>
            <a:r>
              <a:rPr lang="es-ES" dirty="0"/>
              <a:t>No relacionales (NoSQL)</a:t>
            </a:r>
          </a:p>
        </p:txBody>
      </p:sp>
    </p:spTree>
    <p:extLst>
      <p:ext uri="{BB962C8B-B14F-4D97-AF65-F5344CB8AC3E}">
        <p14:creationId xmlns:p14="http://schemas.microsoft.com/office/powerpoint/2010/main" val="116446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608EF-DAB0-411E-B389-7192862A3C95}"/>
              </a:ext>
            </a:extLst>
          </p:cNvPr>
          <p:cNvSpPr>
            <a:spLocks noGrp="1"/>
          </p:cNvSpPr>
          <p:nvPr>
            <p:ph type="title"/>
          </p:nvPr>
        </p:nvSpPr>
        <p:spPr/>
        <p:txBody>
          <a:bodyPr/>
          <a:lstStyle/>
          <a:p>
            <a:r>
              <a:rPr lang="es-ES" dirty="0"/>
              <a:t>Tipos de bases de datos</a:t>
            </a:r>
          </a:p>
        </p:txBody>
      </p:sp>
      <p:sp>
        <p:nvSpPr>
          <p:cNvPr id="4" name="CuadroTexto 3">
            <a:extLst>
              <a:ext uri="{FF2B5EF4-FFF2-40B4-BE49-F238E27FC236}">
                <a16:creationId xmlns:a16="http://schemas.microsoft.com/office/drawing/2014/main" id="{34ABB35E-5356-4FE8-AE32-23BA9202C8C6}"/>
              </a:ext>
            </a:extLst>
          </p:cNvPr>
          <p:cNvSpPr txBox="1"/>
          <p:nvPr/>
        </p:nvSpPr>
        <p:spPr>
          <a:xfrm>
            <a:off x="711543" y="1905396"/>
            <a:ext cx="2209800" cy="400110"/>
          </a:xfrm>
          <a:prstGeom prst="rect">
            <a:avLst/>
          </a:prstGeom>
          <a:noFill/>
        </p:spPr>
        <p:txBody>
          <a:bodyPr wrap="square" rtlCol="0">
            <a:spAutoFit/>
          </a:bodyPr>
          <a:lstStyle/>
          <a:p>
            <a:pPr algn="ctr"/>
            <a:r>
              <a:rPr lang="es-ES" sz="2000" b="1" dirty="0"/>
              <a:t>Relacionales (SQL)</a:t>
            </a:r>
          </a:p>
        </p:txBody>
      </p:sp>
      <p:sp>
        <p:nvSpPr>
          <p:cNvPr id="5" name="CuadroTexto 4">
            <a:extLst>
              <a:ext uri="{FF2B5EF4-FFF2-40B4-BE49-F238E27FC236}">
                <a16:creationId xmlns:a16="http://schemas.microsoft.com/office/drawing/2014/main" id="{DDB0AD76-1B54-4CEB-B918-A38B06A2719A}"/>
              </a:ext>
            </a:extLst>
          </p:cNvPr>
          <p:cNvSpPr txBox="1"/>
          <p:nvPr/>
        </p:nvSpPr>
        <p:spPr>
          <a:xfrm>
            <a:off x="3559176" y="1905396"/>
            <a:ext cx="3146423" cy="400110"/>
          </a:xfrm>
          <a:prstGeom prst="rect">
            <a:avLst/>
          </a:prstGeom>
          <a:noFill/>
        </p:spPr>
        <p:txBody>
          <a:bodyPr wrap="square" rtlCol="0">
            <a:spAutoFit/>
          </a:bodyPr>
          <a:lstStyle/>
          <a:p>
            <a:pPr algn="ctr"/>
            <a:r>
              <a:rPr lang="es-ES" sz="2000" b="1" dirty="0"/>
              <a:t>No relacionales (NoSQL)</a:t>
            </a:r>
          </a:p>
        </p:txBody>
      </p:sp>
      <p:pic>
        <p:nvPicPr>
          <p:cNvPr id="6" name="Picture 2" descr="sqldeveloper">
            <a:extLst>
              <a:ext uri="{FF2B5EF4-FFF2-40B4-BE49-F238E27FC236}">
                <a16:creationId xmlns:a16="http://schemas.microsoft.com/office/drawing/2014/main" id="{4F87ECD7-4A80-4374-AB9C-026CD9726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51" y="2537165"/>
            <a:ext cx="1339850" cy="6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DFF20EA-F4F6-44B7-B83C-2D1649655440}"/>
              </a:ext>
            </a:extLst>
          </p:cNvPr>
          <p:cNvPicPr>
            <a:picLocks noChangeAspect="1"/>
          </p:cNvPicPr>
          <p:nvPr/>
        </p:nvPicPr>
        <p:blipFill>
          <a:blip r:embed="rId3"/>
          <a:stretch>
            <a:fillRect/>
          </a:stretch>
        </p:blipFill>
        <p:spPr>
          <a:xfrm>
            <a:off x="7330396" y="2587750"/>
            <a:ext cx="4023404" cy="2927350"/>
          </a:xfrm>
          <a:prstGeom prst="rect">
            <a:avLst/>
          </a:prstGeom>
        </p:spPr>
      </p:pic>
      <p:pic>
        <p:nvPicPr>
          <p:cNvPr id="3074" name="Picture 2" descr="sql-server-logo – ABD">
            <a:extLst>
              <a:ext uri="{FF2B5EF4-FFF2-40B4-BE49-F238E27FC236}">
                <a16:creationId xmlns:a16="http://schemas.microsoft.com/office/drawing/2014/main" id="{A35E900F-A0B3-4231-91D4-88377E3B1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51" y="3429000"/>
            <a:ext cx="1339850" cy="10827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DB PostgreSQL | EnterpriseDB">
            <a:extLst>
              <a:ext uri="{FF2B5EF4-FFF2-40B4-BE49-F238E27FC236}">
                <a16:creationId xmlns:a16="http://schemas.microsoft.com/office/drawing/2014/main" id="{674F07FA-8C76-4953-80CB-440B8E3BBB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151" y="5036582"/>
            <a:ext cx="1339850" cy="95703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adoop vs. MongoDB: ¿Qué plataforma es mejor para manejar Big Data ...">
            <a:extLst>
              <a:ext uri="{FF2B5EF4-FFF2-40B4-BE49-F238E27FC236}">
                <a16:creationId xmlns:a16="http://schemas.microsoft.com/office/drawing/2014/main" id="{AC5AC811-611F-4B64-8D10-A0DE617372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0153" y="2356943"/>
            <a:ext cx="1235805" cy="144825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35C7D65-6367-44D4-8541-FCAC465970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417" y="3988765"/>
            <a:ext cx="1287541" cy="86302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dis, base de datos noSql in-memory « Formación, consultoría y ...">
            <a:extLst>
              <a:ext uri="{FF2B5EF4-FFF2-40B4-BE49-F238E27FC236}">
                <a16:creationId xmlns:a16="http://schemas.microsoft.com/office/drawing/2014/main" id="{3C789CAB-8255-4688-B64C-701E7F1A28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0153" y="4988343"/>
            <a:ext cx="1184886" cy="100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1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5FBD383-2B82-4322-9AE8-E423D36712CE}"/>
              </a:ext>
            </a:extLst>
          </p:cNvPr>
          <p:cNvSpPr>
            <a:spLocks noGrp="1"/>
          </p:cNvSpPr>
          <p:nvPr>
            <p:ph type="title"/>
          </p:nvPr>
        </p:nvSpPr>
        <p:spPr>
          <a:xfrm>
            <a:off x="767290" y="1289146"/>
            <a:ext cx="4153626" cy="4279709"/>
          </a:xfrm>
        </p:spPr>
        <p:txBody>
          <a:bodyPr vert="horz" lIns="91440" tIns="45720" rIns="91440" bIns="45720" rtlCol="0" anchor="ctr">
            <a:normAutofit/>
          </a:bodyPr>
          <a:lstStyle/>
          <a:p>
            <a:pPr algn="r"/>
            <a:r>
              <a:rPr lang="en-US" sz="5000" kern="1200">
                <a:solidFill>
                  <a:schemeClr val="bg1"/>
                </a:solidFill>
                <a:latin typeface="+mj-lt"/>
                <a:ea typeface="+mj-ea"/>
                <a:cs typeface="+mj-cs"/>
              </a:rPr>
              <a:t>Características de una BD relacional</a:t>
            </a:r>
          </a:p>
        </p:txBody>
      </p:sp>
      <p:grpSp>
        <p:nvGrpSpPr>
          <p:cNvPr id="17" name="Group 1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8"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8" name="Rectángulo 7">
            <a:extLst>
              <a:ext uri="{FF2B5EF4-FFF2-40B4-BE49-F238E27FC236}">
                <a16:creationId xmlns:a16="http://schemas.microsoft.com/office/drawing/2014/main" id="{C959C977-B26E-47F8-BC89-D366A2F3CB6D}"/>
              </a:ext>
            </a:extLst>
          </p:cNvPr>
          <p:cNvSpPr/>
          <p:nvPr/>
        </p:nvSpPr>
        <p:spPr>
          <a:xfrm>
            <a:off x="6514140" y="1854601"/>
            <a:ext cx="4776711" cy="314879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1" dirty="0" err="1"/>
              <a:t>Independencia</a:t>
            </a:r>
            <a:r>
              <a:rPr lang="en-US" sz="1700" b="1" dirty="0"/>
              <a:t> </a:t>
            </a:r>
            <a:r>
              <a:rPr lang="en-US" sz="1700" b="1" dirty="0" err="1"/>
              <a:t>lógica</a:t>
            </a:r>
            <a:r>
              <a:rPr lang="en-US" sz="1700" b="1" dirty="0"/>
              <a:t> y </a:t>
            </a:r>
            <a:r>
              <a:rPr lang="en-US" sz="1700" b="1" dirty="0" err="1"/>
              <a:t>física</a:t>
            </a:r>
            <a:r>
              <a:rPr lang="en-US" sz="1700" b="1" dirty="0"/>
              <a:t> de los </a:t>
            </a:r>
            <a:r>
              <a:rPr lang="en-US" sz="1700" b="1" dirty="0" err="1"/>
              <a:t>datos</a:t>
            </a:r>
            <a:r>
              <a:rPr lang="en-US" sz="1700" b="1" dirty="0"/>
              <a:t>.</a:t>
            </a:r>
          </a:p>
          <a:p>
            <a:pPr marL="285750" indent="-228600">
              <a:lnSpc>
                <a:spcPct val="90000"/>
              </a:lnSpc>
              <a:spcAft>
                <a:spcPts val="600"/>
              </a:spcAft>
              <a:buFont typeface="Arial" panose="020B0604020202020204" pitchFamily="34" charset="0"/>
              <a:buChar char="•"/>
            </a:pPr>
            <a:r>
              <a:rPr lang="en-US" sz="1700" dirty="0" err="1"/>
              <a:t>Redundancia</a:t>
            </a:r>
            <a:r>
              <a:rPr lang="en-US" sz="1700" dirty="0"/>
              <a:t> </a:t>
            </a:r>
            <a:r>
              <a:rPr lang="en-US" sz="1700" dirty="0" err="1"/>
              <a:t>mínima</a:t>
            </a:r>
            <a:r>
              <a:rPr lang="en-US" sz="1700" dirty="0"/>
              <a:t>.</a:t>
            </a:r>
          </a:p>
          <a:p>
            <a:pPr marL="285750" indent="-228600">
              <a:lnSpc>
                <a:spcPct val="90000"/>
              </a:lnSpc>
              <a:spcAft>
                <a:spcPts val="600"/>
              </a:spcAft>
              <a:buFont typeface="Arial" panose="020B0604020202020204" pitchFamily="34" charset="0"/>
              <a:buChar char="•"/>
            </a:pPr>
            <a:r>
              <a:rPr lang="en-US" sz="1700" dirty="0" err="1"/>
              <a:t>Acceso</a:t>
            </a:r>
            <a:r>
              <a:rPr lang="en-US" sz="1700" dirty="0"/>
              <a:t> </a:t>
            </a:r>
            <a:r>
              <a:rPr lang="en-US" sz="1700" dirty="0" err="1"/>
              <a:t>concurrente</a:t>
            </a:r>
            <a:r>
              <a:rPr lang="en-US" sz="1700" dirty="0"/>
              <a:t> por </a:t>
            </a:r>
            <a:r>
              <a:rPr lang="en-US" sz="1700" dirty="0" err="1"/>
              <a:t>parte</a:t>
            </a:r>
            <a:r>
              <a:rPr lang="en-US" sz="1700" dirty="0"/>
              <a:t> de </a:t>
            </a:r>
            <a:r>
              <a:rPr lang="en-US" sz="1700" dirty="0" err="1"/>
              <a:t>múltiples</a:t>
            </a:r>
            <a:r>
              <a:rPr lang="en-US" sz="1700" dirty="0"/>
              <a:t> </a:t>
            </a:r>
            <a:r>
              <a:rPr lang="en-US" sz="1700" dirty="0" err="1"/>
              <a:t>usuarios</a:t>
            </a:r>
            <a:r>
              <a:rPr lang="en-US" sz="1700" dirty="0"/>
              <a:t>.</a:t>
            </a:r>
          </a:p>
          <a:p>
            <a:pPr marL="285750" indent="-228600">
              <a:lnSpc>
                <a:spcPct val="90000"/>
              </a:lnSpc>
              <a:spcAft>
                <a:spcPts val="600"/>
              </a:spcAft>
              <a:buFont typeface="Arial" panose="020B0604020202020204" pitchFamily="34" charset="0"/>
              <a:buChar char="•"/>
            </a:pPr>
            <a:r>
              <a:rPr lang="en-US" sz="1700" dirty="0" err="1"/>
              <a:t>Integridad</a:t>
            </a:r>
            <a:r>
              <a:rPr lang="en-US" sz="1700" dirty="0"/>
              <a:t> de los </a:t>
            </a:r>
            <a:r>
              <a:rPr lang="en-US" sz="1700" dirty="0" err="1"/>
              <a:t>datos</a:t>
            </a:r>
            <a:r>
              <a:rPr lang="en-US" sz="1700" dirty="0"/>
              <a:t>.</a:t>
            </a:r>
          </a:p>
          <a:p>
            <a:pPr marL="285750" indent="-228600">
              <a:lnSpc>
                <a:spcPct val="90000"/>
              </a:lnSpc>
              <a:spcAft>
                <a:spcPts val="600"/>
              </a:spcAft>
              <a:buFont typeface="Arial" panose="020B0604020202020204" pitchFamily="34" charset="0"/>
              <a:buChar char="•"/>
            </a:pPr>
            <a:r>
              <a:rPr lang="en-US" sz="1700" dirty="0" err="1"/>
              <a:t>Consultas</a:t>
            </a:r>
            <a:r>
              <a:rPr lang="en-US" sz="1700" dirty="0"/>
              <a:t> </a:t>
            </a:r>
            <a:r>
              <a:rPr lang="en-US" sz="1700" dirty="0" err="1"/>
              <a:t>complejas</a:t>
            </a:r>
            <a:r>
              <a:rPr lang="en-US" sz="1700" dirty="0"/>
              <a:t> </a:t>
            </a:r>
            <a:r>
              <a:rPr lang="en-US" sz="1700" dirty="0" err="1"/>
              <a:t>optimizadas</a:t>
            </a:r>
            <a:r>
              <a:rPr lang="en-US" sz="1700" dirty="0"/>
              <a:t>.</a:t>
            </a:r>
          </a:p>
          <a:p>
            <a:pPr marL="285750" indent="-228600">
              <a:lnSpc>
                <a:spcPct val="90000"/>
              </a:lnSpc>
              <a:spcAft>
                <a:spcPts val="600"/>
              </a:spcAft>
              <a:buFont typeface="Arial" panose="020B0604020202020204" pitchFamily="34" charset="0"/>
              <a:buChar char="•"/>
            </a:pPr>
            <a:r>
              <a:rPr lang="en-US" sz="1700" dirty="0" err="1"/>
              <a:t>Seguridad</a:t>
            </a:r>
            <a:r>
              <a:rPr lang="en-US" sz="1700" dirty="0"/>
              <a:t> de </a:t>
            </a:r>
            <a:r>
              <a:rPr lang="en-US" sz="1700" dirty="0" err="1"/>
              <a:t>acceso</a:t>
            </a:r>
            <a:r>
              <a:rPr lang="en-US" sz="1700" dirty="0"/>
              <a:t> y </a:t>
            </a:r>
            <a:r>
              <a:rPr lang="en-US" sz="1700" dirty="0" err="1"/>
              <a:t>auditoría</a:t>
            </a:r>
            <a:r>
              <a:rPr lang="en-US" sz="1700" dirty="0"/>
              <a:t>.</a:t>
            </a:r>
          </a:p>
          <a:p>
            <a:pPr marL="285750" indent="-228600">
              <a:lnSpc>
                <a:spcPct val="90000"/>
              </a:lnSpc>
              <a:spcAft>
                <a:spcPts val="600"/>
              </a:spcAft>
              <a:buFont typeface="Arial" panose="020B0604020202020204" pitchFamily="34" charset="0"/>
              <a:buChar char="•"/>
            </a:pPr>
            <a:r>
              <a:rPr lang="en-US" sz="1700" dirty="0" err="1"/>
              <a:t>Respaldo</a:t>
            </a:r>
            <a:r>
              <a:rPr lang="en-US" sz="1700" dirty="0"/>
              <a:t> y </a:t>
            </a:r>
            <a:r>
              <a:rPr lang="en-US" sz="1700" dirty="0" err="1"/>
              <a:t>recuperación</a:t>
            </a:r>
            <a:r>
              <a:rPr lang="en-US" sz="1700" dirty="0"/>
              <a:t>.</a:t>
            </a:r>
          </a:p>
          <a:p>
            <a:pPr marL="285750" indent="-228600">
              <a:lnSpc>
                <a:spcPct val="90000"/>
              </a:lnSpc>
              <a:spcAft>
                <a:spcPts val="600"/>
              </a:spcAft>
              <a:buFont typeface="Arial" panose="020B0604020202020204" pitchFamily="34" charset="0"/>
              <a:buChar char="•"/>
            </a:pPr>
            <a:r>
              <a:rPr lang="en-US" sz="1700" dirty="0" err="1"/>
              <a:t>Acceso</a:t>
            </a:r>
            <a:r>
              <a:rPr lang="en-US" sz="1700" dirty="0"/>
              <a:t> a </a:t>
            </a:r>
            <a:r>
              <a:rPr lang="en-US" sz="1700" dirty="0" err="1"/>
              <a:t>través</a:t>
            </a:r>
            <a:r>
              <a:rPr lang="en-US" sz="1700" dirty="0"/>
              <a:t> de </a:t>
            </a:r>
            <a:r>
              <a:rPr lang="en-US" sz="1700" dirty="0" err="1"/>
              <a:t>lenguajes</a:t>
            </a:r>
            <a:r>
              <a:rPr lang="en-US" sz="1700" dirty="0"/>
              <a:t> de </a:t>
            </a:r>
            <a:r>
              <a:rPr lang="en-US" sz="1700" dirty="0" err="1"/>
              <a:t>programación</a:t>
            </a:r>
            <a:r>
              <a:rPr lang="en-US" sz="1700" dirty="0"/>
              <a:t> </a:t>
            </a:r>
            <a:r>
              <a:rPr lang="en-US" sz="1700" dirty="0" err="1"/>
              <a:t>estándar</a:t>
            </a:r>
            <a:r>
              <a:rPr lang="en-US" sz="1700" dirty="0"/>
              <a:t>.</a:t>
            </a:r>
          </a:p>
        </p:txBody>
      </p:sp>
    </p:spTree>
    <p:extLst>
      <p:ext uri="{BB962C8B-B14F-4D97-AF65-F5344CB8AC3E}">
        <p14:creationId xmlns:p14="http://schemas.microsoft.com/office/powerpoint/2010/main" val="273257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difference between logical data model and conceptual ...">
            <a:extLst>
              <a:ext uri="{FF2B5EF4-FFF2-40B4-BE49-F238E27FC236}">
                <a16:creationId xmlns:a16="http://schemas.microsoft.com/office/drawing/2014/main" id="{F8A0EA09-298C-484D-A230-DD347C307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48" y="1222310"/>
            <a:ext cx="10580831" cy="455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8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5FBD383-2B82-4322-9AE8-E423D36712CE}"/>
              </a:ext>
            </a:extLst>
          </p:cNvPr>
          <p:cNvSpPr>
            <a:spLocks noGrp="1"/>
          </p:cNvSpPr>
          <p:nvPr>
            <p:ph type="title"/>
          </p:nvPr>
        </p:nvSpPr>
        <p:spPr>
          <a:xfrm>
            <a:off x="767290" y="1289146"/>
            <a:ext cx="4153626" cy="4279709"/>
          </a:xfrm>
        </p:spPr>
        <p:txBody>
          <a:bodyPr vert="horz" lIns="91440" tIns="45720" rIns="91440" bIns="45720" rtlCol="0" anchor="ctr">
            <a:normAutofit/>
          </a:bodyPr>
          <a:lstStyle/>
          <a:p>
            <a:pPr algn="r"/>
            <a:r>
              <a:rPr lang="en-US" sz="5000" kern="1200">
                <a:solidFill>
                  <a:schemeClr val="bg1"/>
                </a:solidFill>
                <a:latin typeface="+mj-lt"/>
                <a:ea typeface="+mj-ea"/>
                <a:cs typeface="+mj-cs"/>
              </a:rPr>
              <a:t>Características de una BD relacional</a:t>
            </a:r>
          </a:p>
        </p:txBody>
      </p:sp>
      <p:grpSp>
        <p:nvGrpSpPr>
          <p:cNvPr id="17" name="Group 1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0"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8" name="Rectángulo 7">
            <a:extLst>
              <a:ext uri="{FF2B5EF4-FFF2-40B4-BE49-F238E27FC236}">
                <a16:creationId xmlns:a16="http://schemas.microsoft.com/office/drawing/2014/main" id="{C959C977-B26E-47F8-BC89-D366A2F3CB6D}"/>
              </a:ext>
            </a:extLst>
          </p:cNvPr>
          <p:cNvSpPr/>
          <p:nvPr/>
        </p:nvSpPr>
        <p:spPr>
          <a:xfrm>
            <a:off x="6514140" y="1854601"/>
            <a:ext cx="4776711" cy="314879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err="1"/>
              <a:t>Independencia</a:t>
            </a:r>
            <a:r>
              <a:rPr lang="en-US" sz="1700" dirty="0"/>
              <a:t> </a:t>
            </a:r>
            <a:r>
              <a:rPr lang="en-US" sz="1700" dirty="0" err="1"/>
              <a:t>lógica</a:t>
            </a:r>
            <a:r>
              <a:rPr lang="en-US" sz="1700" dirty="0"/>
              <a:t> y </a:t>
            </a:r>
            <a:r>
              <a:rPr lang="en-US" sz="1700" dirty="0" err="1"/>
              <a:t>física</a:t>
            </a:r>
            <a:r>
              <a:rPr lang="en-US" sz="1700" dirty="0"/>
              <a:t> de los </a:t>
            </a:r>
            <a:r>
              <a:rPr lang="en-US" sz="1700" dirty="0" err="1"/>
              <a:t>datos</a:t>
            </a:r>
            <a:r>
              <a:rPr lang="en-US" sz="1700" dirty="0"/>
              <a:t>.</a:t>
            </a:r>
          </a:p>
          <a:p>
            <a:pPr marL="285750" indent="-228600">
              <a:lnSpc>
                <a:spcPct val="90000"/>
              </a:lnSpc>
              <a:spcAft>
                <a:spcPts val="600"/>
              </a:spcAft>
              <a:buFont typeface="Arial" panose="020B0604020202020204" pitchFamily="34" charset="0"/>
              <a:buChar char="•"/>
            </a:pPr>
            <a:r>
              <a:rPr lang="en-US" sz="1700" b="1" dirty="0" err="1"/>
              <a:t>Redundancia</a:t>
            </a:r>
            <a:r>
              <a:rPr lang="en-US" sz="1700" b="1" dirty="0"/>
              <a:t> </a:t>
            </a:r>
            <a:r>
              <a:rPr lang="en-US" sz="1700" b="1" dirty="0" err="1"/>
              <a:t>mínima</a:t>
            </a:r>
            <a:r>
              <a:rPr lang="en-US" sz="1700" b="1" dirty="0"/>
              <a:t>.</a:t>
            </a:r>
          </a:p>
          <a:p>
            <a:pPr marL="285750" indent="-228600">
              <a:lnSpc>
                <a:spcPct val="90000"/>
              </a:lnSpc>
              <a:spcAft>
                <a:spcPts val="600"/>
              </a:spcAft>
              <a:buFont typeface="Arial" panose="020B0604020202020204" pitchFamily="34" charset="0"/>
              <a:buChar char="•"/>
            </a:pPr>
            <a:r>
              <a:rPr lang="en-US" sz="1700" dirty="0" err="1"/>
              <a:t>Acceso</a:t>
            </a:r>
            <a:r>
              <a:rPr lang="en-US" sz="1700" dirty="0"/>
              <a:t> </a:t>
            </a:r>
            <a:r>
              <a:rPr lang="en-US" sz="1700" dirty="0" err="1"/>
              <a:t>concurrente</a:t>
            </a:r>
            <a:r>
              <a:rPr lang="en-US" sz="1700" dirty="0"/>
              <a:t> por </a:t>
            </a:r>
            <a:r>
              <a:rPr lang="en-US" sz="1700" dirty="0" err="1"/>
              <a:t>parte</a:t>
            </a:r>
            <a:r>
              <a:rPr lang="en-US" sz="1700" dirty="0"/>
              <a:t> de </a:t>
            </a:r>
            <a:r>
              <a:rPr lang="en-US" sz="1700" dirty="0" err="1"/>
              <a:t>múltiples</a:t>
            </a:r>
            <a:r>
              <a:rPr lang="en-US" sz="1700" dirty="0"/>
              <a:t> </a:t>
            </a:r>
            <a:r>
              <a:rPr lang="en-US" sz="1700" dirty="0" err="1"/>
              <a:t>usuarios</a:t>
            </a:r>
            <a:r>
              <a:rPr lang="en-US" sz="1700" dirty="0"/>
              <a:t>.</a:t>
            </a:r>
          </a:p>
          <a:p>
            <a:pPr marL="285750" indent="-228600">
              <a:lnSpc>
                <a:spcPct val="90000"/>
              </a:lnSpc>
              <a:spcAft>
                <a:spcPts val="600"/>
              </a:spcAft>
              <a:buFont typeface="Arial" panose="020B0604020202020204" pitchFamily="34" charset="0"/>
              <a:buChar char="•"/>
            </a:pPr>
            <a:r>
              <a:rPr lang="en-US" sz="1700" dirty="0" err="1"/>
              <a:t>Integridad</a:t>
            </a:r>
            <a:r>
              <a:rPr lang="en-US" sz="1700" dirty="0"/>
              <a:t> de los </a:t>
            </a:r>
            <a:r>
              <a:rPr lang="en-US" sz="1700" dirty="0" err="1"/>
              <a:t>datos</a:t>
            </a:r>
            <a:r>
              <a:rPr lang="en-US" sz="1700" dirty="0"/>
              <a:t>.</a:t>
            </a:r>
          </a:p>
          <a:p>
            <a:pPr marL="285750" indent="-228600">
              <a:lnSpc>
                <a:spcPct val="90000"/>
              </a:lnSpc>
              <a:spcAft>
                <a:spcPts val="600"/>
              </a:spcAft>
              <a:buFont typeface="Arial" panose="020B0604020202020204" pitchFamily="34" charset="0"/>
              <a:buChar char="•"/>
            </a:pPr>
            <a:r>
              <a:rPr lang="en-US" sz="1700" dirty="0" err="1"/>
              <a:t>Consultas</a:t>
            </a:r>
            <a:r>
              <a:rPr lang="en-US" sz="1700" dirty="0"/>
              <a:t> </a:t>
            </a:r>
            <a:r>
              <a:rPr lang="en-US" sz="1700" dirty="0" err="1"/>
              <a:t>complejas</a:t>
            </a:r>
            <a:r>
              <a:rPr lang="en-US" sz="1700" dirty="0"/>
              <a:t> </a:t>
            </a:r>
            <a:r>
              <a:rPr lang="en-US" sz="1700" dirty="0" err="1"/>
              <a:t>optimizadas</a:t>
            </a:r>
            <a:r>
              <a:rPr lang="en-US" sz="1700" dirty="0"/>
              <a:t>.</a:t>
            </a:r>
          </a:p>
          <a:p>
            <a:pPr marL="285750" indent="-228600">
              <a:lnSpc>
                <a:spcPct val="90000"/>
              </a:lnSpc>
              <a:spcAft>
                <a:spcPts val="600"/>
              </a:spcAft>
              <a:buFont typeface="Arial" panose="020B0604020202020204" pitchFamily="34" charset="0"/>
              <a:buChar char="•"/>
            </a:pPr>
            <a:r>
              <a:rPr lang="en-US" sz="1700" dirty="0" err="1"/>
              <a:t>Seguridad</a:t>
            </a:r>
            <a:r>
              <a:rPr lang="en-US" sz="1700" dirty="0"/>
              <a:t> de </a:t>
            </a:r>
            <a:r>
              <a:rPr lang="en-US" sz="1700" dirty="0" err="1"/>
              <a:t>acceso</a:t>
            </a:r>
            <a:r>
              <a:rPr lang="en-US" sz="1700" dirty="0"/>
              <a:t> y </a:t>
            </a:r>
            <a:r>
              <a:rPr lang="en-US" sz="1700" dirty="0" err="1"/>
              <a:t>auditoría</a:t>
            </a:r>
            <a:r>
              <a:rPr lang="en-US" sz="1700" dirty="0"/>
              <a:t>.</a:t>
            </a:r>
          </a:p>
          <a:p>
            <a:pPr marL="285750" indent="-228600">
              <a:lnSpc>
                <a:spcPct val="90000"/>
              </a:lnSpc>
              <a:spcAft>
                <a:spcPts val="600"/>
              </a:spcAft>
              <a:buFont typeface="Arial" panose="020B0604020202020204" pitchFamily="34" charset="0"/>
              <a:buChar char="•"/>
            </a:pPr>
            <a:r>
              <a:rPr lang="en-US" sz="1700" dirty="0" err="1"/>
              <a:t>Respaldo</a:t>
            </a:r>
            <a:r>
              <a:rPr lang="en-US" sz="1700" dirty="0"/>
              <a:t> y </a:t>
            </a:r>
            <a:r>
              <a:rPr lang="en-US" sz="1700" dirty="0" err="1"/>
              <a:t>recuperación</a:t>
            </a:r>
            <a:r>
              <a:rPr lang="en-US" sz="1700" dirty="0"/>
              <a:t>.</a:t>
            </a:r>
          </a:p>
          <a:p>
            <a:pPr marL="285750" indent="-228600">
              <a:lnSpc>
                <a:spcPct val="90000"/>
              </a:lnSpc>
              <a:spcAft>
                <a:spcPts val="600"/>
              </a:spcAft>
              <a:buFont typeface="Arial" panose="020B0604020202020204" pitchFamily="34" charset="0"/>
              <a:buChar char="•"/>
            </a:pPr>
            <a:r>
              <a:rPr lang="en-US" sz="1700" dirty="0" err="1"/>
              <a:t>Acceso</a:t>
            </a:r>
            <a:r>
              <a:rPr lang="en-US" sz="1700" dirty="0"/>
              <a:t> a </a:t>
            </a:r>
            <a:r>
              <a:rPr lang="en-US" sz="1700" dirty="0" err="1"/>
              <a:t>través</a:t>
            </a:r>
            <a:r>
              <a:rPr lang="en-US" sz="1700" dirty="0"/>
              <a:t> de </a:t>
            </a:r>
            <a:r>
              <a:rPr lang="en-US" sz="1700" dirty="0" err="1"/>
              <a:t>lenguajes</a:t>
            </a:r>
            <a:r>
              <a:rPr lang="en-US" sz="1700" dirty="0"/>
              <a:t> de </a:t>
            </a:r>
            <a:r>
              <a:rPr lang="en-US" sz="1700" dirty="0" err="1"/>
              <a:t>programación</a:t>
            </a:r>
            <a:r>
              <a:rPr lang="en-US" sz="1700" dirty="0"/>
              <a:t> </a:t>
            </a:r>
            <a:r>
              <a:rPr lang="en-US" sz="1700" dirty="0" err="1"/>
              <a:t>estándar</a:t>
            </a:r>
            <a:r>
              <a:rPr lang="en-US" sz="1700" dirty="0"/>
              <a:t>.</a:t>
            </a:r>
          </a:p>
        </p:txBody>
      </p:sp>
      <p:pic>
        <p:nvPicPr>
          <p:cNvPr id="4098" name="Picture 2" descr="Image result for redundancy memes">
            <a:extLst>
              <a:ext uri="{FF2B5EF4-FFF2-40B4-BE49-F238E27FC236}">
                <a16:creationId xmlns:a16="http://schemas.microsoft.com/office/drawing/2014/main" id="{1CE1A902-4B5A-4AAA-BFD6-00FD27EFF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87" y="1288688"/>
            <a:ext cx="3905629" cy="407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53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D553E91-2BA7-4683-8251-9BC1E6740EFF}"/>
              </a:ext>
            </a:extLst>
          </p:cNvPr>
          <p:cNvGraphicFramePr>
            <a:graphicFrameLocks noGrp="1"/>
          </p:cNvGraphicFramePr>
          <p:nvPr>
            <p:extLst>
              <p:ext uri="{D42A27DB-BD31-4B8C-83A1-F6EECF244321}">
                <p14:modId xmlns:p14="http://schemas.microsoft.com/office/powerpoint/2010/main" val="2110543177"/>
              </p:ext>
            </p:extLst>
          </p:nvPr>
        </p:nvGraphicFramePr>
        <p:xfrm>
          <a:off x="314275" y="1505171"/>
          <a:ext cx="5418668" cy="33528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02959934"/>
                    </a:ext>
                  </a:extLst>
                </a:gridCol>
                <a:gridCol w="1354667">
                  <a:extLst>
                    <a:ext uri="{9D8B030D-6E8A-4147-A177-3AD203B41FA5}">
                      <a16:colId xmlns:a16="http://schemas.microsoft.com/office/drawing/2014/main" val="2097606371"/>
                    </a:ext>
                  </a:extLst>
                </a:gridCol>
                <a:gridCol w="1354667">
                  <a:extLst>
                    <a:ext uri="{9D8B030D-6E8A-4147-A177-3AD203B41FA5}">
                      <a16:colId xmlns:a16="http://schemas.microsoft.com/office/drawing/2014/main" val="4055142327"/>
                    </a:ext>
                  </a:extLst>
                </a:gridCol>
                <a:gridCol w="1354667">
                  <a:extLst>
                    <a:ext uri="{9D8B030D-6E8A-4147-A177-3AD203B41FA5}">
                      <a16:colId xmlns:a16="http://schemas.microsoft.com/office/drawing/2014/main" val="3421864625"/>
                    </a:ext>
                  </a:extLst>
                </a:gridCol>
              </a:tblGrid>
              <a:tr h="229231">
                <a:tc>
                  <a:txBody>
                    <a:bodyPr/>
                    <a:lstStyle/>
                    <a:p>
                      <a:pPr algn="ctr"/>
                      <a:r>
                        <a:rPr lang="es-ES" sz="1400" dirty="0"/>
                        <a:t>Pedido</a:t>
                      </a:r>
                    </a:p>
                  </a:txBody>
                  <a:tcPr/>
                </a:tc>
                <a:tc>
                  <a:txBody>
                    <a:bodyPr/>
                    <a:lstStyle/>
                    <a:p>
                      <a:pPr algn="ctr"/>
                      <a:r>
                        <a:rPr lang="es-ES" sz="1400" dirty="0"/>
                        <a:t>Id Cliente</a:t>
                      </a:r>
                    </a:p>
                  </a:txBody>
                  <a:tcPr/>
                </a:tc>
                <a:tc>
                  <a:txBody>
                    <a:bodyPr/>
                    <a:lstStyle/>
                    <a:p>
                      <a:pPr algn="ctr"/>
                      <a:r>
                        <a:rPr lang="es-ES" sz="1400" dirty="0"/>
                        <a:t>Nombre Cliente</a:t>
                      </a:r>
                    </a:p>
                  </a:txBody>
                  <a:tcPr/>
                </a:tc>
                <a:tc>
                  <a:txBody>
                    <a:bodyPr/>
                    <a:lstStyle/>
                    <a:p>
                      <a:pPr algn="ctr"/>
                      <a:r>
                        <a:rPr lang="es-ES" sz="1400" dirty="0"/>
                        <a:t>Edad</a:t>
                      </a:r>
                    </a:p>
                  </a:txBody>
                  <a:tcPr/>
                </a:tc>
                <a:extLst>
                  <a:ext uri="{0D108BD9-81ED-4DB2-BD59-A6C34878D82A}">
                    <a16:rowId xmlns:a16="http://schemas.microsoft.com/office/drawing/2014/main" val="2916968039"/>
                  </a:ext>
                </a:extLst>
              </a:tr>
              <a:tr h="229231">
                <a:tc>
                  <a:txBody>
                    <a:bodyPr/>
                    <a:lstStyle/>
                    <a:p>
                      <a:pPr algn="ctr"/>
                      <a:r>
                        <a:rPr lang="es-ES" sz="1400" dirty="0"/>
                        <a:t>0001</a:t>
                      </a:r>
                    </a:p>
                  </a:txBody>
                  <a:tcPr/>
                </a:tc>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1511018105"/>
                  </a:ext>
                </a:extLst>
              </a:tr>
              <a:tr h="229231">
                <a:tc>
                  <a:txBody>
                    <a:bodyPr/>
                    <a:lstStyle/>
                    <a:p>
                      <a:pPr algn="ctr"/>
                      <a:r>
                        <a:rPr lang="es-ES" sz="1400" dirty="0"/>
                        <a:t>0002</a:t>
                      </a:r>
                    </a:p>
                  </a:txBody>
                  <a:tcPr/>
                </a:tc>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3894453907"/>
                  </a:ext>
                </a:extLst>
              </a:tr>
              <a:tr h="229231">
                <a:tc>
                  <a:txBody>
                    <a:bodyPr/>
                    <a:lstStyle/>
                    <a:p>
                      <a:pPr algn="ctr"/>
                      <a:r>
                        <a:rPr lang="es-ES" sz="1400" dirty="0"/>
                        <a:t>0003</a:t>
                      </a:r>
                    </a:p>
                  </a:txBody>
                  <a:tcPr/>
                </a:tc>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1695891460"/>
                  </a:ext>
                </a:extLst>
              </a:tr>
              <a:tr h="229231">
                <a:tc>
                  <a:txBody>
                    <a:bodyPr/>
                    <a:lstStyle/>
                    <a:p>
                      <a:pPr algn="ctr"/>
                      <a:r>
                        <a:rPr lang="es-ES" sz="1400" dirty="0"/>
                        <a:t>0004</a:t>
                      </a:r>
                    </a:p>
                  </a:txBody>
                  <a:tcPr/>
                </a:tc>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3130805319"/>
                  </a:ext>
                </a:extLst>
              </a:tr>
              <a:tr h="229231">
                <a:tc>
                  <a:txBody>
                    <a:bodyPr/>
                    <a:lstStyle/>
                    <a:p>
                      <a:pPr algn="ctr"/>
                      <a:r>
                        <a:rPr lang="es-ES" sz="1400" dirty="0"/>
                        <a:t>0005</a:t>
                      </a:r>
                    </a:p>
                  </a:txBody>
                  <a:tcPr/>
                </a:tc>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2870751905"/>
                  </a:ext>
                </a:extLst>
              </a:tr>
              <a:tr h="229231">
                <a:tc>
                  <a:txBody>
                    <a:bodyPr/>
                    <a:lstStyle/>
                    <a:p>
                      <a:pPr algn="ctr"/>
                      <a:r>
                        <a:rPr lang="es-ES" sz="1400" dirty="0"/>
                        <a:t>0006</a:t>
                      </a:r>
                    </a:p>
                  </a:txBody>
                  <a:tcPr/>
                </a:tc>
                <a:tc>
                  <a:txBody>
                    <a:bodyPr/>
                    <a:lstStyle/>
                    <a:p>
                      <a:pPr algn="ct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2858020653"/>
                  </a:ext>
                </a:extLst>
              </a:tr>
              <a:tr h="229231">
                <a:tc>
                  <a:txBody>
                    <a:bodyPr/>
                    <a:lstStyle/>
                    <a:p>
                      <a:pPr algn="ctr"/>
                      <a:r>
                        <a:rPr lang="es-ES" sz="1400" dirty="0"/>
                        <a:t>0007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509233380"/>
                  </a:ext>
                </a:extLst>
              </a:tr>
              <a:tr h="229231">
                <a:tc>
                  <a:txBody>
                    <a:bodyPr/>
                    <a:lstStyle/>
                    <a:p>
                      <a:pPr algn="ctr"/>
                      <a:r>
                        <a:rPr lang="es-ES" sz="1400" dirty="0"/>
                        <a:t>0008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3295820899"/>
                  </a:ext>
                </a:extLst>
              </a:tr>
              <a:tr h="229231">
                <a:tc>
                  <a:txBody>
                    <a:bodyPr/>
                    <a:lstStyle/>
                    <a:p>
                      <a:pPr algn="ctr"/>
                      <a:r>
                        <a:rPr lang="es-ES" sz="1400" dirty="0"/>
                        <a:t>0009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1183638717"/>
                  </a:ext>
                </a:extLst>
              </a:tr>
              <a:tr h="229231">
                <a:tc>
                  <a:txBody>
                    <a:bodyPr/>
                    <a:lstStyle/>
                    <a:p>
                      <a:pPr algn="ctr"/>
                      <a:r>
                        <a:rPr lang="es-ES" sz="1400" dirty="0"/>
                        <a:t>0010</a:t>
                      </a:r>
                    </a:p>
                  </a:txBody>
                  <a:tcPr/>
                </a:tc>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2561413501"/>
                  </a:ext>
                </a:extLst>
              </a:tr>
            </a:tbl>
          </a:graphicData>
        </a:graphic>
      </p:graphicFrame>
      <p:graphicFrame>
        <p:nvGraphicFramePr>
          <p:cNvPr id="6" name="Tabla 4">
            <a:extLst>
              <a:ext uri="{FF2B5EF4-FFF2-40B4-BE49-F238E27FC236}">
                <a16:creationId xmlns:a16="http://schemas.microsoft.com/office/drawing/2014/main" id="{960C24D7-7AC4-482C-B67B-99A8E773FC52}"/>
              </a:ext>
            </a:extLst>
          </p:cNvPr>
          <p:cNvGraphicFramePr>
            <a:graphicFrameLocks noGrp="1"/>
          </p:cNvGraphicFramePr>
          <p:nvPr>
            <p:extLst>
              <p:ext uri="{D42A27DB-BD31-4B8C-83A1-F6EECF244321}">
                <p14:modId xmlns:p14="http://schemas.microsoft.com/office/powerpoint/2010/main" val="3443778661"/>
              </p:ext>
            </p:extLst>
          </p:nvPr>
        </p:nvGraphicFramePr>
        <p:xfrm>
          <a:off x="7695967" y="4293065"/>
          <a:ext cx="4064001"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02959934"/>
                    </a:ext>
                  </a:extLst>
                </a:gridCol>
                <a:gridCol w="1354667">
                  <a:extLst>
                    <a:ext uri="{9D8B030D-6E8A-4147-A177-3AD203B41FA5}">
                      <a16:colId xmlns:a16="http://schemas.microsoft.com/office/drawing/2014/main" val="2743569284"/>
                    </a:ext>
                  </a:extLst>
                </a:gridCol>
                <a:gridCol w="1354667">
                  <a:extLst>
                    <a:ext uri="{9D8B030D-6E8A-4147-A177-3AD203B41FA5}">
                      <a16:colId xmlns:a16="http://schemas.microsoft.com/office/drawing/2014/main" val="3833100541"/>
                    </a:ext>
                  </a:extLst>
                </a:gridCol>
              </a:tblGrid>
              <a:tr h="370840">
                <a:tc>
                  <a:txBody>
                    <a:bodyPr/>
                    <a:lstStyle/>
                    <a:p>
                      <a:pPr algn="ctr"/>
                      <a:r>
                        <a:rPr lang="es-ES" sz="1400" dirty="0"/>
                        <a:t>Id Cliente</a:t>
                      </a:r>
                    </a:p>
                  </a:txBody>
                  <a:tcPr/>
                </a:tc>
                <a:tc>
                  <a:txBody>
                    <a:bodyPr/>
                    <a:lstStyle/>
                    <a:p>
                      <a:pPr algn="ctr"/>
                      <a:r>
                        <a:rPr lang="es-ES" sz="1400" dirty="0"/>
                        <a:t>Nombre Cliente</a:t>
                      </a:r>
                    </a:p>
                  </a:txBody>
                  <a:tcPr/>
                </a:tc>
                <a:tc>
                  <a:txBody>
                    <a:bodyPr/>
                    <a:lstStyle/>
                    <a:p>
                      <a:pPr algn="ctr"/>
                      <a:r>
                        <a:rPr lang="es-ES" sz="1400" dirty="0"/>
                        <a:t>Edad</a:t>
                      </a:r>
                    </a:p>
                  </a:txBody>
                  <a:tcPr/>
                </a:tc>
                <a:extLst>
                  <a:ext uri="{0D108BD9-81ED-4DB2-BD59-A6C34878D82A}">
                    <a16:rowId xmlns:a16="http://schemas.microsoft.com/office/drawing/2014/main" val="2916968039"/>
                  </a:ext>
                </a:extLst>
              </a:tr>
              <a:tr h="370840">
                <a:tc>
                  <a:txBody>
                    <a:bodyPr/>
                    <a:lstStyle/>
                    <a:p>
                      <a:pPr algn="ctr"/>
                      <a:r>
                        <a:rPr lang="es-ES" sz="1400" dirty="0"/>
                        <a:t>AGR5</a:t>
                      </a:r>
                    </a:p>
                  </a:txBody>
                  <a:tcPr/>
                </a:tc>
                <a:tc>
                  <a:txBody>
                    <a:bodyPr/>
                    <a:lstStyle/>
                    <a:p>
                      <a:pPr algn="ctr"/>
                      <a:r>
                        <a:rPr lang="es-ES" sz="1400" dirty="0"/>
                        <a:t>María</a:t>
                      </a:r>
                    </a:p>
                  </a:txBody>
                  <a:tcPr/>
                </a:tc>
                <a:tc>
                  <a:txBody>
                    <a:bodyPr/>
                    <a:lstStyle/>
                    <a:p>
                      <a:pPr algn="ctr"/>
                      <a:r>
                        <a:rPr lang="es-ES" sz="1400" dirty="0"/>
                        <a:t>29</a:t>
                      </a:r>
                    </a:p>
                  </a:txBody>
                  <a:tcPr/>
                </a:tc>
                <a:extLst>
                  <a:ext uri="{0D108BD9-81ED-4DB2-BD59-A6C34878D82A}">
                    <a16:rowId xmlns:a16="http://schemas.microsoft.com/office/drawing/2014/main" val="1511018105"/>
                  </a:ext>
                </a:extLst>
              </a:tr>
              <a:tr h="370840">
                <a:tc>
                  <a:txBody>
                    <a:bodyPr/>
                    <a:lstStyle/>
                    <a:p>
                      <a:pPr algn="ctr"/>
                      <a:r>
                        <a:rPr lang="es-ES" sz="1400" dirty="0"/>
                        <a:t>UXR5</a:t>
                      </a:r>
                    </a:p>
                  </a:txBody>
                  <a:tcPr/>
                </a:tc>
                <a:tc>
                  <a:txBody>
                    <a:bodyPr/>
                    <a:lstStyle/>
                    <a:p>
                      <a:pPr algn="ctr"/>
                      <a:r>
                        <a:rPr lang="es-ES" sz="1400" dirty="0"/>
                        <a:t>Celedonio</a:t>
                      </a:r>
                    </a:p>
                  </a:txBody>
                  <a:tcPr/>
                </a:tc>
                <a:tc>
                  <a:txBody>
                    <a:bodyPr/>
                    <a:lstStyle/>
                    <a:p>
                      <a:pPr algn="ctr"/>
                      <a:r>
                        <a:rPr lang="es-ES" sz="1400" dirty="0"/>
                        <a:t>87</a:t>
                      </a:r>
                    </a:p>
                  </a:txBody>
                  <a:tcPr/>
                </a:tc>
                <a:extLst>
                  <a:ext uri="{0D108BD9-81ED-4DB2-BD59-A6C34878D82A}">
                    <a16:rowId xmlns:a16="http://schemas.microsoft.com/office/drawing/2014/main" val="3894453907"/>
                  </a:ext>
                </a:extLst>
              </a:tr>
              <a:tr h="370840">
                <a:tc>
                  <a:txBody>
                    <a:bodyPr/>
                    <a:lstStyle/>
                    <a:p>
                      <a:pPr algn="ctr"/>
                      <a:r>
                        <a:rPr lang="es-ES" sz="1400" dirty="0"/>
                        <a:t>PLR5</a:t>
                      </a:r>
                    </a:p>
                  </a:txBody>
                  <a:tcPr/>
                </a:tc>
                <a:tc>
                  <a:txBody>
                    <a:bodyPr/>
                    <a:lstStyle/>
                    <a:p>
                      <a:pPr algn="ctr"/>
                      <a:r>
                        <a:rPr lang="es-ES" sz="1400" dirty="0"/>
                        <a:t>Paco</a:t>
                      </a:r>
                    </a:p>
                  </a:txBody>
                  <a:tcPr/>
                </a:tc>
                <a:tc>
                  <a:txBody>
                    <a:bodyPr/>
                    <a:lstStyle/>
                    <a:p>
                      <a:pPr algn="ctr"/>
                      <a:r>
                        <a:rPr lang="es-ES" sz="1400" dirty="0"/>
                        <a:t>55</a:t>
                      </a:r>
                    </a:p>
                  </a:txBody>
                  <a:tcPr/>
                </a:tc>
                <a:extLst>
                  <a:ext uri="{0D108BD9-81ED-4DB2-BD59-A6C34878D82A}">
                    <a16:rowId xmlns:a16="http://schemas.microsoft.com/office/drawing/2014/main" val="4066856117"/>
                  </a:ext>
                </a:extLst>
              </a:tr>
            </a:tbl>
          </a:graphicData>
        </a:graphic>
      </p:graphicFrame>
      <p:graphicFrame>
        <p:nvGraphicFramePr>
          <p:cNvPr id="7" name="Tabla 4">
            <a:extLst>
              <a:ext uri="{FF2B5EF4-FFF2-40B4-BE49-F238E27FC236}">
                <a16:creationId xmlns:a16="http://schemas.microsoft.com/office/drawing/2014/main" id="{DC31A346-289E-4478-80D4-6B181A9CC138}"/>
              </a:ext>
            </a:extLst>
          </p:cNvPr>
          <p:cNvGraphicFramePr>
            <a:graphicFrameLocks noGrp="1"/>
          </p:cNvGraphicFramePr>
          <p:nvPr>
            <p:extLst>
              <p:ext uri="{D42A27DB-BD31-4B8C-83A1-F6EECF244321}">
                <p14:modId xmlns:p14="http://schemas.microsoft.com/office/powerpoint/2010/main" val="1057361401"/>
              </p:ext>
            </p:extLst>
          </p:nvPr>
        </p:nvGraphicFramePr>
        <p:xfrm>
          <a:off x="8170100" y="406261"/>
          <a:ext cx="2709334" cy="33528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02959934"/>
                    </a:ext>
                  </a:extLst>
                </a:gridCol>
                <a:gridCol w="1354667">
                  <a:extLst>
                    <a:ext uri="{9D8B030D-6E8A-4147-A177-3AD203B41FA5}">
                      <a16:colId xmlns:a16="http://schemas.microsoft.com/office/drawing/2014/main" val="2743569284"/>
                    </a:ext>
                  </a:extLst>
                </a:gridCol>
              </a:tblGrid>
              <a:tr h="218186">
                <a:tc>
                  <a:txBody>
                    <a:bodyPr/>
                    <a:lstStyle/>
                    <a:p>
                      <a:pPr algn="ctr"/>
                      <a:r>
                        <a:rPr lang="es-ES" sz="1400" dirty="0"/>
                        <a:t>Pedido</a:t>
                      </a:r>
                    </a:p>
                  </a:txBody>
                  <a:tcPr/>
                </a:tc>
                <a:tc>
                  <a:txBody>
                    <a:bodyPr/>
                    <a:lstStyle/>
                    <a:p>
                      <a:pPr algn="ctr"/>
                      <a:r>
                        <a:rPr lang="es-ES" sz="1400" dirty="0"/>
                        <a:t>Id Cliente</a:t>
                      </a:r>
                    </a:p>
                  </a:txBody>
                  <a:tcPr/>
                </a:tc>
                <a:extLst>
                  <a:ext uri="{0D108BD9-81ED-4DB2-BD59-A6C34878D82A}">
                    <a16:rowId xmlns:a16="http://schemas.microsoft.com/office/drawing/2014/main" val="2916968039"/>
                  </a:ext>
                </a:extLst>
              </a:tr>
              <a:tr h="218186">
                <a:tc>
                  <a:txBody>
                    <a:bodyPr/>
                    <a:lstStyle/>
                    <a:p>
                      <a:pPr algn="ctr"/>
                      <a:r>
                        <a:rPr lang="es-ES" sz="1400" dirty="0"/>
                        <a:t>0001</a:t>
                      </a:r>
                    </a:p>
                  </a:txBody>
                  <a:tcPr/>
                </a:tc>
                <a:tc>
                  <a:txBody>
                    <a:bodyPr/>
                    <a:lstStyle/>
                    <a:p>
                      <a:pPr algn="ctr"/>
                      <a:r>
                        <a:rPr lang="es-ES" sz="1400" dirty="0"/>
                        <a:t>AGR5</a:t>
                      </a:r>
                    </a:p>
                  </a:txBody>
                  <a:tcPr/>
                </a:tc>
                <a:extLst>
                  <a:ext uri="{0D108BD9-81ED-4DB2-BD59-A6C34878D82A}">
                    <a16:rowId xmlns:a16="http://schemas.microsoft.com/office/drawing/2014/main" val="1511018105"/>
                  </a:ext>
                </a:extLst>
              </a:tr>
              <a:tr h="218186">
                <a:tc>
                  <a:txBody>
                    <a:bodyPr/>
                    <a:lstStyle/>
                    <a:p>
                      <a:pPr algn="ctr"/>
                      <a:r>
                        <a:rPr lang="es-ES" sz="1400" dirty="0"/>
                        <a:t>0002</a:t>
                      </a:r>
                    </a:p>
                  </a:txBody>
                  <a:tcPr/>
                </a:tc>
                <a:tc>
                  <a:txBody>
                    <a:bodyPr/>
                    <a:lstStyle/>
                    <a:p>
                      <a:pPr algn="ctr"/>
                      <a:r>
                        <a:rPr lang="es-ES" sz="1400" dirty="0"/>
                        <a:t>AGR5</a:t>
                      </a:r>
                    </a:p>
                  </a:txBody>
                  <a:tcPr/>
                </a:tc>
                <a:extLst>
                  <a:ext uri="{0D108BD9-81ED-4DB2-BD59-A6C34878D82A}">
                    <a16:rowId xmlns:a16="http://schemas.microsoft.com/office/drawing/2014/main" val="3894453907"/>
                  </a:ext>
                </a:extLst>
              </a:tr>
              <a:tr h="218186">
                <a:tc>
                  <a:txBody>
                    <a:bodyPr/>
                    <a:lstStyle/>
                    <a:p>
                      <a:pPr algn="ctr"/>
                      <a:r>
                        <a:rPr lang="es-ES" sz="1400" dirty="0"/>
                        <a:t>0003</a:t>
                      </a:r>
                    </a:p>
                  </a:txBody>
                  <a:tcPr/>
                </a:tc>
                <a:tc>
                  <a:txBody>
                    <a:bodyPr/>
                    <a:lstStyle/>
                    <a:p>
                      <a:pPr algn="ctr"/>
                      <a:r>
                        <a:rPr lang="es-ES" sz="1400" dirty="0"/>
                        <a:t>UXR5</a:t>
                      </a:r>
                    </a:p>
                  </a:txBody>
                  <a:tcPr/>
                </a:tc>
                <a:extLst>
                  <a:ext uri="{0D108BD9-81ED-4DB2-BD59-A6C34878D82A}">
                    <a16:rowId xmlns:a16="http://schemas.microsoft.com/office/drawing/2014/main" val="457890381"/>
                  </a:ext>
                </a:extLst>
              </a:tr>
              <a:tr h="218186">
                <a:tc>
                  <a:txBody>
                    <a:bodyPr/>
                    <a:lstStyle/>
                    <a:p>
                      <a:pPr algn="ctr"/>
                      <a:r>
                        <a:rPr lang="es-ES" sz="1400" dirty="0"/>
                        <a:t>0004</a:t>
                      </a:r>
                    </a:p>
                  </a:txBody>
                  <a:tcPr/>
                </a:tc>
                <a:tc>
                  <a:txBody>
                    <a:bodyPr/>
                    <a:lstStyle/>
                    <a:p>
                      <a:pPr algn="ctr"/>
                      <a:r>
                        <a:rPr lang="es-ES" sz="1400" dirty="0"/>
                        <a:t>UXR5</a:t>
                      </a:r>
                    </a:p>
                  </a:txBody>
                  <a:tcPr/>
                </a:tc>
                <a:extLst>
                  <a:ext uri="{0D108BD9-81ED-4DB2-BD59-A6C34878D82A}">
                    <a16:rowId xmlns:a16="http://schemas.microsoft.com/office/drawing/2014/main" val="3048465467"/>
                  </a:ext>
                </a:extLst>
              </a:tr>
              <a:tr h="218186">
                <a:tc>
                  <a:txBody>
                    <a:bodyPr/>
                    <a:lstStyle/>
                    <a:p>
                      <a:pPr algn="ctr"/>
                      <a:r>
                        <a:rPr lang="es-ES" sz="1400" dirty="0"/>
                        <a:t>0005</a:t>
                      </a:r>
                    </a:p>
                  </a:txBody>
                  <a:tcPr/>
                </a:tc>
                <a:tc>
                  <a:txBody>
                    <a:bodyPr/>
                    <a:lstStyle/>
                    <a:p>
                      <a:pPr algn="ctr"/>
                      <a:r>
                        <a:rPr lang="es-ES" sz="1400" dirty="0"/>
                        <a:t>AGR5</a:t>
                      </a:r>
                    </a:p>
                  </a:txBody>
                  <a:tcPr/>
                </a:tc>
                <a:extLst>
                  <a:ext uri="{0D108BD9-81ED-4DB2-BD59-A6C34878D82A}">
                    <a16:rowId xmlns:a16="http://schemas.microsoft.com/office/drawing/2014/main" val="15304621"/>
                  </a:ext>
                </a:extLst>
              </a:tr>
              <a:tr h="218186">
                <a:tc>
                  <a:txBody>
                    <a:bodyPr/>
                    <a:lstStyle/>
                    <a:p>
                      <a:pPr algn="ctr"/>
                      <a:r>
                        <a:rPr lang="es-ES" sz="1400" dirty="0"/>
                        <a:t>0006</a:t>
                      </a:r>
                    </a:p>
                  </a:txBody>
                  <a:tcPr/>
                </a:tc>
                <a:tc>
                  <a:txBody>
                    <a:bodyPr/>
                    <a:lstStyle/>
                    <a:p>
                      <a:pPr algn="ctr"/>
                      <a:r>
                        <a:rPr lang="es-ES" sz="1400" dirty="0"/>
                        <a:t>PLR5</a:t>
                      </a:r>
                    </a:p>
                  </a:txBody>
                  <a:tcPr/>
                </a:tc>
                <a:extLst>
                  <a:ext uri="{0D108BD9-81ED-4DB2-BD59-A6C34878D82A}">
                    <a16:rowId xmlns:a16="http://schemas.microsoft.com/office/drawing/2014/main" val="632151133"/>
                  </a:ext>
                </a:extLst>
              </a:tr>
              <a:tr h="218186">
                <a:tc>
                  <a:txBody>
                    <a:bodyPr/>
                    <a:lstStyle/>
                    <a:p>
                      <a:pPr algn="ctr"/>
                      <a:r>
                        <a:rPr lang="es-ES" sz="1400" dirty="0"/>
                        <a:t>0007</a:t>
                      </a:r>
                    </a:p>
                  </a:txBody>
                  <a:tcPr/>
                </a:tc>
                <a:tc>
                  <a:txBody>
                    <a:bodyPr/>
                    <a:lstStyle/>
                    <a:p>
                      <a:pPr algn="ctr"/>
                      <a:r>
                        <a:rPr lang="es-ES" sz="1400" dirty="0"/>
                        <a:t>PLR5</a:t>
                      </a:r>
                    </a:p>
                  </a:txBody>
                  <a:tcPr/>
                </a:tc>
                <a:extLst>
                  <a:ext uri="{0D108BD9-81ED-4DB2-BD59-A6C34878D82A}">
                    <a16:rowId xmlns:a16="http://schemas.microsoft.com/office/drawing/2014/main" val="3695949453"/>
                  </a:ext>
                </a:extLst>
              </a:tr>
              <a:tr h="218186">
                <a:tc>
                  <a:txBody>
                    <a:bodyPr/>
                    <a:lstStyle/>
                    <a:p>
                      <a:pPr algn="ctr"/>
                      <a:r>
                        <a:rPr lang="es-ES" sz="1400" dirty="0"/>
                        <a:t>0008</a:t>
                      </a:r>
                    </a:p>
                  </a:txBody>
                  <a:tcPr/>
                </a:tc>
                <a:tc>
                  <a:txBody>
                    <a:bodyPr/>
                    <a:lstStyle/>
                    <a:p>
                      <a:pPr algn="ctr"/>
                      <a:r>
                        <a:rPr lang="es-ES" sz="1400" dirty="0"/>
                        <a:t>PLR5</a:t>
                      </a:r>
                    </a:p>
                  </a:txBody>
                  <a:tcPr/>
                </a:tc>
                <a:extLst>
                  <a:ext uri="{0D108BD9-81ED-4DB2-BD59-A6C34878D82A}">
                    <a16:rowId xmlns:a16="http://schemas.microsoft.com/office/drawing/2014/main" val="2629080447"/>
                  </a:ext>
                </a:extLst>
              </a:tr>
              <a:tr h="218186">
                <a:tc>
                  <a:txBody>
                    <a:bodyPr/>
                    <a:lstStyle/>
                    <a:p>
                      <a:pPr algn="ctr"/>
                      <a:r>
                        <a:rPr lang="es-ES" sz="1400" dirty="0"/>
                        <a:t>0009</a:t>
                      </a:r>
                    </a:p>
                  </a:txBody>
                  <a:tcPr/>
                </a:tc>
                <a:tc>
                  <a:txBody>
                    <a:bodyPr/>
                    <a:lstStyle/>
                    <a:p>
                      <a:pPr algn="ctr"/>
                      <a:r>
                        <a:rPr lang="es-ES" sz="1400" dirty="0"/>
                        <a:t>PLR5</a:t>
                      </a:r>
                    </a:p>
                  </a:txBody>
                  <a:tcPr/>
                </a:tc>
                <a:extLst>
                  <a:ext uri="{0D108BD9-81ED-4DB2-BD59-A6C34878D82A}">
                    <a16:rowId xmlns:a16="http://schemas.microsoft.com/office/drawing/2014/main" val="3791852728"/>
                  </a:ext>
                </a:extLst>
              </a:tr>
              <a:tr h="218186">
                <a:tc>
                  <a:txBody>
                    <a:bodyPr/>
                    <a:lstStyle/>
                    <a:p>
                      <a:pPr algn="ctr"/>
                      <a:r>
                        <a:rPr lang="es-ES" sz="1400" dirty="0"/>
                        <a:t>0010</a:t>
                      </a:r>
                    </a:p>
                  </a:txBody>
                  <a:tcPr/>
                </a:tc>
                <a:tc>
                  <a:txBody>
                    <a:bodyPr/>
                    <a:lstStyle/>
                    <a:p>
                      <a:pPr algn="ctr"/>
                      <a:r>
                        <a:rPr lang="es-ES" sz="1400" dirty="0"/>
                        <a:t>UXR5</a:t>
                      </a:r>
                    </a:p>
                  </a:txBody>
                  <a:tcPr/>
                </a:tc>
                <a:extLst>
                  <a:ext uri="{0D108BD9-81ED-4DB2-BD59-A6C34878D82A}">
                    <a16:rowId xmlns:a16="http://schemas.microsoft.com/office/drawing/2014/main" val="2784731796"/>
                  </a:ext>
                </a:extLst>
              </a:tr>
            </a:tbl>
          </a:graphicData>
        </a:graphic>
      </p:graphicFrame>
      <p:cxnSp>
        <p:nvCxnSpPr>
          <p:cNvPr id="9" name="Conector recto 8">
            <a:extLst>
              <a:ext uri="{FF2B5EF4-FFF2-40B4-BE49-F238E27FC236}">
                <a16:creationId xmlns:a16="http://schemas.microsoft.com/office/drawing/2014/main" id="{0574CD8F-DBAE-4022-9E40-142B44475B6F}"/>
              </a:ext>
            </a:extLst>
          </p:cNvPr>
          <p:cNvCxnSpPr>
            <a:cxnSpLocks/>
          </p:cNvCxnSpPr>
          <p:nvPr/>
        </p:nvCxnSpPr>
        <p:spPr>
          <a:xfrm>
            <a:off x="6191075" y="729842"/>
            <a:ext cx="0" cy="5410899"/>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6277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541</Words>
  <Application>Microsoft Office PowerPoint</Application>
  <PresentationFormat>Panorámica</PresentationFormat>
  <Paragraphs>154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Segoe UI</vt:lpstr>
      <vt:lpstr>Tema de Office</vt:lpstr>
      <vt:lpstr>Presentación de PowerPoint</vt:lpstr>
      <vt:lpstr>¿Qué es una Base de Datos?</vt:lpstr>
      <vt:lpstr>Ciclo del dato</vt:lpstr>
      <vt:lpstr>Tipos de bases de datos</vt:lpstr>
      <vt:lpstr>Tipos de bases de datos</vt:lpstr>
      <vt:lpstr>Características de una BD relacional</vt:lpstr>
      <vt:lpstr>Presentación de PowerPoint</vt:lpstr>
      <vt:lpstr>Características de una BD relacional</vt:lpstr>
      <vt:lpstr>Presentación de PowerPoint</vt:lpstr>
      <vt:lpstr>Características de una BD relacional</vt:lpstr>
      <vt:lpstr>¿Que es SQL?</vt:lpstr>
      <vt:lpstr>SQL con Python</vt:lpstr>
      <vt:lpstr>Modelo de datos</vt:lpstr>
      <vt:lpstr>Sentencias SQL</vt:lpstr>
      <vt:lpstr>JOINS</vt:lpstr>
      <vt:lpstr>DATA TYPES</vt:lpstr>
      <vt:lpstr>Recursos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Ortiz</dc:creator>
  <cp:lastModifiedBy>Daniel Ortiz</cp:lastModifiedBy>
  <cp:revision>7</cp:revision>
  <dcterms:created xsi:type="dcterms:W3CDTF">2020-07-06T13:21:30Z</dcterms:created>
  <dcterms:modified xsi:type="dcterms:W3CDTF">2020-07-06T15:24:00Z</dcterms:modified>
</cp:coreProperties>
</file>