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70" r:id="rId6"/>
    <p:sldId id="260" r:id="rId7"/>
    <p:sldId id="262" r:id="rId8"/>
    <p:sldId id="268" r:id="rId9"/>
    <p:sldId id="269" r:id="rId10"/>
    <p:sldId id="266" r:id="rId11"/>
    <p:sldId id="267" r:id="rId12"/>
    <p:sldId id="265" r:id="rId13"/>
  </p:sldIdLst>
  <p:sldSz cx="18288000" cy="10287000"/>
  <p:notesSz cx="6858000" cy="9144000"/>
  <p:embeddedFontLst>
    <p:embeddedFont>
      <p:font typeface="Alegreya Sans" panose="020B0604020202020204" charset="0"/>
      <p:regular r:id="rId14"/>
    </p:embeddedFont>
    <p:embeddedFont>
      <p:font typeface="Alegreya Sans Bold" panose="020B0604020202020204" charset="0"/>
      <p:regular r:id="rId15"/>
    </p:embeddedFont>
    <p:embeddedFont>
      <p:font typeface="League Spartan" panose="020B0604020202020204" charset="0"/>
      <p:regular r:id="rId16"/>
    </p:embeddedFont>
    <p:embeddedFont>
      <p:font typeface="Norwester"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452"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hyperlink" Target="http://www.scielo.org.co/pdf/rfnam/v60n2/a20v60n2" TargetMode="External"/><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repositorio.unia.edu.pe/handle/unia/214"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sv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43118"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p:cNvSpPr/>
          <p:nvPr/>
        </p:nvSpPr>
        <p:spPr>
          <a:xfrm rot="-5400000">
            <a:off x="-2364519" y="57339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p:cNvSpPr/>
          <p:nvPr/>
        </p:nvSpPr>
        <p:spPr>
          <a:xfrm rot="-5400000">
            <a:off x="15923481" y="-24956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1" name="Freeform 11"/>
          <p:cNvSpPr/>
          <p:nvPr/>
        </p:nvSpPr>
        <p:spPr>
          <a:xfrm rot="-5400000">
            <a:off x="-3729024" y="16191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2" name="Freeform 12"/>
          <p:cNvSpPr/>
          <p:nvPr/>
        </p:nvSpPr>
        <p:spPr>
          <a:xfrm rot="-5400000">
            <a:off x="17286547" y="16191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3" name="TextBox 13"/>
          <p:cNvSpPr txBox="1"/>
          <p:nvPr/>
        </p:nvSpPr>
        <p:spPr>
          <a:xfrm>
            <a:off x="3524350" y="2855181"/>
            <a:ext cx="12016019" cy="2653740"/>
          </a:xfrm>
          <a:prstGeom prst="rect">
            <a:avLst/>
          </a:prstGeom>
        </p:spPr>
        <p:txBody>
          <a:bodyPr lIns="0" tIns="0" rIns="0" bIns="0" rtlCol="0" anchor="t">
            <a:spAutoFit/>
          </a:bodyPr>
          <a:lstStyle/>
          <a:p>
            <a:pPr algn="ctr">
              <a:lnSpc>
                <a:spcPts val="4062"/>
              </a:lnSpc>
            </a:pPr>
            <a:r>
              <a:rPr lang="es-PE" sz="4062" noProof="0" dirty="0">
                <a:solidFill>
                  <a:srgbClr val="000000"/>
                </a:solidFill>
                <a:latin typeface="League Spartan"/>
                <a:ea typeface="League Spartan"/>
                <a:cs typeface="League Spartan"/>
                <a:sym typeface="League Spartan"/>
              </a:rPr>
              <a:t>“SUSTITUCIÓN CON ALMIDÓN DE ARRACACHA (</a:t>
            </a:r>
            <a:r>
              <a:rPr lang="es-PE" sz="4062" i="1" noProof="0" dirty="0" err="1">
                <a:solidFill>
                  <a:srgbClr val="000000"/>
                </a:solidFill>
                <a:latin typeface="League Spartan"/>
                <a:ea typeface="League Spartan"/>
                <a:cs typeface="League Spartan"/>
                <a:sym typeface="League Spartan"/>
              </a:rPr>
              <a:t>Arracacia</a:t>
            </a:r>
            <a:r>
              <a:rPr lang="es-PE" sz="4062" i="1" noProof="0" dirty="0">
                <a:solidFill>
                  <a:srgbClr val="000000"/>
                </a:solidFill>
                <a:latin typeface="League Spartan"/>
                <a:ea typeface="League Spartan"/>
                <a:cs typeface="League Spartan"/>
                <a:sym typeface="League Spartan"/>
              </a:rPr>
              <a:t> </a:t>
            </a:r>
            <a:r>
              <a:rPr lang="es-PE" sz="4062" i="1" noProof="0" dirty="0" err="1">
                <a:solidFill>
                  <a:srgbClr val="000000"/>
                </a:solidFill>
                <a:latin typeface="League Spartan"/>
                <a:ea typeface="League Spartan"/>
                <a:cs typeface="League Spartan"/>
                <a:sym typeface="League Spartan"/>
              </a:rPr>
              <a:t>xanthorrhiza</a:t>
            </a:r>
            <a:r>
              <a:rPr lang="es-PE" sz="4062" i="1" noProof="0" dirty="0">
                <a:solidFill>
                  <a:srgbClr val="000000"/>
                </a:solidFill>
                <a:latin typeface="League Spartan"/>
                <a:ea typeface="League Spartan"/>
                <a:cs typeface="League Spartan"/>
                <a:sym typeface="League Spartan"/>
              </a:rPr>
              <a:t> </a:t>
            </a:r>
            <a:r>
              <a:rPr lang="es-PE" sz="4062" i="1" noProof="0" dirty="0" err="1">
                <a:solidFill>
                  <a:srgbClr val="000000"/>
                </a:solidFill>
                <a:latin typeface="League Spartan"/>
                <a:ea typeface="League Spartan"/>
                <a:cs typeface="League Spartan"/>
                <a:sym typeface="League Spartan"/>
              </a:rPr>
              <a:t>bancr</a:t>
            </a:r>
            <a:r>
              <a:rPr lang="es-PE" sz="4062" noProof="0" dirty="0">
                <a:solidFill>
                  <a:srgbClr val="000000"/>
                </a:solidFill>
                <a:latin typeface="League Spartan"/>
                <a:ea typeface="League Spartan"/>
                <a:cs typeface="League Spartan"/>
                <a:sym typeface="League Spartan"/>
              </a:rPr>
              <a:t>) Y HARINA DE QUINUA (</a:t>
            </a:r>
            <a:r>
              <a:rPr lang="es-PE" sz="4062" i="1" noProof="0" dirty="0" err="1">
                <a:solidFill>
                  <a:srgbClr val="000000"/>
                </a:solidFill>
                <a:latin typeface="League Spartan"/>
                <a:ea typeface="League Spartan"/>
                <a:cs typeface="League Spartan"/>
                <a:sym typeface="League Spartan"/>
              </a:rPr>
              <a:t>Chenopodium</a:t>
            </a:r>
            <a:r>
              <a:rPr lang="es-PE" sz="4062" i="1" noProof="0" dirty="0">
                <a:solidFill>
                  <a:srgbClr val="000000"/>
                </a:solidFill>
                <a:latin typeface="League Spartan"/>
                <a:ea typeface="League Spartan"/>
                <a:cs typeface="League Spartan"/>
                <a:sym typeface="League Spartan"/>
              </a:rPr>
              <a:t> quinoa </a:t>
            </a:r>
            <a:r>
              <a:rPr lang="es-PE" sz="4062" i="1" noProof="0" dirty="0" err="1">
                <a:solidFill>
                  <a:srgbClr val="000000"/>
                </a:solidFill>
                <a:latin typeface="League Spartan"/>
                <a:ea typeface="League Spartan"/>
                <a:cs typeface="League Spartan"/>
                <a:sym typeface="League Spartan"/>
              </a:rPr>
              <a:t>willd</a:t>
            </a:r>
            <a:r>
              <a:rPr lang="es-PE" sz="4062" noProof="0" dirty="0">
                <a:solidFill>
                  <a:srgbClr val="000000"/>
                </a:solidFill>
                <a:latin typeface="League Spartan"/>
                <a:ea typeface="League Spartan"/>
                <a:cs typeface="League Spartan"/>
                <a:sym typeface="League Spartan"/>
              </a:rPr>
              <a:t>), EN LAS GALLETAS TRADICIONALES DE CHOTA”</a:t>
            </a:r>
          </a:p>
        </p:txBody>
      </p:sp>
      <p:grpSp>
        <p:nvGrpSpPr>
          <p:cNvPr id="14" name="Group 14"/>
          <p:cNvGrpSpPr/>
          <p:nvPr/>
        </p:nvGrpSpPr>
        <p:grpSpPr>
          <a:xfrm>
            <a:off x="5452465" y="6107164"/>
            <a:ext cx="8646721" cy="1619929"/>
            <a:chOff x="0" y="0"/>
            <a:chExt cx="2077520" cy="426648"/>
          </a:xfrm>
        </p:grpSpPr>
        <p:sp>
          <p:nvSpPr>
            <p:cNvPr id="15" name="Freeform 15"/>
            <p:cNvSpPr/>
            <p:nvPr/>
          </p:nvSpPr>
          <p:spPr>
            <a:xfrm>
              <a:off x="0" y="0"/>
              <a:ext cx="2077520" cy="426648"/>
            </a:xfrm>
            <a:custGeom>
              <a:avLst/>
              <a:gdLst/>
              <a:ahLst/>
              <a:cxnLst/>
              <a:rect l="l" t="t" r="r" b="b"/>
              <a:pathLst>
                <a:path w="2077520" h="426648">
                  <a:moveTo>
                    <a:pt x="0" y="0"/>
                  </a:moveTo>
                  <a:lnTo>
                    <a:pt x="2077520" y="0"/>
                  </a:lnTo>
                  <a:lnTo>
                    <a:pt x="2077520" y="426648"/>
                  </a:lnTo>
                  <a:lnTo>
                    <a:pt x="0" y="426648"/>
                  </a:lnTo>
                  <a:close/>
                </a:path>
              </a:pathLst>
            </a:custGeom>
            <a:solidFill>
              <a:srgbClr val="E8D1FF"/>
            </a:solidFill>
          </p:spPr>
          <p:txBody>
            <a:bodyPr/>
            <a:lstStyle/>
            <a:p>
              <a:endParaRPr lang="es-PE" noProof="0" dirty="0"/>
            </a:p>
          </p:txBody>
        </p:sp>
        <p:sp>
          <p:nvSpPr>
            <p:cNvPr id="16" name="TextBox 16"/>
            <p:cNvSpPr txBox="1"/>
            <p:nvPr/>
          </p:nvSpPr>
          <p:spPr>
            <a:xfrm>
              <a:off x="0" y="-76200"/>
              <a:ext cx="2077520" cy="502848"/>
            </a:xfrm>
            <a:prstGeom prst="rect">
              <a:avLst/>
            </a:prstGeom>
          </p:spPr>
          <p:txBody>
            <a:bodyPr lIns="50800" tIns="50800" rIns="50800" bIns="50800" rtlCol="0" anchor="ctr"/>
            <a:lstStyle/>
            <a:p>
              <a:pPr algn="ctr">
                <a:lnSpc>
                  <a:spcPts val="2659"/>
                </a:lnSpc>
              </a:pPr>
              <a:endParaRPr lang="es-PE" noProof="0" dirty="0"/>
            </a:p>
          </p:txBody>
        </p:sp>
      </p:grpSp>
      <p:grpSp>
        <p:nvGrpSpPr>
          <p:cNvPr id="17" name="Group 17"/>
          <p:cNvGrpSpPr/>
          <p:nvPr/>
        </p:nvGrpSpPr>
        <p:grpSpPr>
          <a:xfrm>
            <a:off x="5412785" y="6107164"/>
            <a:ext cx="8646721" cy="1619929"/>
            <a:chOff x="0" y="0"/>
            <a:chExt cx="2077520" cy="426648"/>
          </a:xfrm>
        </p:grpSpPr>
        <p:sp>
          <p:nvSpPr>
            <p:cNvPr id="18" name="Freeform 18"/>
            <p:cNvSpPr/>
            <p:nvPr/>
          </p:nvSpPr>
          <p:spPr>
            <a:xfrm>
              <a:off x="0" y="0"/>
              <a:ext cx="2077520" cy="426648"/>
            </a:xfrm>
            <a:custGeom>
              <a:avLst/>
              <a:gdLst/>
              <a:ahLst/>
              <a:cxnLst/>
              <a:rect l="l" t="t" r="r" b="b"/>
              <a:pathLst>
                <a:path w="2077520" h="426648">
                  <a:moveTo>
                    <a:pt x="0" y="0"/>
                  </a:moveTo>
                  <a:lnTo>
                    <a:pt x="2077520" y="0"/>
                  </a:lnTo>
                  <a:lnTo>
                    <a:pt x="2077520" y="426648"/>
                  </a:lnTo>
                  <a:lnTo>
                    <a:pt x="0" y="426648"/>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9" name="TextBox 19"/>
            <p:cNvSpPr txBox="1"/>
            <p:nvPr/>
          </p:nvSpPr>
          <p:spPr>
            <a:xfrm>
              <a:off x="0" y="-76200"/>
              <a:ext cx="2077520" cy="502848"/>
            </a:xfrm>
            <a:prstGeom prst="rect">
              <a:avLst/>
            </a:prstGeom>
          </p:spPr>
          <p:txBody>
            <a:bodyPr lIns="50800" tIns="50800" rIns="50800" bIns="50800" rtlCol="0" anchor="ctr"/>
            <a:lstStyle/>
            <a:p>
              <a:pPr algn="ctr">
                <a:lnSpc>
                  <a:spcPts val="2659"/>
                </a:lnSpc>
              </a:pPr>
              <a:endParaRPr lang="es-PE" noProof="0" dirty="0"/>
            </a:p>
          </p:txBody>
        </p:sp>
      </p:grpSp>
      <p:sp>
        <p:nvSpPr>
          <p:cNvPr id="20" name="Freeform 20"/>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21" name="Freeform 21"/>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sp>
        <p:nvSpPr>
          <p:cNvPr id="22" name="TextBox 22"/>
          <p:cNvSpPr txBox="1"/>
          <p:nvPr/>
        </p:nvSpPr>
        <p:spPr>
          <a:xfrm>
            <a:off x="4518198" y="6178914"/>
            <a:ext cx="10028321" cy="1478419"/>
          </a:xfrm>
          <a:prstGeom prst="rect">
            <a:avLst/>
          </a:prstGeom>
        </p:spPr>
        <p:txBody>
          <a:bodyPr lIns="0" tIns="0" rIns="0" bIns="0" rtlCol="0" anchor="t">
            <a:spAutoFit/>
          </a:bodyPr>
          <a:lstStyle/>
          <a:p>
            <a:pPr algn="ctr">
              <a:lnSpc>
                <a:spcPts val="5662"/>
              </a:lnSpc>
              <a:spcBef>
                <a:spcPct val="0"/>
              </a:spcBef>
            </a:pPr>
            <a:r>
              <a:rPr lang="es-PE" sz="4044" b="1" noProof="0" dirty="0">
                <a:solidFill>
                  <a:srgbClr val="000000"/>
                </a:solidFill>
                <a:latin typeface="Alegreya Sans Bold"/>
                <a:ea typeface="Alegreya Sans Bold"/>
                <a:cs typeface="Alegreya Sans Bold"/>
                <a:sym typeface="Alegreya Sans Bold"/>
              </a:rPr>
              <a:t>Alumna</a:t>
            </a:r>
            <a:r>
              <a:rPr lang="es-PE" sz="4044" noProof="0" dirty="0">
                <a:solidFill>
                  <a:srgbClr val="000000"/>
                </a:solidFill>
                <a:latin typeface="Alegreya Sans"/>
                <a:ea typeface="Alegreya Sans"/>
                <a:cs typeface="Alegreya Sans"/>
                <a:sym typeface="Alegreya Sans"/>
              </a:rPr>
              <a:t>  Rocio Milagros Tarrillo </a:t>
            </a:r>
            <a:r>
              <a:rPr lang="es-PE" sz="4044" noProof="0" dirty="0" err="1">
                <a:solidFill>
                  <a:srgbClr val="000000"/>
                </a:solidFill>
                <a:latin typeface="Alegreya Sans"/>
                <a:ea typeface="Alegreya Sans"/>
                <a:cs typeface="Alegreya Sans"/>
                <a:sym typeface="Alegreya Sans"/>
              </a:rPr>
              <a:t>Tarrillo</a:t>
            </a:r>
            <a:endParaRPr lang="es-PE" sz="4044" noProof="0" dirty="0">
              <a:solidFill>
                <a:srgbClr val="000000"/>
              </a:solidFill>
              <a:latin typeface="Alegreya Sans"/>
              <a:ea typeface="Alegreya Sans"/>
              <a:cs typeface="Alegreya Sans"/>
              <a:sym typeface="Alegreya Sans"/>
            </a:endParaRPr>
          </a:p>
          <a:p>
            <a:pPr algn="ctr">
              <a:lnSpc>
                <a:spcPts val="5662"/>
              </a:lnSpc>
              <a:spcBef>
                <a:spcPct val="0"/>
              </a:spcBef>
            </a:pPr>
            <a:r>
              <a:rPr lang="es-PE" sz="4044" b="1" noProof="0" dirty="0">
                <a:solidFill>
                  <a:srgbClr val="000000"/>
                </a:solidFill>
                <a:latin typeface="Alegreya Sans Bold"/>
                <a:ea typeface="Alegreya Sans Bold"/>
                <a:cs typeface="Alegreya Sans Bold"/>
                <a:sym typeface="Alegreya Sans Bold"/>
              </a:rPr>
              <a:t>Docente</a:t>
            </a:r>
            <a:r>
              <a:rPr lang="es-PE" sz="4044" noProof="0" dirty="0">
                <a:solidFill>
                  <a:srgbClr val="000000"/>
                </a:solidFill>
                <a:latin typeface="Alegreya Sans"/>
                <a:ea typeface="Alegreya Sans"/>
                <a:cs typeface="Alegreya Sans"/>
                <a:sym typeface="Alegreya Sans"/>
              </a:rPr>
              <a:t>: Flavio </a:t>
            </a:r>
            <a:r>
              <a:rPr lang="es-PE" sz="4044" noProof="0" dirty="0" err="1">
                <a:solidFill>
                  <a:srgbClr val="000000"/>
                </a:solidFill>
                <a:latin typeface="Alegreya Sans"/>
                <a:ea typeface="Alegreya Sans"/>
                <a:cs typeface="Alegreya Sans"/>
                <a:sym typeface="Alegreya Sans"/>
              </a:rPr>
              <a:t>Lozao</a:t>
            </a:r>
            <a:r>
              <a:rPr lang="es-PE" sz="4044" noProof="0" dirty="0">
                <a:solidFill>
                  <a:srgbClr val="000000"/>
                </a:solidFill>
                <a:latin typeface="Alegreya Sans"/>
                <a:ea typeface="Alegreya Sans"/>
                <a:cs typeface="Alegreya Sans"/>
                <a:sym typeface="Alegreya Sans"/>
              </a:rPr>
              <a:t> Isla</a:t>
            </a:r>
          </a:p>
        </p:txBody>
      </p:sp>
      <p:sp>
        <p:nvSpPr>
          <p:cNvPr id="23" name="TextBox 23"/>
          <p:cNvSpPr txBox="1"/>
          <p:nvPr/>
        </p:nvSpPr>
        <p:spPr>
          <a:xfrm>
            <a:off x="3842226" y="8696325"/>
            <a:ext cx="5280364" cy="1123950"/>
          </a:xfrm>
          <a:prstGeom prst="rect">
            <a:avLst/>
          </a:prstGeom>
        </p:spPr>
        <p:txBody>
          <a:bodyPr lIns="0" tIns="0" rIns="0" bIns="0" rtlCol="0" anchor="t">
            <a:spAutoFit/>
          </a:bodyPr>
          <a:lstStyle/>
          <a:p>
            <a:pPr algn="just">
              <a:lnSpc>
                <a:spcPts val="4200"/>
              </a:lnSpc>
              <a:spcBef>
                <a:spcPct val="0"/>
              </a:spcBef>
            </a:pPr>
            <a:r>
              <a:rPr lang="es-PE" sz="3000" b="1" noProof="0" dirty="0">
                <a:solidFill>
                  <a:srgbClr val="000000"/>
                </a:solidFill>
                <a:latin typeface="Alegreya Sans Bold"/>
                <a:ea typeface="Alegreya Sans Bold"/>
                <a:cs typeface="Alegreya Sans Bold"/>
                <a:sym typeface="Alegreya Sans Bold"/>
              </a:rPr>
              <a:t>MÉTODOS ESTADÍSTICOS PARA LA INVESTIGACIÓN CIENTÍFICA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a:extLst>
            <a:ext uri="{FF2B5EF4-FFF2-40B4-BE49-F238E27FC236}">
              <a16:creationId xmlns:a16="http://schemas.microsoft.com/office/drawing/2014/main" id="{7BEAFBF5-4A99-9569-A6C5-0205A3D8E6B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CCD68B3-7B19-2DD0-8481-F1741DA38EC2}"/>
              </a:ext>
            </a:extLst>
          </p:cNvPr>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a:extLst>
              <a:ext uri="{FF2B5EF4-FFF2-40B4-BE49-F238E27FC236}">
                <a16:creationId xmlns:a16="http://schemas.microsoft.com/office/drawing/2014/main" id="{0F7CD291-6B6D-25F7-D993-8FE622B691CB}"/>
              </a:ext>
            </a:extLst>
          </p:cNvPr>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a:extLst>
              <a:ext uri="{FF2B5EF4-FFF2-40B4-BE49-F238E27FC236}">
                <a16:creationId xmlns:a16="http://schemas.microsoft.com/office/drawing/2014/main" id="{0F488CCA-2724-7C06-A34F-CA50A9713E8A}"/>
              </a:ext>
            </a:extLst>
          </p:cNvPr>
          <p:cNvGrpSpPr/>
          <p:nvPr/>
        </p:nvGrpSpPr>
        <p:grpSpPr>
          <a:xfrm>
            <a:off x="1090314" y="997075"/>
            <a:ext cx="16230600" cy="8229600"/>
            <a:chOff x="0" y="0"/>
            <a:chExt cx="4274726" cy="2167467"/>
          </a:xfrm>
        </p:grpSpPr>
        <p:sp>
          <p:nvSpPr>
            <p:cNvPr id="5" name="Freeform 5">
              <a:extLst>
                <a:ext uri="{FF2B5EF4-FFF2-40B4-BE49-F238E27FC236}">
                  <a16:creationId xmlns:a16="http://schemas.microsoft.com/office/drawing/2014/main" id="{7C01FD3D-36C1-A710-132F-1D2B6C71F163}"/>
                </a:ext>
              </a:extLst>
            </p:cNvPr>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a:extLst>
                <a:ext uri="{FF2B5EF4-FFF2-40B4-BE49-F238E27FC236}">
                  <a16:creationId xmlns:a16="http://schemas.microsoft.com/office/drawing/2014/main" id="{8153727B-1A06-70F2-66CF-9C782E38BC7E}"/>
                </a:ext>
              </a:extLst>
            </p:cNvPr>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a:extLst>
              <a:ext uri="{FF2B5EF4-FFF2-40B4-BE49-F238E27FC236}">
                <a16:creationId xmlns:a16="http://schemas.microsoft.com/office/drawing/2014/main" id="{B87A62C4-4283-16ED-4838-3360239ECD47}"/>
              </a:ext>
            </a:extLst>
          </p:cNvPr>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a:extLst>
              <a:ext uri="{FF2B5EF4-FFF2-40B4-BE49-F238E27FC236}">
                <a16:creationId xmlns:a16="http://schemas.microsoft.com/office/drawing/2014/main" id="{651285BF-1A11-81B4-97FF-FC8153AD4210}"/>
              </a:ext>
            </a:extLst>
          </p:cNvPr>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a:extLst>
              <a:ext uri="{FF2B5EF4-FFF2-40B4-BE49-F238E27FC236}">
                <a16:creationId xmlns:a16="http://schemas.microsoft.com/office/drawing/2014/main" id="{27EA7CB0-FB00-9E70-CB2B-6A2CD5434E38}"/>
              </a:ext>
            </a:extLst>
          </p:cNvPr>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a:extLst>
              <a:ext uri="{FF2B5EF4-FFF2-40B4-BE49-F238E27FC236}">
                <a16:creationId xmlns:a16="http://schemas.microsoft.com/office/drawing/2014/main" id="{CE3A0A4F-9EC6-3F3B-D9AE-6C1E41B73085}"/>
              </a:ext>
            </a:extLst>
          </p:cNvPr>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a:extLst>
              <a:ext uri="{FF2B5EF4-FFF2-40B4-BE49-F238E27FC236}">
                <a16:creationId xmlns:a16="http://schemas.microsoft.com/office/drawing/2014/main" id="{F47400CC-A256-2A43-53EA-4480D7D36063}"/>
              </a:ext>
            </a:extLst>
          </p:cNvPr>
          <p:cNvGrpSpPr/>
          <p:nvPr/>
        </p:nvGrpSpPr>
        <p:grpSpPr>
          <a:xfrm>
            <a:off x="6341594" y="1534701"/>
            <a:ext cx="5481584" cy="955562"/>
            <a:chOff x="0" y="0"/>
            <a:chExt cx="1785490" cy="311251"/>
          </a:xfrm>
        </p:grpSpPr>
        <p:sp>
          <p:nvSpPr>
            <p:cNvPr id="12" name="Freeform 12">
              <a:extLst>
                <a:ext uri="{FF2B5EF4-FFF2-40B4-BE49-F238E27FC236}">
                  <a16:creationId xmlns:a16="http://schemas.microsoft.com/office/drawing/2014/main" id="{DB078F96-457B-3C05-65CC-69E4D57F5447}"/>
                </a:ext>
              </a:extLst>
            </p:cNvPr>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a:extLst>
                <a:ext uri="{FF2B5EF4-FFF2-40B4-BE49-F238E27FC236}">
                  <a16:creationId xmlns:a16="http://schemas.microsoft.com/office/drawing/2014/main" id="{8E8268E4-8288-9C71-B648-B8A49F41D5A9}"/>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a:extLst>
              <a:ext uri="{FF2B5EF4-FFF2-40B4-BE49-F238E27FC236}">
                <a16:creationId xmlns:a16="http://schemas.microsoft.com/office/drawing/2014/main" id="{DFE21B97-ECD6-C730-AFC8-784239D27E8A}"/>
              </a:ext>
            </a:extLst>
          </p:cNvPr>
          <p:cNvGrpSpPr/>
          <p:nvPr/>
        </p:nvGrpSpPr>
        <p:grpSpPr>
          <a:xfrm>
            <a:off x="6403208" y="1568720"/>
            <a:ext cx="5481584" cy="955562"/>
            <a:chOff x="0" y="0"/>
            <a:chExt cx="1785490" cy="311251"/>
          </a:xfrm>
        </p:grpSpPr>
        <p:sp>
          <p:nvSpPr>
            <p:cNvPr id="15" name="Freeform 15">
              <a:extLst>
                <a:ext uri="{FF2B5EF4-FFF2-40B4-BE49-F238E27FC236}">
                  <a16:creationId xmlns:a16="http://schemas.microsoft.com/office/drawing/2014/main" id="{9A711C22-0BBA-6B38-00C1-1A26DB1B3C66}"/>
                </a:ext>
              </a:extLst>
            </p:cNvPr>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a:extLst>
                <a:ext uri="{FF2B5EF4-FFF2-40B4-BE49-F238E27FC236}">
                  <a16:creationId xmlns:a16="http://schemas.microsoft.com/office/drawing/2014/main" id="{DBF252D9-7D83-8D26-32DF-0F3AEE78D9FE}"/>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a:extLst>
              <a:ext uri="{FF2B5EF4-FFF2-40B4-BE49-F238E27FC236}">
                <a16:creationId xmlns:a16="http://schemas.microsoft.com/office/drawing/2014/main" id="{5FE5A935-3B69-41C3-F688-FE55129C3EB8}"/>
              </a:ext>
            </a:extLst>
          </p:cNvPr>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8" name="TextBox 18">
            <a:extLst>
              <a:ext uri="{FF2B5EF4-FFF2-40B4-BE49-F238E27FC236}">
                <a16:creationId xmlns:a16="http://schemas.microsoft.com/office/drawing/2014/main" id="{1C6C100D-2BBA-10A9-A453-1B0AE664F095}"/>
              </a:ext>
            </a:extLst>
          </p:cNvPr>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19" name="Freeform 19">
            <a:extLst>
              <a:ext uri="{FF2B5EF4-FFF2-40B4-BE49-F238E27FC236}">
                <a16:creationId xmlns:a16="http://schemas.microsoft.com/office/drawing/2014/main" id="{6DDF6D62-2B94-F4F3-D046-D2FF9294A863}"/>
              </a:ext>
            </a:extLst>
          </p:cNvPr>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0" name="Freeform 20">
            <a:extLst>
              <a:ext uri="{FF2B5EF4-FFF2-40B4-BE49-F238E27FC236}">
                <a16:creationId xmlns:a16="http://schemas.microsoft.com/office/drawing/2014/main" id="{11C7CBB3-3D07-BD97-ACBD-6FE3451E11DE}"/>
              </a:ext>
            </a:extLst>
          </p:cNvPr>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1" name="Freeform 21">
            <a:extLst>
              <a:ext uri="{FF2B5EF4-FFF2-40B4-BE49-F238E27FC236}">
                <a16:creationId xmlns:a16="http://schemas.microsoft.com/office/drawing/2014/main" id="{019FB4E7-8238-FF11-F8CE-EE0FBD0A705D}"/>
              </a:ext>
            </a:extLst>
          </p:cNvPr>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22" name="Freeform 22">
            <a:extLst>
              <a:ext uri="{FF2B5EF4-FFF2-40B4-BE49-F238E27FC236}">
                <a16:creationId xmlns:a16="http://schemas.microsoft.com/office/drawing/2014/main" id="{EACD6289-94AF-5D55-196B-357C27A03A50}"/>
              </a:ext>
            </a:extLst>
          </p:cNvPr>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sp>
        <p:nvSpPr>
          <p:cNvPr id="26" name="TextBox 26">
            <a:extLst>
              <a:ext uri="{FF2B5EF4-FFF2-40B4-BE49-F238E27FC236}">
                <a16:creationId xmlns:a16="http://schemas.microsoft.com/office/drawing/2014/main" id="{6F16D0EE-D2C2-4175-F3F1-445D37795639}"/>
              </a:ext>
            </a:extLst>
          </p:cNvPr>
          <p:cNvSpPr txBox="1"/>
          <p:nvPr/>
        </p:nvSpPr>
        <p:spPr>
          <a:xfrm>
            <a:off x="6440350" y="1692941"/>
            <a:ext cx="5481584" cy="666914"/>
          </a:xfrm>
          <a:prstGeom prst="rect">
            <a:avLst/>
          </a:prstGeom>
        </p:spPr>
        <p:txBody>
          <a:bodyPr wrap="square" lIns="0" tIns="0" rIns="0" bIns="0" rtlCol="0" anchor="t">
            <a:spAutoFit/>
          </a:bodyPr>
          <a:lstStyle/>
          <a:p>
            <a:pPr algn="ctr">
              <a:lnSpc>
                <a:spcPts val="5369"/>
              </a:lnSpc>
            </a:pPr>
            <a:r>
              <a:rPr lang="es-PE" sz="3835" noProof="0" dirty="0">
                <a:solidFill>
                  <a:srgbClr val="000000"/>
                </a:solidFill>
                <a:latin typeface="League Spartan"/>
                <a:ea typeface="League Spartan"/>
                <a:cs typeface="League Spartan"/>
                <a:sym typeface="League Spartan"/>
              </a:rPr>
              <a:t>V. </a:t>
            </a:r>
            <a:r>
              <a:rPr lang="es-PE" sz="3835" dirty="0">
                <a:solidFill>
                  <a:srgbClr val="000000"/>
                </a:solidFill>
                <a:latin typeface="League Spartan"/>
                <a:sym typeface="League Spartan"/>
              </a:rPr>
              <a:t>CONCLUSIONES</a:t>
            </a:r>
          </a:p>
        </p:txBody>
      </p:sp>
      <p:sp>
        <p:nvSpPr>
          <p:cNvPr id="24" name="CuadroTexto 23">
            <a:extLst>
              <a:ext uri="{FF2B5EF4-FFF2-40B4-BE49-F238E27FC236}">
                <a16:creationId xmlns:a16="http://schemas.microsoft.com/office/drawing/2014/main" id="{021FE0A7-F7A9-56A8-77BC-736F64F63D18}"/>
              </a:ext>
            </a:extLst>
          </p:cNvPr>
          <p:cNvSpPr txBox="1"/>
          <p:nvPr/>
        </p:nvSpPr>
        <p:spPr>
          <a:xfrm>
            <a:off x="2215267" y="2820055"/>
            <a:ext cx="13980694" cy="5539978"/>
          </a:xfrm>
          <a:prstGeom prst="rect">
            <a:avLst/>
          </a:prstGeom>
          <a:noFill/>
        </p:spPr>
        <p:txBody>
          <a:bodyPr wrap="square">
            <a:spAutoFit/>
          </a:bodyPr>
          <a:lstStyle/>
          <a:p>
            <a:pPr algn="just"/>
            <a:r>
              <a:rPr lang="es-ES" sz="2400" dirty="0">
                <a:latin typeface="Alegreya Sans" panose="020B0604020202020204" charset="0"/>
              </a:rPr>
              <a:t>El nivel educativo de los jueces influyó significativamente en la percepción sensorial de la galleta tradicional chotana. El grupo con grado de instrucción "bachiller" presentó la mayor media de aceptación (~8.5), con baja dispersión, lo que indica una percepción positiva y homogénea. En contraste, el grupo "pregrado" mostró la mayor variabilidad, reflejando criterios sensoriales más diversos y menos consistentes</a:t>
            </a:r>
            <a:r>
              <a:rPr lang="es-ES" dirty="0"/>
              <a:t>.</a:t>
            </a:r>
          </a:p>
          <a:p>
            <a:pPr algn="just"/>
            <a:endParaRPr lang="es-ES" dirty="0"/>
          </a:p>
          <a:p>
            <a:pPr algn="just"/>
            <a:r>
              <a:rPr lang="es-ES" sz="2400" dirty="0">
                <a:latin typeface="Alegreya Sans" panose="020B0604020202020204" charset="0"/>
              </a:rPr>
              <a:t>El análisis </a:t>
            </a:r>
            <a:r>
              <a:rPr lang="es-ES" sz="2400" dirty="0" err="1">
                <a:latin typeface="Alegreya Sans" panose="020B0604020202020204" charset="0"/>
              </a:rPr>
              <a:t>PCA</a:t>
            </a:r>
            <a:r>
              <a:rPr lang="es-ES" sz="2400" dirty="0">
                <a:latin typeface="Alegreya Sans" panose="020B0604020202020204" charset="0"/>
              </a:rPr>
              <a:t> evidenció que la aceptación está estrechamente relacionada con atributos como textura suave, sabor agradable, y apariencia dorada u ovalada. Además, se observaron agrupamientos diferenciados según el grado de instrucción. Por ejemplo, "primaria" se asoció con sabores dulces y tradicionales, mientras que "bachiller" y "pregrado" mostraron patrones de preferencia distintos. Esto confirma que la percepción sensorial no solo depende del producto, sino también del perfil del consumidor.</a:t>
            </a:r>
          </a:p>
          <a:p>
            <a:pPr algn="just"/>
            <a:endParaRPr lang="es-ES" sz="2400" dirty="0">
              <a:latin typeface="Alegreya Sans" panose="020B0604020202020204" charset="0"/>
            </a:endParaRPr>
          </a:p>
          <a:p>
            <a:pPr algn="just"/>
            <a:r>
              <a:rPr lang="es-ES" sz="2400" dirty="0">
                <a:latin typeface="Alegreya Sans" panose="020B0604020202020204" charset="0"/>
              </a:rPr>
              <a:t>Se identificaron diferencias significativas en la aceptación de las cuatro formulaciones evaluadas. La muestra 4 fue la más aceptada estadísticamente (~7.9), mientras que la muestra 3 presentó la menor aceptación (~7.1). Las muestras 1 y 2 mostraron niveles intermedios y no difirieron significativamente entre sí. Esto indica que pequeñas variaciones en formulación pueden tener efectos perceptibles en la aceptabilidad.</a:t>
            </a:r>
            <a:endParaRPr lang="es-PE" sz="2400" dirty="0">
              <a:latin typeface="Alegreya Sans" panose="020B0604020202020204" charset="0"/>
            </a:endParaRPr>
          </a:p>
        </p:txBody>
      </p:sp>
    </p:spTree>
    <p:extLst>
      <p:ext uri="{BB962C8B-B14F-4D97-AF65-F5344CB8AC3E}">
        <p14:creationId xmlns:p14="http://schemas.microsoft.com/office/powerpoint/2010/main" val="174585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a:extLst>
            <a:ext uri="{FF2B5EF4-FFF2-40B4-BE49-F238E27FC236}">
              <a16:creationId xmlns:a16="http://schemas.microsoft.com/office/drawing/2014/main" id="{28964EC1-4890-AE10-CFDE-C75403D15F9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C935896-AE44-994B-A9C1-7B1F05DE09B8}"/>
              </a:ext>
            </a:extLst>
          </p:cNvPr>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a:extLst>
              <a:ext uri="{FF2B5EF4-FFF2-40B4-BE49-F238E27FC236}">
                <a16:creationId xmlns:a16="http://schemas.microsoft.com/office/drawing/2014/main" id="{896142D8-E8E2-9457-813E-2659C4E943F3}"/>
              </a:ext>
            </a:extLst>
          </p:cNvPr>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a:extLst>
              <a:ext uri="{FF2B5EF4-FFF2-40B4-BE49-F238E27FC236}">
                <a16:creationId xmlns:a16="http://schemas.microsoft.com/office/drawing/2014/main" id="{F9AE8F8C-042C-0A1E-4EFF-7C441B66C862}"/>
              </a:ext>
            </a:extLst>
          </p:cNvPr>
          <p:cNvGrpSpPr/>
          <p:nvPr/>
        </p:nvGrpSpPr>
        <p:grpSpPr>
          <a:xfrm>
            <a:off x="1090314" y="997075"/>
            <a:ext cx="16230600" cy="8229600"/>
            <a:chOff x="0" y="0"/>
            <a:chExt cx="4274726" cy="2167467"/>
          </a:xfrm>
        </p:grpSpPr>
        <p:sp>
          <p:nvSpPr>
            <p:cNvPr id="5" name="Freeform 5">
              <a:extLst>
                <a:ext uri="{FF2B5EF4-FFF2-40B4-BE49-F238E27FC236}">
                  <a16:creationId xmlns:a16="http://schemas.microsoft.com/office/drawing/2014/main" id="{0B6D7CA9-15DD-95CD-D953-8539A2202C29}"/>
                </a:ext>
              </a:extLst>
            </p:cNvPr>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a:extLst>
                <a:ext uri="{FF2B5EF4-FFF2-40B4-BE49-F238E27FC236}">
                  <a16:creationId xmlns:a16="http://schemas.microsoft.com/office/drawing/2014/main" id="{F8A3ECBE-1F3A-2116-A5E3-4A6EA22E28D4}"/>
                </a:ext>
              </a:extLst>
            </p:cNvPr>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a:extLst>
              <a:ext uri="{FF2B5EF4-FFF2-40B4-BE49-F238E27FC236}">
                <a16:creationId xmlns:a16="http://schemas.microsoft.com/office/drawing/2014/main" id="{786D0ADC-7BB9-6AC1-1785-487C0AB3D991}"/>
              </a:ext>
            </a:extLst>
          </p:cNvPr>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a:extLst>
              <a:ext uri="{FF2B5EF4-FFF2-40B4-BE49-F238E27FC236}">
                <a16:creationId xmlns:a16="http://schemas.microsoft.com/office/drawing/2014/main" id="{5E418790-78AF-FA6F-BA8A-F632CDF3CB23}"/>
              </a:ext>
            </a:extLst>
          </p:cNvPr>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a:extLst>
              <a:ext uri="{FF2B5EF4-FFF2-40B4-BE49-F238E27FC236}">
                <a16:creationId xmlns:a16="http://schemas.microsoft.com/office/drawing/2014/main" id="{CE0B6746-2416-D5EF-F7BB-22EDC010A190}"/>
              </a:ext>
            </a:extLst>
          </p:cNvPr>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a:extLst>
              <a:ext uri="{FF2B5EF4-FFF2-40B4-BE49-F238E27FC236}">
                <a16:creationId xmlns:a16="http://schemas.microsoft.com/office/drawing/2014/main" id="{E3BB4B39-9194-9F7D-E426-8F9B22EE0B75}"/>
              </a:ext>
            </a:extLst>
          </p:cNvPr>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a:extLst>
              <a:ext uri="{FF2B5EF4-FFF2-40B4-BE49-F238E27FC236}">
                <a16:creationId xmlns:a16="http://schemas.microsoft.com/office/drawing/2014/main" id="{24DF2430-8685-18D9-1DEF-5D79323078AF}"/>
              </a:ext>
            </a:extLst>
          </p:cNvPr>
          <p:cNvGrpSpPr/>
          <p:nvPr/>
        </p:nvGrpSpPr>
        <p:grpSpPr>
          <a:xfrm>
            <a:off x="6341594" y="1534701"/>
            <a:ext cx="5481584" cy="955562"/>
            <a:chOff x="0" y="0"/>
            <a:chExt cx="1785490" cy="311251"/>
          </a:xfrm>
        </p:grpSpPr>
        <p:sp>
          <p:nvSpPr>
            <p:cNvPr id="12" name="Freeform 12">
              <a:extLst>
                <a:ext uri="{FF2B5EF4-FFF2-40B4-BE49-F238E27FC236}">
                  <a16:creationId xmlns:a16="http://schemas.microsoft.com/office/drawing/2014/main" id="{939ACB14-FA89-3A28-A065-C4E85EAF5331}"/>
                </a:ext>
              </a:extLst>
            </p:cNvPr>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a:extLst>
                <a:ext uri="{FF2B5EF4-FFF2-40B4-BE49-F238E27FC236}">
                  <a16:creationId xmlns:a16="http://schemas.microsoft.com/office/drawing/2014/main" id="{9881C1B7-FB7B-DF65-AD5B-6C86E15BF515}"/>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a:extLst>
              <a:ext uri="{FF2B5EF4-FFF2-40B4-BE49-F238E27FC236}">
                <a16:creationId xmlns:a16="http://schemas.microsoft.com/office/drawing/2014/main" id="{BB878184-E05E-9452-21FD-41487DBC497E}"/>
              </a:ext>
            </a:extLst>
          </p:cNvPr>
          <p:cNvGrpSpPr/>
          <p:nvPr/>
        </p:nvGrpSpPr>
        <p:grpSpPr>
          <a:xfrm>
            <a:off x="6403208" y="1568720"/>
            <a:ext cx="5481584" cy="955562"/>
            <a:chOff x="0" y="0"/>
            <a:chExt cx="1785490" cy="311251"/>
          </a:xfrm>
        </p:grpSpPr>
        <p:sp>
          <p:nvSpPr>
            <p:cNvPr id="15" name="Freeform 15">
              <a:extLst>
                <a:ext uri="{FF2B5EF4-FFF2-40B4-BE49-F238E27FC236}">
                  <a16:creationId xmlns:a16="http://schemas.microsoft.com/office/drawing/2014/main" id="{7F0A42C1-3E93-5082-59D6-BF428BECAC3A}"/>
                </a:ext>
              </a:extLst>
            </p:cNvPr>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a:extLst>
                <a:ext uri="{FF2B5EF4-FFF2-40B4-BE49-F238E27FC236}">
                  <a16:creationId xmlns:a16="http://schemas.microsoft.com/office/drawing/2014/main" id="{535775DA-7FD8-7322-B5A2-35F7AC50B443}"/>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a:extLst>
              <a:ext uri="{FF2B5EF4-FFF2-40B4-BE49-F238E27FC236}">
                <a16:creationId xmlns:a16="http://schemas.microsoft.com/office/drawing/2014/main" id="{99CC79F3-56EE-F010-3CB2-432ABEA3D9C3}"/>
              </a:ext>
            </a:extLst>
          </p:cNvPr>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8" name="TextBox 18">
            <a:extLst>
              <a:ext uri="{FF2B5EF4-FFF2-40B4-BE49-F238E27FC236}">
                <a16:creationId xmlns:a16="http://schemas.microsoft.com/office/drawing/2014/main" id="{26BCA652-076C-6581-84CD-1F9C4F270F72}"/>
              </a:ext>
            </a:extLst>
          </p:cNvPr>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19" name="Freeform 19">
            <a:extLst>
              <a:ext uri="{FF2B5EF4-FFF2-40B4-BE49-F238E27FC236}">
                <a16:creationId xmlns:a16="http://schemas.microsoft.com/office/drawing/2014/main" id="{BB408F2B-6794-6AB4-A4E2-8F7D46D8A28A}"/>
              </a:ext>
            </a:extLst>
          </p:cNvPr>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0" name="Freeform 20">
            <a:extLst>
              <a:ext uri="{FF2B5EF4-FFF2-40B4-BE49-F238E27FC236}">
                <a16:creationId xmlns:a16="http://schemas.microsoft.com/office/drawing/2014/main" id="{11DC0822-BA20-A424-8C95-FE1EDA0521C1}"/>
              </a:ext>
            </a:extLst>
          </p:cNvPr>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1" name="Freeform 21">
            <a:extLst>
              <a:ext uri="{FF2B5EF4-FFF2-40B4-BE49-F238E27FC236}">
                <a16:creationId xmlns:a16="http://schemas.microsoft.com/office/drawing/2014/main" id="{D8ED44BD-686B-FB2A-2A3B-9B31F57DE0F5}"/>
              </a:ext>
            </a:extLst>
          </p:cNvPr>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22" name="Freeform 22">
            <a:extLst>
              <a:ext uri="{FF2B5EF4-FFF2-40B4-BE49-F238E27FC236}">
                <a16:creationId xmlns:a16="http://schemas.microsoft.com/office/drawing/2014/main" id="{B8BBEB7B-7457-6835-0BC6-BF7A7A3651D5}"/>
              </a:ext>
            </a:extLst>
          </p:cNvPr>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sp>
        <p:nvSpPr>
          <p:cNvPr id="26" name="TextBox 26">
            <a:extLst>
              <a:ext uri="{FF2B5EF4-FFF2-40B4-BE49-F238E27FC236}">
                <a16:creationId xmlns:a16="http://schemas.microsoft.com/office/drawing/2014/main" id="{1F94106E-F376-0217-F1B6-27A23891157D}"/>
              </a:ext>
            </a:extLst>
          </p:cNvPr>
          <p:cNvSpPr txBox="1"/>
          <p:nvPr/>
        </p:nvSpPr>
        <p:spPr>
          <a:xfrm>
            <a:off x="6440350" y="1692941"/>
            <a:ext cx="5481584" cy="666914"/>
          </a:xfrm>
          <a:prstGeom prst="rect">
            <a:avLst/>
          </a:prstGeom>
        </p:spPr>
        <p:txBody>
          <a:bodyPr wrap="square" lIns="0" tIns="0" rIns="0" bIns="0" rtlCol="0" anchor="t">
            <a:spAutoFit/>
          </a:bodyPr>
          <a:lstStyle/>
          <a:p>
            <a:pPr algn="ctr">
              <a:lnSpc>
                <a:spcPts val="5369"/>
              </a:lnSpc>
            </a:pPr>
            <a:r>
              <a:rPr lang="es-PE" sz="3835" noProof="0" dirty="0">
                <a:solidFill>
                  <a:srgbClr val="000000"/>
                </a:solidFill>
                <a:latin typeface="League Spartan"/>
                <a:ea typeface="League Spartan"/>
                <a:cs typeface="League Spartan"/>
                <a:sym typeface="League Spartan"/>
              </a:rPr>
              <a:t>VI. </a:t>
            </a:r>
            <a:r>
              <a:rPr lang="es-PE" sz="3835" dirty="0">
                <a:solidFill>
                  <a:srgbClr val="000000"/>
                </a:solidFill>
                <a:latin typeface="League Spartan"/>
                <a:sym typeface="League Spartan"/>
              </a:rPr>
              <a:t>REFERENCIAS</a:t>
            </a:r>
          </a:p>
        </p:txBody>
      </p:sp>
      <p:sp>
        <p:nvSpPr>
          <p:cNvPr id="24" name="CuadroTexto 23">
            <a:extLst>
              <a:ext uri="{FF2B5EF4-FFF2-40B4-BE49-F238E27FC236}">
                <a16:creationId xmlns:a16="http://schemas.microsoft.com/office/drawing/2014/main" id="{F8DA0585-6337-0433-57FC-D549974ECFB4}"/>
              </a:ext>
            </a:extLst>
          </p:cNvPr>
          <p:cNvSpPr txBox="1"/>
          <p:nvPr/>
        </p:nvSpPr>
        <p:spPr>
          <a:xfrm>
            <a:off x="2492941" y="2761533"/>
            <a:ext cx="13980694" cy="6324808"/>
          </a:xfrm>
          <a:prstGeom prst="rect">
            <a:avLst/>
          </a:prstGeom>
          <a:noFill/>
        </p:spPr>
        <p:txBody>
          <a:bodyPr wrap="square">
            <a:spAutoFit/>
          </a:bodyPr>
          <a:lstStyle/>
          <a:p>
            <a:pPr algn="just" rtl="0">
              <a:buNone/>
            </a:pPr>
            <a:r>
              <a:rPr lang="es-ES" sz="2700" b="0" i="0" dirty="0">
                <a:solidFill>
                  <a:srgbClr val="000000"/>
                </a:solidFill>
                <a:effectLst/>
                <a:latin typeface="Alegreya Sans" panose="020B0604020202020204" charset="0"/>
              </a:rPr>
              <a:t>García, A., y </a:t>
            </a:r>
            <a:r>
              <a:rPr lang="es-ES" sz="2700" b="0" i="0" dirty="0" err="1">
                <a:solidFill>
                  <a:srgbClr val="000000"/>
                </a:solidFill>
                <a:effectLst/>
                <a:latin typeface="Alegreya Sans" panose="020B0604020202020204" charset="0"/>
              </a:rPr>
              <a:t>Delahaye</a:t>
            </a:r>
            <a:r>
              <a:rPr lang="es-ES" sz="2700" b="0" i="0" dirty="0">
                <a:solidFill>
                  <a:srgbClr val="000000"/>
                </a:solidFill>
                <a:effectLst/>
                <a:latin typeface="Alegreya Sans" panose="020B0604020202020204" charset="0"/>
              </a:rPr>
              <a:t>, P. (2017). Evaluación de Galletas Dulces Tipo </a:t>
            </a:r>
            <a:r>
              <a:rPr lang="es-ES" sz="2700" b="0" i="0" dirty="0" err="1">
                <a:solidFill>
                  <a:srgbClr val="000000"/>
                </a:solidFill>
                <a:effectLst/>
                <a:latin typeface="Alegreya Sans" panose="020B0604020202020204" charset="0"/>
              </a:rPr>
              <a:t>Wafer</a:t>
            </a:r>
            <a:r>
              <a:rPr lang="es-ES" sz="2700" b="0" i="0" dirty="0">
                <a:solidFill>
                  <a:srgbClr val="000000"/>
                </a:solidFill>
                <a:effectLst/>
                <a:latin typeface="Alegreya Sans" panose="020B0604020202020204" charset="0"/>
              </a:rPr>
              <a:t> a Base de Harina de Arracacha (</a:t>
            </a:r>
            <a:r>
              <a:rPr lang="es-ES" sz="2700" b="0" i="0" dirty="0" err="1">
                <a:solidFill>
                  <a:srgbClr val="000000"/>
                </a:solidFill>
                <a:effectLst/>
                <a:latin typeface="Alegreya Sans" panose="020B0604020202020204" charset="0"/>
              </a:rPr>
              <a:t>Arracacia</a:t>
            </a:r>
            <a:r>
              <a:rPr lang="es-ES" sz="2700" b="0" i="0" dirty="0">
                <a:solidFill>
                  <a:srgbClr val="000000"/>
                </a:solidFill>
                <a:effectLst/>
                <a:latin typeface="Alegreya Sans" panose="020B0604020202020204" charset="0"/>
              </a:rPr>
              <a:t> </a:t>
            </a:r>
            <a:r>
              <a:rPr lang="es-ES" sz="2700" b="0" i="0" dirty="0" err="1">
                <a:solidFill>
                  <a:srgbClr val="000000"/>
                </a:solidFill>
                <a:effectLst/>
                <a:latin typeface="Alegreya Sans" panose="020B0604020202020204" charset="0"/>
              </a:rPr>
              <a:t>Xanthorrhiza</a:t>
            </a:r>
            <a:r>
              <a:rPr lang="es-ES" sz="2700" b="0" i="0" dirty="0">
                <a:solidFill>
                  <a:srgbClr val="000000"/>
                </a:solidFill>
                <a:effectLst/>
                <a:latin typeface="Alegreya Sans" panose="020B0604020202020204" charset="0"/>
              </a:rPr>
              <a:t> B.). </a:t>
            </a:r>
            <a:r>
              <a:rPr lang="es-ES" sz="2700" b="0" i="0" dirty="0" err="1">
                <a:solidFill>
                  <a:srgbClr val="000000"/>
                </a:solidFill>
                <a:effectLst/>
                <a:latin typeface="Alegreya Sans" panose="020B0604020202020204" charset="0"/>
              </a:rPr>
              <a:t>scielo</a:t>
            </a:r>
            <a:r>
              <a:rPr lang="es-ES" sz="2700" b="0" i="0" dirty="0">
                <a:solidFill>
                  <a:srgbClr val="000000"/>
                </a:solidFill>
                <a:effectLst/>
                <a:latin typeface="Alegreya Sans" panose="020B0604020202020204" charset="0"/>
              </a:rPr>
              <a:t>, 18. Obtenido de </a:t>
            </a:r>
            <a:r>
              <a:rPr lang="es-ES" sz="2700" b="0" i="0" dirty="0">
                <a:solidFill>
                  <a:srgbClr val="000000"/>
                </a:solidFill>
                <a:effectLst/>
                <a:latin typeface="Alegreya Sans" panose="020B0604020202020204" charset="0"/>
                <a:hlinkClick r:id="rId8"/>
              </a:rPr>
              <a:t>http://</a:t>
            </a:r>
            <a:r>
              <a:rPr lang="es-ES" sz="2700" b="0" i="0" dirty="0" err="1">
                <a:solidFill>
                  <a:srgbClr val="000000"/>
                </a:solidFill>
                <a:effectLst/>
                <a:latin typeface="Alegreya Sans" panose="020B0604020202020204" charset="0"/>
                <a:hlinkClick r:id="rId8"/>
              </a:rPr>
              <a:t>www.scielo.org.co</a:t>
            </a:r>
            <a:r>
              <a:rPr lang="es-ES" sz="2700" b="0" i="0" dirty="0">
                <a:solidFill>
                  <a:srgbClr val="000000"/>
                </a:solidFill>
                <a:effectLst/>
                <a:latin typeface="Alegreya Sans" panose="020B0604020202020204" charset="0"/>
                <a:hlinkClick r:id="rId8"/>
              </a:rPr>
              <a:t>/</a:t>
            </a:r>
            <a:r>
              <a:rPr lang="es-ES" sz="2700" b="0" i="0" dirty="0" err="1">
                <a:solidFill>
                  <a:srgbClr val="000000"/>
                </a:solidFill>
                <a:effectLst/>
                <a:latin typeface="Alegreya Sans" panose="020B0604020202020204" charset="0"/>
                <a:hlinkClick r:id="rId8"/>
              </a:rPr>
              <a:t>pdf</a:t>
            </a:r>
            <a:r>
              <a:rPr lang="es-ES" sz="2700" b="0" i="0" dirty="0">
                <a:solidFill>
                  <a:srgbClr val="000000"/>
                </a:solidFill>
                <a:effectLst/>
                <a:latin typeface="Alegreya Sans" panose="020B0604020202020204" charset="0"/>
                <a:hlinkClick r:id="rId8"/>
              </a:rPr>
              <a:t>/</a:t>
            </a:r>
            <a:r>
              <a:rPr lang="es-ES" sz="2700" b="0" i="0" dirty="0" err="1">
                <a:solidFill>
                  <a:srgbClr val="000000"/>
                </a:solidFill>
                <a:effectLst/>
                <a:latin typeface="Alegreya Sans" panose="020B0604020202020204" charset="0"/>
                <a:hlinkClick r:id="rId8"/>
              </a:rPr>
              <a:t>rfnam</a:t>
            </a:r>
            <a:r>
              <a:rPr lang="es-ES" sz="2700" b="0" i="0" dirty="0">
                <a:solidFill>
                  <a:srgbClr val="000000"/>
                </a:solidFill>
                <a:effectLst/>
                <a:latin typeface="Alegreya Sans" panose="020B0604020202020204" charset="0"/>
                <a:hlinkClick r:id="rId8"/>
              </a:rPr>
              <a:t>/</a:t>
            </a:r>
            <a:r>
              <a:rPr lang="es-ES" sz="2700" b="0" i="0" dirty="0" err="1">
                <a:solidFill>
                  <a:srgbClr val="000000"/>
                </a:solidFill>
                <a:effectLst/>
                <a:latin typeface="Alegreya Sans" panose="020B0604020202020204" charset="0"/>
                <a:hlinkClick r:id="rId8"/>
              </a:rPr>
              <a:t>v60n2</a:t>
            </a:r>
            <a:r>
              <a:rPr lang="es-ES" sz="2700" b="0" i="0" dirty="0">
                <a:solidFill>
                  <a:srgbClr val="000000"/>
                </a:solidFill>
                <a:effectLst/>
                <a:latin typeface="Alegreya Sans" panose="020B0604020202020204" charset="0"/>
                <a:hlinkClick r:id="rId8"/>
              </a:rPr>
              <a:t>/</a:t>
            </a:r>
            <a:r>
              <a:rPr lang="es-ES" sz="2700" b="0" i="0" dirty="0" err="1">
                <a:solidFill>
                  <a:srgbClr val="000000"/>
                </a:solidFill>
                <a:effectLst/>
                <a:latin typeface="Alegreya Sans" panose="020B0604020202020204" charset="0"/>
                <a:hlinkClick r:id="rId8"/>
              </a:rPr>
              <a:t>a20v60n2</a:t>
            </a:r>
            <a:endParaRPr lang="es-ES" sz="2700" b="0" i="0" dirty="0">
              <a:solidFill>
                <a:srgbClr val="000000"/>
              </a:solidFill>
              <a:effectLst/>
              <a:latin typeface="Alegreya Sans" panose="020B0604020202020204" charset="0"/>
            </a:endParaRPr>
          </a:p>
          <a:p>
            <a:pPr algn="just" rtl="0">
              <a:buNone/>
            </a:pPr>
            <a:endParaRPr lang="es-ES" sz="2700" dirty="0">
              <a:effectLst/>
              <a:latin typeface="Alegreya Sans" panose="020B0604020202020204" charset="0"/>
            </a:endParaRPr>
          </a:p>
          <a:p>
            <a:pPr algn="just" rtl="0">
              <a:buNone/>
            </a:pPr>
            <a:r>
              <a:rPr lang="es-ES" sz="2700" b="0" i="0" dirty="0">
                <a:solidFill>
                  <a:srgbClr val="000000"/>
                </a:solidFill>
                <a:effectLst/>
                <a:latin typeface="Alegreya Sans" panose="020B0604020202020204" charset="0"/>
              </a:rPr>
              <a:t>Acuña, J. (2019). Sustitución Parcial de la Harina de Trigo (Triticum </a:t>
            </a:r>
            <a:r>
              <a:rPr lang="es-ES" sz="2700" b="0" i="0" dirty="0" err="1">
                <a:solidFill>
                  <a:srgbClr val="000000"/>
                </a:solidFill>
                <a:effectLst/>
                <a:latin typeface="Alegreya Sans" panose="020B0604020202020204" charset="0"/>
              </a:rPr>
              <a:t>Spp</a:t>
            </a:r>
            <a:r>
              <a:rPr lang="es-ES" sz="2700" b="0" i="0" dirty="0">
                <a:solidFill>
                  <a:srgbClr val="000000"/>
                </a:solidFill>
                <a:effectLst/>
                <a:latin typeface="Alegreya Sans" panose="020B0604020202020204" charset="0"/>
              </a:rPr>
              <a:t>) por Harina Sucedánea de Sacha Papa Morada (</a:t>
            </a:r>
            <a:r>
              <a:rPr lang="es-ES" sz="2700" b="0" i="0" dirty="0" err="1">
                <a:solidFill>
                  <a:srgbClr val="000000"/>
                </a:solidFill>
                <a:effectLst/>
                <a:latin typeface="Alegreya Sans" panose="020B0604020202020204" charset="0"/>
              </a:rPr>
              <a:t>Dioscorea</a:t>
            </a:r>
            <a:r>
              <a:rPr lang="es-ES" sz="2700" b="0" i="0" dirty="0">
                <a:solidFill>
                  <a:srgbClr val="000000"/>
                </a:solidFill>
                <a:effectLst/>
                <a:latin typeface="Alegreya Sans" panose="020B0604020202020204" charset="0"/>
              </a:rPr>
              <a:t> Trífida) en la Elaboración de Pan. Perú. Obtenido de </a:t>
            </a:r>
            <a:r>
              <a:rPr lang="es-ES" sz="2700" b="0" i="0" dirty="0">
                <a:solidFill>
                  <a:srgbClr val="000000"/>
                </a:solidFill>
                <a:effectLst/>
                <a:latin typeface="Alegreya Sans" panose="020B0604020202020204" charset="0"/>
                <a:hlinkClick r:id="rId9"/>
              </a:rPr>
              <a:t>http://</a:t>
            </a:r>
            <a:r>
              <a:rPr lang="es-ES" sz="2700" b="0" i="0" dirty="0" err="1">
                <a:solidFill>
                  <a:srgbClr val="000000"/>
                </a:solidFill>
                <a:effectLst/>
                <a:latin typeface="Alegreya Sans" panose="020B0604020202020204" charset="0"/>
                <a:hlinkClick r:id="rId9"/>
              </a:rPr>
              <a:t>repositorio.unia.edu.pe</a:t>
            </a:r>
            <a:r>
              <a:rPr lang="es-ES" sz="2700" b="0" i="0" dirty="0">
                <a:solidFill>
                  <a:srgbClr val="000000"/>
                </a:solidFill>
                <a:effectLst/>
                <a:latin typeface="Alegreya Sans" panose="020B0604020202020204" charset="0"/>
                <a:hlinkClick r:id="rId9"/>
              </a:rPr>
              <a:t>/</a:t>
            </a:r>
            <a:r>
              <a:rPr lang="es-ES" sz="2700" b="0" i="0" dirty="0" err="1">
                <a:solidFill>
                  <a:srgbClr val="000000"/>
                </a:solidFill>
                <a:effectLst/>
                <a:latin typeface="Alegreya Sans" panose="020B0604020202020204" charset="0"/>
                <a:hlinkClick r:id="rId9"/>
              </a:rPr>
              <a:t>handle</a:t>
            </a:r>
            <a:r>
              <a:rPr lang="es-ES" sz="2700" b="0" i="0" dirty="0">
                <a:solidFill>
                  <a:srgbClr val="000000"/>
                </a:solidFill>
                <a:effectLst/>
                <a:latin typeface="Alegreya Sans" panose="020B0604020202020204" charset="0"/>
                <a:hlinkClick r:id="rId9"/>
              </a:rPr>
              <a:t>/</a:t>
            </a:r>
            <a:r>
              <a:rPr lang="es-ES" sz="2700" b="0" i="0" dirty="0" err="1">
                <a:solidFill>
                  <a:srgbClr val="000000"/>
                </a:solidFill>
                <a:effectLst/>
                <a:latin typeface="Alegreya Sans" panose="020B0604020202020204" charset="0"/>
                <a:hlinkClick r:id="rId9"/>
              </a:rPr>
              <a:t>unia</a:t>
            </a:r>
            <a:r>
              <a:rPr lang="es-ES" sz="2700" b="0" i="0" dirty="0">
                <a:solidFill>
                  <a:srgbClr val="000000"/>
                </a:solidFill>
                <a:effectLst/>
                <a:latin typeface="Alegreya Sans" panose="020B0604020202020204" charset="0"/>
                <a:hlinkClick r:id="rId9"/>
              </a:rPr>
              <a:t>/214</a:t>
            </a:r>
            <a:endParaRPr lang="es-ES" sz="2700" b="0" i="0" dirty="0">
              <a:solidFill>
                <a:srgbClr val="000000"/>
              </a:solidFill>
              <a:effectLst/>
              <a:latin typeface="Alegreya Sans" panose="020B0604020202020204" charset="0"/>
            </a:endParaRPr>
          </a:p>
          <a:p>
            <a:pPr algn="just" rtl="0">
              <a:buNone/>
            </a:pPr>
            <a:endParaRPr lang="es-ES" sz="2700" dirty="0">
              <a:effectLst/>
              <a:latin typeface="Alegreya Sans" panose="020B0604020202020204" charset="0"/>
            </a:endParaRPr>
          </a:p>
          <a:p>
            <a:pPr algn="just" rtl="0">
              <a:buNone/>
            </a:pPr>
            <a:r>
              <a:rPr lang="es-ES" sz="2700" b="0" i="0" dirty="0" err="1">
                <a:solidFill>
                  <a:srgbClr val="000000"/>
                </a:solidFill>
                <a:effectLst/>
                <a:latin typeface="Alegreya Sans" panose="020B0604020202020204" charset="0"/>
              </a:rPr>
              <a:t>Arone</a:t>
            </a:r>
            <a:r>
              <a:rPr lang="es-ES" sz="2700" b="0" i="0" dirty="0">
                <a:solidFill>
                  <a:srgbClr val="000000"/>
                </a:solidFill>
                <a:effectLst/>
                <a:latin typeface="Alegreya Sans" panose="020B0604020202020204" charset="0"/>
              </a:rPr>
              <a:t>, D. (2019). Determinación de las propiedades </a:t>
            </a:r>
            <a:r>
              <a:rPr lang="es-ES" sz="2700" b="0" i="0" dirty="0" err="1">
                <a:solidFill>
                  <a:srgbClr val="000000"/>
                </a:solidFill>
                <a:effectLst/>
                <a:latin typeface="Alegreya Sans" panose="020B0604020202020204" charset="0"/>
              </a:rPr>
              <a:t>físicoquímicas</a:t>
            </a:r>
            <a:r>
              <a:rPr lang="es-ES" sz="2700" b="0" i="0" dirty="0">
                <a:solidFill>
                  <a:srgbClr val="000000"/>
                </a:solidFill>
                <a:effectLst/>
                <a:latin typeface="Alegreya Sans" panose="020B0604020202020204" charset="0"/>
              </a:rPr>
              <a:t>, </a:t>
            </a:r>
            <a:r>
              <a:rPr lang="es-ES" sz="2700" b="0" i="0" dirty="0" err="1">
                <a:solidFill>
                  <a:srgbClr val="000000"/>
                </a:solidFill>
                <a:effectLst/>
                <a:latin typeface="Alegreya Sans" panose="020B0604020202020204" charset="0"/>
              </a:rPr>
              <a:t>tecnofuncionales</a:t>
            </a:r>
            <a:r>
              <a:rPr lang="es-ES" sz="2700" b="0" i="0" dirty="0">
                <a:solidFill>
                  <a:srgbClr val="000000"/>
                </a:solidFill>
                <a:effectLst/>
                <a:latin typeface="Alegreya Sans" panose="020B0604020202020204" charset="0"/>
              </a:rPr>
              <a:t> y microbiológicas del almidón de arracacha (</a:t>
            </a:r>
            <a:r>
              <a:rPr lang="es-ES" sz="2700" b="0" i="0" dirty="0" err="1">
                <a:solidFill>
                  <a:srgbClr val="000000"/>
                </a:solidFill>
                <a:effectLst/>
                <a:latin typeface="Alegreya Sans" panose="020B0604020202020204" charset="0"/>
              </a:rPr>
              <a:t>arracacia</a:t>
            </a:r>
            <a:r>
              <a:rPr lang="es-ES" sz="2700" b="0" i="0" dirty="0">
                <a:solidFill>
                  <a:srgbClr val="000000"/>
                </a:solidFill>
                <a:effectLst/>
                <a:latin typeface="Alegreya Sans" panose="020B0604020202020204" charset="0"/>
              </a:rPr>
              <a:t> </a:t>
            </a:r>
            <a:r>
              <a:rPr lang="es-ES" sz="2700" b="0" i="0" dirty="0" err="1">
                <a:solidFill>
                  <a:srgbClr val="000000"/>
                </a:solidFill>
                <a:effectLst/>
                <a:latin typeface="Alegreya Sans" panose="020B0604020202020204" charset="0"/>
              </a:rPr>
              <a:t>xanthorrhiza</a:t>
            </a:r>
            <a:r>
              <a:rPr lang="es-ES" sz="2700" b="0" i="0" dirty="0">
                <a:solidFill>
                  <a:srgbClr val="000000"/>
                </a:solidFill>
                <a:effectLst/>
                <a:latin typeface="Alegreya Sans" panose="020B0604020202020204" charset="0"/>
              </a:rPr>
              <a:t>) de las variedades blanca, amarilla y morada. Andahuaylas.</a:t>
            </a:r>
          </a:p>
          <a:p>
            <a:pPr algn="just" rtl="0">
              <a:buNone/>
            </a:pPr>
            <a:endParaRPr lang="es-ES" sz="2700" dirty="0">
              <a:effectLst/>
              <a:latin typeface="Alegreya Sans" panose="020B0604020202020204" charset="0"/>
            </a:endParaRPr>
          </a:p>
          <a:p>
            <a:pPr algn="just" rtl="0"/>
            <a:r>
              <a:rPr lang="es-ES" sz="2700" b="0" i="0" dirty="0">
                <a:solidFill>
                  <a:srgbClr val="000000"/>
                </a:solidFill>
                <a:effectLst/>
                <a:latin typeface="Alegreya Sans" panose="020B0604020202020204" charset="0"/>
              </a:rPr>
              <a:t>Campos, R., Acosta, K., y </a:t>
            </a:r>
            <a:r>
              <a:rPr lang="es-ES" sz="2700" b="0" i="0" dirty="0" err="1">
                <a:solidFill>
                  <a:srgbClr val="000000"/>
                </a:solidFill>
                <a:effectLst/>
                <a:latin typeface="Alegreya Sans" panose="020B0604020202020204" charset="0"/>
              </a:rPr>
              <a:t>Paucar</a:t>
            </a:r>
            <a:r>
              <a:rPr lang="es-ES" sz="2700" b="0" i="0" dirty="0">
                <a:solidFill>
                  <a:srgbClr val="000000"/>
                </a:solidFill>
                <a:effectLst/>
                <a:latin typeface="Alegreya Sans" panose="020B0604020202020204" charset="0"/>
              </a:rPr>
              <a:t>, M. (2022). Quinua (</a:t>
            </a:r>
            <a:r>
              <a:rPr lang="es-ES" sz="2700" b="0" i="0" dirty="0" err="1">
                <a:solidFill>
                  <a:srgbClr val="000000"/>
                </a:solidFill>
                <a:effectLst/>
                <a:latin typeface="Alegreya Sans" panose="020B0604020202020204" charset="0"/>
              </a:rPr>
              <a:t>Chenopodium</a:t>
            </a:r>
            <a:r>
              <a:rPr lang="es-ES" sz="2700" b="0" i="0" dirty="0">
                <a:solidFill>
                  <a:srgbClr val="000000"/>
                </a:solidFill>
                <a:effectLst/>
                <a:latin typeface="Alegreya Sans" panose="020B0604020202020204" charset="0"/>
              </a:rPr>
              <a:t> quinoa): Composición nutricional y Componentes bioactivos del grano y la hoja, e impacto del tratamiento térmico y de la germinación. Obtenido de http://</a:t>
            </a:r>
            <a:r>
              <a:rPr lang="es-ES" sz="2700" b="0" i="0" dirty="0" err="1">
                <a:solidFill>
                  <a:srgbClr val="000000"/>
                </a:solidFill>
                <a:effectLst/>
                <a:latin typeface="Alegreya Sans" panose="020B0604020202020204" charset="0"/>
              </a:rPr>
              <a:t>www.scielo.org.pe</a:t>
            </a:r>
            <a:r>
              <a:rPr lang="es-ES" sz="2700" b="0" i="0" dirty="0">
                <a:solidFill>
                  <a:srgbClr val="000000"/>
                </a:solidFill>
                <a:effectLst/>
                <a:latin typeface="Alegreya Sans" panose="020B0604020202020204" charset="0"/>
              </a:rPr>
              <a:t>/</a:t>
            </a:r>
            <a:r>
              <a:rPr lang="es-ES" sz="2700" b="0" i="0" dirty="0" err="1">
                <a:solidFill>
                  <a:srgbClr val="000000"/>
                </a:solidFill>
                <a:effectLst/>
                <a:latin typeface="Alegreya Sans" panose="020B0604020202020204" charset="0"/>
              </a:rPr>
              <a:t>scielo.php?script</a:t>
            </a:r>
            <a:r>
              <a:rPr lang="es-ES" sz="2700" b="0" i="0" dirty="0">
                <a:solidFill>
                  <a:srgbClr val="000000"/>
                </a:solidFill>
                <a:effectLst/>
                <a:latin typeface="Alegreya Sans" panose="020B0604020202020204" charset="0"/>
              </a:rPr>
              <a:t>=</a:t>
            </a:r>
            <a:r>
              <a:rPr lang="es-ES" sz="2700" b="0" i="0" dirty="0" err="1">
                <a:solidFill>
                  <a:srgbClr val="000000"/>
                </a:solidFill>
                <a:effectLst/>
                <a:latin typeface="Alegreya Sans" panose="020B0604020202020204" charset="0"/>
              </a:rPr>
              <a:t>sci_arttext&amp;pid</a:t>
            </a:r>
            <a:r>
              <a:rPr lang="es-ES" sz="2700" b="0" i="0" dirty="0">
                <a:solidFill>
                  <a:srgbClr val="000000"/>
                </a:solidFill>
                <a:effectLst/>
                <a:latin typeface="Alegreya Sans" panose="020B0604020202020204" charset="0"/>
              </a:rPr>
              <a:t>=</a:t>
            </a:r>
            <a:r>
              <a:rPr lang="es-ES" sz="2700" b="0" i="0" dirty="0" err="1">
                <a:solidFill>
                  <a:srgbClr val="000000"/>
                </a:solidFill>
                <a:effectLst/>
                <a:latin typeface="Alegreya Sans" panose="020B0604020202020204" charset="0"/>
              </a:rPr>
              <a:t>S2077</a:t>
            </a:r>
            <a:r>
              <a:rPr lang="es-ES" sz="2700" b="0" i="0" dirty="0">
                <a:solidFill>
                  <a:srgbClr val="000000"/>
                </a:solidFill>
                <a:effectLst/>
                <a:latin typeface="Alegreya Sans" panose="020B0604020202020204" charset="0"/>
              </a:rPr>
              <a:t>-99172022000300209</a:t>
            </a:r>
            <a:endParaRPr lang="es-ES" sz="2700" dirty="0">
              <a:effectLst/>
              <a:latin typeface="Alegreya Sans" panose="020B0604020202020204" charset="0"/>
            </a:endParaRPr>
          </a:p>
        </p:txBody>
      </p:sp>
    </p:spTree>
    <p:extLst>
      <p:ext uri="{BB962C8B-B14F-4D97-AF65-F5344CB8AC3E}">
        <p14:creationId xmlns:p14="http://schemas.microsoft.com/office/powerpoint/2010/main" val="36325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43118"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p:cNvSpPr/>
          <p:nvPr/>
        </p:nvSpPr>
        <p:spPr>
          <a:xfrm rot="-5400000">
            <a:off x="-2364519" y="57339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p:cNvSpPr/>
          <p:nvPr/>
        </p:nvSpPr>
        <p:spPr>
          <a:xfrm rot="-5400000">
            <a:off x="15923481" y="-24956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1" name="Freeform 11"/>
          <p:cNvSpPr/>
          <p:nvPr/>
        </p:nvSpPr>
        <p:spPr>
          <a:xfrm rot="-5400000">
            <a:off x="-3729024" y="16191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2" name="Freeform 12"/>
          <p:cNvSpPr/>
          <p:nvPr/>
        </p:nvSpPr>
        <p:spPr>
          <a:xfrm rot="-5400000">
            <a:off x="17286547" y="16191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3" name="TextBox 13"/>
          <p:cNvSpPr txBox="1"/>
          <p:nvPr/>
        </p:nvSpPr>
        <p:spPr>
          <a:xfrm>
            <a:off x="6123091" y="3007581"/>
            <a:ext cx="7397020" cy="1538883"/>
          </a:xfrm>
          <a:prstGeom prst="rect">
            <a:avLst/>
          </a:prstGeom>
        </p:spPr>
        <p:txBody>
          <a:bodyPr lIns="0" tIns="0" rIns="0" bIns="0" rtlCol="0" anchor="t">
            <a:spAutoFit/>
          </a:bodyPr>
          <a:lstStyle/>
          <a:p>
            <a:pPr algn="ctr">
              <a:lnSpc>
                <a:spcPts val="12010"/>
              </a:lnSpc>
            </a:pPr>
            <a:r>
              <a:rPr lang="es-PE" sz="12010" dirty="0">
                <a:solidFill>
                  <a:srgbClr val="000000"/>
                </a:solidFill>
                <a:latin typeface="Norwester"/>
                <a:ea typeface="Norwester"/>
                <a:cs typeface="Norwester"/>
                <a:sym typeface="Norwester"/>
              </a:rPr>
              <a:t>GRACIAS </a:t>
            </a:r>
            <a:endParaRPr lang="es-PE" sz="12010" noProof="0" dirty="0">
              <a:solidFill>
                <a:srgbClr val="000000"/>
              </a:solidFill>
              <a:latin typeface="Norwester"/>
              <a:ea typeface="Norwester"/>
              <a:cs typeface="Norwester"/>
              <a:sym typeface="Norwester"/>
            </a:endParaRPr>
          </a:p>
        </p:txBody>
      </p:sp>
      <p:grpSp>
        <p:nvGrpSpPr>
          <p:cNvPr id="14" name="Group 14"/>
          <p:cNvGrpSpPr/>
          <p:nvPr/>
        </p:nvGrpSpPr>
        <p:grpSpPr>
          <a:xfrm>
            <a:off x="5755079" y="6132042"/>
            <a:ext cx="9552486" cy="1181779"/>
            <a:chOff x="0" y="0"/>
            <a:chExt cx="2515881" cy="311251"/>
          </a:xfrm>
        </p:grpSpPr>
        <p:sp>
          <p:nvSpPr>
            <p:cNvPr id="15" name="Freeform 15"/>
            <p:cNvSpPr/>
            <p:nvPr/>
          </p:nvSpPr>
          <p:spPr>
            <a:xfrm>
              <a:off x="0" y="0"/>
              <a:ext cx="2515881" cy="311251"/>
            </a:xfrm>
            <a:custGeom>
              <a:avLst/>
              <a:gdLst/>
              <a:ahLst/>
              <a:cxnLst/>
              <a:rect l="l" t="t" r="r" b="b"/>
              <a:pathLst>
                <a:path w="2515881" h="311251">
                  <a:moveTo>
                    <a:pt x="0" y="0"/>
                  </a:moveTo>
                  <a:lnTo>
                    <a:pt x="2515881" y="0"/>
                  </a:lnTo>
                  <a:lnTo>
                    <a:pt x="2515881" y="311251"/>
                  </a:lnTo>
                  <a:lnTo>
                    <a:pt x="0" y="311251"/>
                  </a:lnTo>
                  <a:close/>
                </a:path>
              </a:pathLst>
            </a:custGeom>
            <a:solidFill>
              <a:srgbClr val="E8D1FF"/>
            </a:solidFill>
          </p:spPr>
          <p:txBody>
            <a:bodyPr/>
            <a:lstStyle/>
            <a:p>
              <a:endParaRPr lang="es-PE" noProof="0" dirty="0"/>
            </a:p>
          </p:txBody>
        </p:sp>
        <p:sp>
          <p:nvSpPr>
            <p:cNvPr id="16" name="TextBox 16"/>
            <p:cNvSpPr txBox="1"/>
            <p:nvPr/>
          </p:nvSpPr>
          <p:spPr>
            <a:xfrm>
              <a:off x="0" y="-76200"/>
              <a:ext cx="2515881"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7" name="Group 17"/>
          <p:cNvGrpSpPr/>
          <p:nvPr/>
        </p:nvGrpSpPr>
        <p:grpSpPr>
          <a:xfrm>
            <a:off x="5755080" y="6191573"/>
            <a:ext cx="9552486" cy="1181779"/>
            <a:chOff x="0" y="0"/>
            <a:chExt cx="2555314" cy="311251"/>
          </a:xfrm>
        </p:grpSpPr>
        <p:sp>
          <p:nvSpPr>
            <p:cNvPr id="18" name="Freeform 18"/>
            <p:cNvSpPr/>
            <p:nvPr/>
          </p:nvSpPr>
          <p:spPr>
            <a:xfrm>
              <a:off x="0" y="0"/>
              <a:ext cx="2555314" cy="311251"/>
            </a:xfrm>
            <a:custGeom>
              <a:avLst/>
              <a:gdLst/>
              <a:ahLst/>
              <a:cxnLst/>
              <a:rect l="l" t="t" r="r" b="b"/>
              <a:pathLst>
                <a:path w="2555314" h="311251">
                  <a:moveTo>
                    <a:pt x="0" y="0"/>
                  </a:moveTo>
                  <a:lnTo>
                    <a:pt x="2555314" y="0"/>
                  </a:lnTo>
                  <a:lnTo>
                    <a:pt x="2555314"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9" name="TextBox 19"/>
            <p:cNvSpPr txBox="1"/>
            <p:nvPr/>
          </p:nvSpPr>
          <p:spPr>
            <a:xfrm>
              <a:off x="0" y="-76200"/>
              <a:ext cx="2555314" cy="387451"/>
            </a:xfrm>
            <a:prstGeom prst="rect">
              <a:avLst/>
            </a:prstGeom>
          </p:spPr>
          <p:txBody>
            <a:bodyPr lIns="50800" tIns="50800" rIns="50800" bIns="50800" rtlCol="0" anchor="ctr"/>
            <a:lstStyle/>
            <a:p>
              <a:pPr algn="ctr">
                <a:lnSpc>
                  <a:spcPts val="2659"/>
                </a:lnSpc>
              </a:pPr>
              <a:endParaRPr lang="es-PE" noProof="0" dirty="0"/>
            </a:p>
          </p:txBody>
        </p:sp>
      </p:grpSp>
      <p:sp>
        <p:nvSpPr>
          <p:cNvPr id="20" name="TextBox 20"/>
          <p:cNvSpPr txBox="1"/>
          <p:nvPr/>
        </p:nvSpPr>
        <p:spPr>
          <a:xfrm>
            <a:off x="5938731" y="6400697"/>
            <a:ext cx="9185182" cy="763530"/>
          </a:xfrm>
          <a:prstGeom prst="rect">
            <a:avLst/>
          </a:prstGeom>
        </p:spPr>
        <p:txBody>
          <a:bodyPr lIns="0" tIns="0" rIns="0" bIns="0" rtlCol="0" anchor="t">
            <a:spAutoFit/>
          </a:bodyPr>
          <a:lstStyle/>
          <a:p>
            <a:pPr algn="ctr">
              <a:lnSpc>
                <a:spcPts val="5662"/>
              </a:lnSpc>
              <a:spcBef>
                <a:spcPct val="0"/>
              </a:spcBef>
            </a:pPr>
            <a:r>
              <a:rPr lang="es-PE" sz="4044" noProof="0" dirty="0">
                <a:solidFill>
                  <a:srgbClr val="000000"/>
                </a:solidFill>
                <a:latin typeface="Alegreya Sans"/>
                <a:ea typeface="Alegreya Sans"/>
                <a:cs typeface="Alegreya Sans"/>
                <a:sym typeface="Alegreya Sans"/>
              </a:rPr>
              <a:t>Presentado por Rocio Milagros Tarrillo </a:t>
            </a:r>
            <a:r>
              <a:rPr lang="es-PE" sz="4044" noProof="0" dirty="0" err="1">
                <a:solidFill>
                  <a:srgbClr val="000000"/>
                </a:solidFill>
                <a:latin typeface="Alegreya Sans"/>
                <a:ea typeface="Alegreya Sans"/>
                <a:cs typeface="Alegreya Sans"/>
                <a:sym typeface="Alegreya Sans"/>
              </a:rPr>
              <a:t>Tarrillo</a:t>
            </a:r>
            <a:endParaRPr lang="es-PE" sz="4044" noProof="0" dirty="0">
              <a:solidFill>
                <a:srgbClr val="000000"/>
              </a:solidFill>
              <a:latin typeface="Alegreya Sans"/>
              <a:ea typeface="Alegreya Sans"/>
              <a:cs typeface="Alegreya Sans"/>
              <a:sym typeface="Alegreya Sans"/>
            </a:endParaRPr>
          </a:p>
        </p:txBody>
      </p:sp>
      <p:sp>
        <p:nvSpPr>
          <p:cNvPr id="22" name="Freeform 22"/>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23" name="Freeform 23"/>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pic>
        <p:nvPicPr>
          <p:cNvPr id="24" name="Imagen 23">
            <a:extLst>
              <a:ext uri="{FF2B5EF4-FFF2-40B4-BE49-F238E27FC236}">
                <a16:creationId xmlns:a16="http://schemas.microsoft.com/office/drawing/2014/main" id="{8A4B3B91-C291-833C-D901-F2E8E537108C}"/>
              </a:ext>
            </a:extLst>
          </p:cNvPr>
          <p:cNvPicPr>
            <a:picLocks noChangeAspect="1"/>
          </p:cNvPicPr>
          <p:nvPr/>
        </p:nvPicPr>
        <p:blipFill>
          <a:blip r:embed="rId8" cstate="print">
            <a:extLst>
              <a:ext uri="{28A0092B-C50C-407E-A947-70E740481C1C}">
                <a14:useLocalDpi xmlns:a14="http://schemas.microsoft.com/office/drawing/2010/main" val="0"/>
              </a:ext>
            </a:extLst>
          </a:blip>
          <a:srcRect l="24815" t="24979" r="37779" b="21029"/>
          <a:stretch>
            <a:fillRect/>
          </a:stretch>
        </p:blipFill>
        <p:spPr>
          <a:xfrm rot="5400000">
            <a:off x="2617095" y="2600912"/>
            <a:ext cx="3847997" cy="3124200"/>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2" name="Freeform 22"/>
          <p:cNvSpPr/>
          <p:nvPr/>
        </p:nvSpPr>
        <p:spPr>
          <a:xfrm>
            <a:off x="0" y="10453"/>
            <a:ext cx="6781800" cy="1095305"/>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2"/>
            <a:stretch>
              <a:fillRect t="-22691" b="-25422"/>
            </a:stretch>
          </a:blipFill>
        </p:spPr>
        <p:txBody>
          <a:bodyPr/>
          <a:lstStyle/>
          <a:p>
            <a:endParaRPr lang="es-PE" noProof="0" dirty="0"/>
          </a:p>
        </p:txBody>
      </p:sp>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s-PE" noProof="0" dirty="0"/>
          </a:p>
        </p:txBody>
      </p:sp>
      <p:grpSp>
        <p:nvGrpSpPr>
          <p:cNvPr id="4" name="Group 4"/>
          <p:cNvGrpSpPr/>
          <p:nvPr/>
        </p:nvGrpSpPr>
        <p:grpSpPr>
          <a:xfrm>
            <a:off x="1756013" y="1532269"/>
            <a:ext cx="14826480" cy="7495969"/>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noProof="0" dirty="0"/>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noProof="0" dirty="0"/>
          </a:p>
        </p:txBody>
      </p:sp>
      <p:sp>
        <p:nvSpPr>
          <p:cNvPr id="9" name="Freeform 9"/>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10" name="Freeform 10"/>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grpSp>
        <p:nvGrpSpPr>
          <p:cNvPr id="11" name="Group 11"/>
          <p:cNvGrpSpPr/>
          <p:nvPr/>
        </p:nvGrpSpPr>
        <p:grpSpPr>
          <a:xfrm>
            <a:off x="6406889" y="1076141"/>
            <a:ext cx="5481584" cy="955562"/>
            <a:chOff x="0" y="0"/>
            <a:chExt cx="1785490" cy="311251"/>
          </a:xfrm>
        </p:grpSpPr>
        <p:sp>
          <p:nvSpPr>
            <p:cNvPr id="12" name="Freeform 12"/>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p:cNvGrpSpPr/>
          <p:nvPr/>
        </p:nvGrpSpPr>
        <p:grpSpPr>
          <a:xfrm>
            <a:off x="6461396" y="1056887"/>
            <a:ext cx="5481584" cy="955562"/>
            <a:chOff x="0" y="0"/>
            <a:chExt cx="1785490" cy="311251"/>
          </a:xfrm>
        </p:grpSpPr>
        <p:sp>
          <p:nvSpPr>
            <p:cNvPr id="15" name="Freeform 15"/>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8" name="Freeform 18"/>
          <p:cNvSpPr/>
          <p:nvPr/>
        </p:nvSpPr>
        <p:spPr>
          <a:xfrm rot="-5400000">
            <a:off x="17469616" y="155278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19" name="Freeform 19"/>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20" name="TextBox 20"/>
          <p:cNvSpPr txBox="1"/>
          <p:nvPr/>
        </p:nvSpPr>
        <p:spPr>
          <a:xfrm>
            <a:off x="6377718" y="1357179"/>
            <a:ext cx="5419971" cy="666914"/>
          </a:xfrm>
          <a:prstGeom prst="rect">
            <a:avLst/>
          </a:prstGeom>
        </p:spPr>
        <p:txBody>
          <a:bodyPr wrap="square" lIns="0" tIns="0" rIns="0" bIns="0" rtlCol="0" anchor="t">
            <a:spAutoFit/>
          </a:bodyPr>
          <a:lstStyle/>
          <a:p>
            <a:pPr algn="ctr">
              <a:lnSpc>
                <a:spcPts val="5369"/>
              </a:lnSpc>
            </a:pPr>
            <a:r>
              <a:rPr lang="es-PE" sz="3835" dirty="0">
                <a:solidFill>
                  <a:srgbClr val="000000"/>
                </a:solidFill>
                <a:latin typeface="League Spartan"/>
                <a:ea typeface="League Spartan"/>
                <a:cs typeface="League Spartan"/>
                <a:sym typeface="League Spartan"/>
              </a:rPr>
              <a:t>I. </a:t>
            </a:r>
            <a:r>
              <a:rPr lang="es-PE" sz="3835" noProof="0" dirty="0">
                <a:solidFill>
                  <a:srgbClr val="000000"/>
                </a:solidFill>
                <a:latin typeface="League Spartan"/>
                <a:ea typeface="League Spartan"/>
                <a:cs typeface="League Spartan"/>
                <a:sym typeface="League Spartan"/>
              </a:rPr>
              <a:t>INTRODUCCIÓN</a:t>
            </a:r>
          </a:p>
        </p:txBody>
      </p:sp>
      <p:sp>
        <p:nvSpPr>
          <p:cNvPr id="25" name="TextBox 17"/>
          <p:cNvSpPr txBox="1"/>
          <p:nvPr/>
        </p:nvSpPr>
        <p:spPr>
          <a:xfrm>
            <a:off x="3021107" y="2364519"/>
            <a:ext cx="12351597" cy="6390211"/>
          </a:xfrm>
          <a:prstGeom prst="rect">
            <a:avLst/>
          </a:prstGeom>
        </p:spPr>
        <p:txBody>
          <a:bodyPr wrap="square" lIns="0" tIns="0" rIns="0" bIns="0" rtlCol="0" anchor="t">
            <a:spAutoFit/>
          </a:bodyPr>
          <a:lstStyle/>
          <a:p>
            <a:pPr algn="just">
              <a:lnSpc>
                <a:spcPts val="4200"/>
              </a:lnSpc>
            </a:pPr>
            <a:r>
              <a:rPr lang="es-PE" sz="2400" noProof="0" dirty="0">
                <a:solidFill>
                  <a:srgbClr val="000000"/>
                </a:solidFill>
                <a:latin typeface="Alegreya Sans"/>
                <a:ea typeface="Alegreya Sans"/>
                <a:cs typeface="Alegreya Sans"/>
                <a:sym typeface="Alegreya Sans"/>
              </a:rPr>
              <a:t>Perú, país productor y consumidor de arracacha sin industrializar el cual muestra poco interés y atención para la extracción del almidón y su consecuente uso industrial y quinua en franco crecimiento de industrialización, habiendo incursionado como insumo de diversos alimentos entregados en los programas sociales como el caso de alimentos escolares.</a:t>
            </a:r>
          </a:p>
          <a:p>
            <a:pPr algn="just">
              <a:lnSpc>
                <a:spcPts val="4200"/>
              </a:lnSpc>
            </a:pPr>
            <a:r>
              <a:rPr lang="es-PE" sz="2400" noProof="0" dirty="0">
                <a:solidFill>
                  <a:srgbClr val="000000"/>
                </a:solidFill>
                <a:latin typeface="Alegreya Sans"/>
                <a:ea typeface="Alegreya Sans"/>
                <a:cs typeface="Alegreya Sans"/>
                <a:sym typeface="Alegreya Sans"/>
              </a:rPr>
              <a:t>Desde el sector agroindustrial, proponer obtener un producto alimenticio elaborados a partir de productos alternativos que permitan sustituir a las tradicionales materias primas como la harina de trigo por otras propias de cada región como el caso del almidón de arracacha y la harina de quinua que debido a los conocimientos ancestrales permiten mantener el interés y fortalecer la importancia debido a los altos valores nutricionales que contienen.</a:t>
            </a:r>
          </a:p>
          <a:p>
            <a:pPr algn="just">
              <a:lnSpc>
                <a:spcPts val="4200"/>
              </a:lnSpc>
            </a:pPr>
            <a:r>
              <a:rPr lang="es-PE" sz="2400" noProof="0" dirty="0">
                <a:solidFill>
                  <a:srgbClr val="000000"/>
                </a:solidFill>
                <a:latin typeface="Alegreya Sans"/>
                <a:ea typeface="Alegreya Sans"/>
                <a:cs typeface="Alegreya Sans"/>
                <a:sym typeface="Alegreya Sans"/>
              </a:rPr>
              <a:t>De esta forma, como parte de la presente investigación se evaluará el porcentaje de sustitución de la harina de trigo en la elaboración de una galleta tradicional chotana (galleta de leche) por almidón de arracacha y harina de quinua para obtener un producto de alto valor nutritivo</a:t>
            </a:r>
          </a:p>
        </p:txBody>
      </p:sp>
      <p:sp>
        <p:nvSpPr>
          <p:cNvPr id="26" name="Freeform 20">
            <a:extLst>
              <a:ext uri="{FF2B5EF4-FFF2-40B4-BE49-F238E27FC236}">
                <a16:creationId xmlns:a16="http://schemas.microsoft.com/office/drawing/2014/main" id="{A9A73BB7-BE6E-E447-3F0A-C94D8CC4C8CE}"/>
              </a:ext>
            </a:extLst>
          </p:cNvPr>
          <p:cNvSpPr/>
          <p:nvPr/>
        </p:nvSpPr>
        <p:spPr>
          <a:xfrm>
            <a:off x="10970967" y="9018213"/>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7"/>
            <a:stretch>
              <a:fillRect/>
            </a:stretch>
          </a:blipFill>
        </p:spPr>
        <p:txBody>
          <a:bodyPr/>
          <a:lstStyle/>
          <a:p>
            <a:endParaRPr lang="es-PE"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43118" y="-2587002"/>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p:cNvGrpSpPr/>
          <p:nvPr/>
        </p:nvGrpSpPr>
        <p:grpSpPr>
          <a:xfrm>
            <a:off x="1023319" y="522699"/>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p:cNvGrpSpPr/>
          <p:nvPr/>
        </p:nvGrpSpPr>
        <p:grpSpPr>
          <a:xfrm>
            <a:off x="6577149" y="1583000"/>
            <a:ext cx="5481584" cy="955562"/>
            <a:chOff x="0" y="0"/>
            <a:chExt cx="1785490" cy="311251"/>
          </a:xfrm>
        </p:grpSpPr>
        <p:sp>
          <p:nvSpPr>
            <p:cNvPr id="12" name="Freeform 12"/>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p:cNvGrpSpPr/>
          <p:nvPr/>
        </p:nvGrpSpPr>
        <p:grpSpPr>
          <a:xfrm>
            <a:off x="6577149" y="1618962"/>
            <a:ext cx="5481584" cy="955562"/>
            <a:chOff x="0" y="0"/>
            <a:chExt cx="1785490" cy="311251"/>
          </a:xfrm>
        </p:grpSpPr>
        <p:sp>
          <p:nvSpPr>
            <p:cNvPr id="15" name="Freeform 15"/>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p:cNvSpPr txBox="1"/>
          <p:nvPr/>
        </p:nvSpPr>
        <p:spPr>
          <a:xfrm>
            <a:off x="7052555" y="1803903"/>
            <a:ext cx="4182889" cy="666914"/>
          </a:xfrm>
          <a:prstGeom prst="rect">
            <a:avLst/>
          </a:prstGeom>
        </p:spPr>
        <p:txBody>
          <a:bodyPr lIns="0" tIns="0" rIns="0" bIns="0" rtlCol="0" anchor="t">
            <a:spAutoFit/>
          </a:bodyPr>
          <a:lstStyle/>
          <a:p>
            <a:pPr algn="ctr">
              <a:lnSpc>
                <a:spcPts val="5369"/>
              </a:lnSpc>
            </a:pPr>
            <a:r>
              <a:rPr lang="es-PE" sz="3835" dirty="0">
                <a:solidFill>
                  <a:srgbClr val="000000"/>
                </a:solidFill>
                <a:latin typeface="League Spartan"/>
                <a:sym typeface="Norwester"/>
              </a:rPr>
              <a:t>II. OBJETIVOS</a:t>
            </a:r>
          </a:p>
        </p:txBody>
      </p:sp>
      <p:sp>
        <p:nvSpPr>
          <p:cNvPr id="18" name="TextBox 18"/>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grpSp>
        <p:nvGrpSpPr>
          <p:cNvPr id="20" name="Group 20"/>
          <p:cNvGrpSpPr/>
          <p:nvPr/>
        </p:nvGrpSpPr>
        <p:grpSpPr>
          <a:xfrm>
            <a:off x="3699963" y="3659216"/>
            <a:ext cx="11695077" cy="1504426"/>
            <a:chOff x="0" y="0"/>
            <a:chExt cx="3809381" cy="490029"/>
          </a:xfrm>
        </p:grpSpPr>
        <p:sp>
          <p:nvSpPr>
            <p:cNvPr id="21" name="Freeform 21"/>
            <p:cNvSpPr/>
            <p:nvPr/>
          </p:nvSpPr>
          <p:spPr>
            <a:xfrm>
              <a:off x="0" y="0"/>
              <a:ext cx="3809381" cy="490029"/>
            </a:xfrm>
            <a:custGeom>
              <a:avLst/>
              <a:gdLst/>
              <a:ahLst/>
              <a:cxnLst/>
              <a:rect l="l" t="t" r="r" b="b"/>
              <a:pathLst>
                <a:path w="3809381" h="490029">
                  <a:moveTo>
                    <a:pt x="19859" y="0"/>
                  </a:moveTo>
                  <a:lnTo>
                    <a:pt x="3789522" y="0"/>
                  </a:lnTo>
                  <a:cubicBezTo>
                    <a:pt x="3794789" y="0"/>
                    <a:pt x="3799840" y="2092"/>
                    <a:pt x="3803564" y="5817"/>
                  </a:cubicBezTo>
                  <a:cubicBezTo>
                    <a:pt x="3807289" y="9541"/>
                    <a:pt x="3809381" y="14592"/>
                    <a:pt x="3809381" y="19859"/>
                  </a:cubicBezTo>
                  <a:lnTo>
                    <a:pt x="3809381" y="470170"/>
                  </a:lnTo>
                  <a:cubicBezTo>
                    <a:pt x="3809381" y="475437"/>
                    <a:pt x="3807289" y="480488"/>
                    <a:pt x="3803564" y="484213"/>
                  </a:cubicBezTo>
                  <a:cubicBezTo>
                    <a:pt x="3799840" y="487937"/>
                    <a:pt x="3794789" y="490029"/>
                    <a:pt x="3789522" y="490029"/>
                  </a:cubicBezTo>
                  <a:lnTo>
                    <a:pt x="19859" y="490029"/>
                  </a:lnTo>
                  <a:cubicBezTo>
                    <a:pt x="14592" y="490029"/>
                    <a:pt x="9541" y="487937"/>
                    <a:pt x="5817" y="484213"/>
                  </a:cubicBezTo>
                  <a:cubicBezTo>
                    <a:pt x="2092" y="480488"/>
                    <a:pt x="0" y="475437"/>
                    <a:pt x="0" y="470170"/>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s-PE" noProof="0" dirty="0"/>
            </a:p>
          </p:txBody>
        </p:sp>
        <p:sp>
          <p:nvSpPr>
            <p:cNvPr id="22" name="TextBox 22"/>
            <p:cNvSpPr txBox="1"/>
            <p:nvPr/>
          </p:nvSpPr>
          <p:spPr>
            <a:xfrm>
              <a:off x="0" y="-76200"/>
              <a:ext cx="3809381" cy="566229"/>
            </a:xfrm>
            <a:prstGeom prst="rect">
              <a:avLst/>
            </a:prstGeom>
          </p:spPr>
          <p:txBody>
            <a:bodyPr lIns="50800" tIns="50800" rIns="50800" bIns="50800" rtlCol="0" anchor="ctr"/>
            <a:lstStyle/>
            <a:p>
              <a:pPr algn="ctr">
                <a:lnSpc>
                  <a:spcPts val="2659"/>
                </a:lnSpc>
              </a:pPr>
              <a:endParaRPr lang="es-PE" noProof="0" dirty="0"/>
            </a:p>
          </p:txBody>
        </p:sp>
      </p:grpSp>
      <p:grpSp>
        <p:nvGrpSpPr>
          <p:cNvPr id="23" name="Group 23"/>
          <p:cNvGrpSpPr/>
          <p:nvPr/>
        </p:nvGrpSpPr>
        <p:grpSpPr>
          <a:xfrm>
            <a:off x="3695802" y="3218198"/>
            <a:ext cx="11695077" cy="3464173"/>
            <a:chOff x="0" y="0"/>
            <a:chExt cx="3809381" cy="490029"/>
          </a:xfrm>
        </p:grpSpPr>
        <p:sp>
          <p:nvSpPr>
            <p:cNvPr id="24" name="Freeform 24"/>
            <p:cNvSpPr/>
            <p:nvPr/>
          </p:nvSpPr>
          <p:spPr>
            <a:xfrm>
              <a:off x="0" y="0"/>
              <a:ext cx="3809381" cy="490029"/>
            </a:xfrm>
            <a:custGeom>
              <a:avLst/>
              <a:gdLst/>
              <a:ahLst/>
              <a:cxnLst/>
              <a:rect l="l" t="t" r="r" b="b"/>
              <a:pathLst>
                <a:path w="3809381" h="490029">
                  <a:moveTo>
                    <a:pt x="19859" y="0"/>
                  </a:moveTo>
                  <a:lnTo>
                    <a:pt x="3789522" y="0"/>
                  </a:lnTo>
                  <a:cubicBezTo>
                    <a:pt x="3794789" y="0"/>
                    <a:pt x="3799840" y="2092"/>
                    <a:pt x="3803564" y="5817"/>
                  </a:cubicBezTo>
                  <a:cubicBezTo>
                    <a:pt x="3807289" y="9541"/>
                    <a:pt x="3809381" y="14592"/>
                    <a:pt x="3809381" y="19859"/>
                  </a:cubicBezTo>
                  <a:lnTo>
                    <a:pt x="3809381" y="470170"/>
                  </a:lnTo>
                  <a:cubicBezTo>
                    <a:pt x="3809381" y="475437"/>
                    <a:pt x="3807289" y="480488"/>
                    <a:pt x="3803564" y="484213"/>
                  </a:cubicBezTo>
                  <a:cubicBezTo>
                    <a:pt x="3799840" y="487937"/>
                    <a:pt x="3794789" y="490029"/>
                    <a:pt x="3789522" y="490029"/>
                  </a:cubicBezTo>
                  <a:lnTo>
                    <a:pt x="19859" y="490029"/>
                  </a:lnTo>
                  <a:cubicBezTo>
                    <a:pt x="14592" y="490029"/>
                    <a:pt x="9541" y="487937"/>
                    <a:pt x="5817" y="484213"/>
                  </a:cubicBezTo>
                  <a:cubicBezTo>
                    <a:pt x="2092" y="480488"/>
                    <a:pt x="0" y="475437"/>
                    <a:pt x="0" y="470170"/>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s-PE" noProof="0" dirty="0"/>
            </a:p>
          </p:txBody>
        </p:sp>
        <p:sp>
          <p:nvSpPr>
            <p:cNvPr id="25" name="TextBox 25"/>
            <p:cNvSpPr txBox="1"/>
            <p:nvPr/>
          </p:nvSpPr>
          <p:spPr>
            <a:xfrm>
              <a:off x="0" y="-76200"/>
              <a:ext cx="3809381" cy="566229"/>
            </a:xfrm>
            <a:prstGeom prst="rect">
              <a:avLst/>
            </a:prstGeom>
          </p:spPr>
          <p:txBody>
            <a:bodyPr lIns="50800" tIns="50800" rIns="50800" bIns="50800" rtlCol="0" anchor="ctr"/>
            <a:lstStyle/>
            <a:p>
              <a:pPr algn="ctr">
                <a:lnSpc>
                  <a:spcPts val="2659"/>
                </a:lnSpc>
              </a:pPr>
              <a:endParaRPr lang="es-PE" noProof="0" dirty="0"/>
            </a:p>
          </p:txBody>
        </p:sp>
      </p:grpSp>
      <p:grpSp>
        <p:nvGrpSpPr>
          <p:cNvPr id="26" name="Group 26"/>
          <p:cNvGrpSpPr/>
          <p:nvPr/>
        </p:nvGrpSpPr>
        <p:grpSpPr>
          <a:xfrm>
            <a:off x="3699963" y="6409629"/>
            <a:ext cx="11695077" cy="1504426"/>
            <a:chOff x="0" y="0"/>
            <a:chExt cx="3809381" cy="490029"/>
          </a:xfrm>
        </p:grpSpPr>
        <p:sp>
          <p:nvSpPr>
            <p:cNvPr id="27" name="Freeform 27"/>
            <p:cNvSpPr/>
            <p:nvPr/>
          </p:nvSpPr>
          <p:spPr>
            <a:xfrm>
              <a:off x="0" y="0"/>
              <a:ext cx="3809381" cy="490029"/>
            </a:xfrm>
            <a:custGeom>
              <a:avLst/>
              <a:gdLst/>
              <a:ahLst/>
              <a:cxnLst/>
              <a:rect l="l" t="t" r="r" b="b"/>
              <a:pathLst>
                <a:path w="3809381" h="490029">
                  <a:moveTo>
                    <a:pt x="19859" y="0"/>
                  </a:moveTo>
                  <a:lnTo>
                    <a:pt x="3789522" y="0"/>
                  </a:lnTo>
                  <a:cubicBezTo>
                    <a:pt x="3794789" y="0"/>
                    <a:pt x="3799840" y="2092"/>
                    <a:pt x="3803564" y="5817"/>
                  </a:cubicBezTo>
                  <a:cubicBezTo>
                    <a:pt x="3807289" y="9541"/>
                    <a:pt x="3809381" y="14592"/>
                    <a:pt x="3809381" y="19859"/>
                  </a:cubicBezTo>
                  <a:lnTo>
                    <a:pt x="3809381" y="470170"/>
                  </a:lnTo>
                  <a:cubicBezTo>
                    <a:pt x="3809381" y="475437"/>
                    <a:pt x="3807289" y="480488"/>
                    <a:pt x="3803564" y="484213"/>
                  </a:cubicBezTo>
                  <a:cubicBezTo>
                    <a:pt x="3799840" y="487937"/>
                    <a:pt x="3794789" y="490029"/>
                    <a:pt x="3789522" y="490029"/>
                  </a:cubicBezTo>
                  <a:lnTo>
                    <a:pt x="19859" y="490029"/>
                  </a:lnTo>
                  <a:cubicBezTo>
                    <a:pt x="14592" y="490029"/>
                    <a:pt x="9541" y="487937"/>
                    <a:pt x="5817" y="484213"/>
                  </a:cubicBezTo>
                  <a:cubicBezTo>
                    <a:pt x="2092" y="480488"/>
                    <a:pt x="0" y="475437"/>
                    <a:pt x="0" y="470170"/>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s-PE" noProof="0" dirty="0"/>
            </a:p>
          </p:txBody>
        </p:sp>
        <p:sp>
          <p:nvSpPr>
            <p:cNvPr id="28" name="TextBox 28"/>
            <p:cNvSpPr txBox="1"/>
            <p:nvPr/>
          </p:nvSpPr>
          <p:spPr>
            <a:xfrm>
              <a:off x="0" y="-76200"/>
              <a:ext cx="3809381" cy="566229"/>
            </a:xfrm>
            <a:prstGeom prst="rect">
              <a:avLst/>
            </a:prstGeom>
          </p:spPr>
          <p:txBody>
            <a:bodyPr lIns="50800" tIns="50800" rIns="50800" bIns="50800" rtlCol="0" anchor="ctr"/>
            <a:lstStyle/>
            <a:p>
              <a:pPr algn="ctr">
                <a:lnSpc>
                  <a:spcPts val="2659"/>
                </a:lnSpc>
              </a:pPr>
              <a:endParaRPr lang="es-PE" noProof="0" dirty="0"/>
            </a:p>
          </p:txBody>
        </p:sp>
      </p:grpSp>
      <p:sp>
        <p:nvSpPr>
          <p:cNvPr id="29" name="TextBox 29"/>
          <p:cNvSpPr txBox="1"/>
          <p:nvPr/>
        </p:nvSpPr>
        <p:spPr>
          <a:xfrm>
            <a:off x="4204856" y="3295767"/>
            <a:ext cx="11190185" cy="1154803"/>
          </a:xfrm>
          <a:prstGeom prst="rect">
            <a:avLst/>
          </a:prstGeom>
        </p:spPr>
        <p:txBody>
          <a:bodyPr lIns="0" tIns="0" rIns="0" bIns="0" rtlCol="0" anchor="t">
            <a:spAutoFit/>
          </a:bodyPr>
          <a:lstStyle/>
          <a:p>
            <a:pPr algn="just">
              <a:lnSpc>
                <a:spcPts val="3120"/>
              </a:lnSpc>
            </a:pPr>
            <a:r>
              <a:rPr lang="es-PE" sz="2400" noProof="0" dirty="0">
                <a:solidFill>
                  <a:srgbClr val="000000"/>
                </a:solidFill>
                <a:latin typeface="Alegreya Sans"/>
                <a:ea typeface="Alegreya Sans"/>
                <a:cs typeface="Alegreya Sans"/>
                <a:sym typeface="Alegreya Sans"/>
              </a:rPr>
              <a:t>Evaluar la sustitución de la harina de trigo en las galletas tradicionales de Chota, con almidón de arracacha (</a:t>
            </a:r>
            <a:r>
              <a:rPr lang="es-PE" sz="2400" i="1" noProof="0" dirty="0" err="1">
                <a:solidFill>
                  <a:srgbClr val="000000"/>
                </a:solidFill>
                <a:latin typeface="Alegreya Sans"/>
                <a:ea typeface="Alegreya Sans"/>
                <a:cs typeface="Alegreya Sans"/>
                <a:sym typeface="Alegreya Sans"/>
              </a:rPr>
              <a:t>Arracacia</a:t>
            </a:r>
            <a:r>
              <a:rPr lang="es-PE" sz="2400" i="1" noProof="0" dirty="0">
                <a:solidFill>
                  <a:srgbClr val="000000"/>
                </a:solidFill>
                <a:latin typeface="Alegreya Sans"/>
                <a:ea typeface="Alegreya Sans"/>
                <a:cs typeface="Alegreya Sans"/>
                <a:sym typeface="Alegreya Sans"/>
              </a:rPr>
              <a:t> </a:t>
            </a:r>
            <a:r>
              <a:rPr lang="es-PE" sz="2400" i="1" noProof="0" dirty="0" err="1">
                <a:solidFill>
                  <a:srgbClr val="000000"/>
                </a:solidFill>
                <a:latin typeface="Alegreya Sans"/>
                <a:ea typeface="Alegreya Sans"/>
                <a:cs typeface="Alegreya Sans"/>
                <a:sym typeface="Alegreya Sans"/>
              </a:rPr>
              <a:t>xanthorrhiza</a:t>
            </a:r>
            <a:r>
              <a:rPr lang="es-PE" sz="2400" i="1" noProof="0" dirty="0">
                <a:solidFill>
                  <a:srgbClr val="000000"/>
                </a:solidFill>
                <a:latin typeface="Alegreya Sans"/>
                <a:ea typeface="Alegreya Sans"/>
                <a:cs typeface="Alegreya Sans"/>
                <a:sym typeface="Alegreya Sans"/>
              </a:rPr>
              <a:t> </a:t>
            </a:r>
            <a:r>
              <a:rPr lang="es-PE" sz="2400" i="1" noProof="0" dirty="0" err="1">
                <a:solidFill>
                  <a:srgbClr val="000000"/>
                </a:solidFill>
                <a:latin typeface="Alegreya Sans"/>
                <a:ea typeface="Alegreya Sans"/>
                <a:cs typeface="Alegreya Sans"/>
                <a:sym typeface="Alegreya Sans"/>
              </a:rPr>
              <a:t>Bancr</a:t>
            </a:r>
            <a:r>
              <a:rPr lang="es-PE" sz="2400" noProof="0" dirty="0">
                <a:solidFill>
                  <a:srgbClr val="000000"/>
                </a:solidFill>
                <a:latin typeface="Alegreya Sans"/>
                <a:ea typeface="Alegreya Sans"/>
                <a:cs typeface="Alegreya Sans"/>
                <a:sym typeface="Alegreya Sans"/>
              </a:rPr>
              <a:t>) y harina de quinua (</a:t>
            </a:r>
            <a:r>
              <a:rPr lang="es-PE" sz="2400" i="1" noProof="0" dirty="0" err="1">
                <a:solidFill>
                  <a:srgbClr val="000000"/>
                </a:solidFill>
                <a:latin typeface="Alegreya Sans"/>
                <a:ea typeface="Alegreya Sans"/>
                <a:cs typeface="Alegreya Sans"/>
                <a:sym typeface="Alegreya Sans"/>
              </a:rPr>
              <a:t>Chenopodium</a:t>
            </a:r>
            <a:r>
              <a:rPr lang="es-PE" sz="2400" i="1" noProof="0" dirty="0">
                <a:solidFill>
                  <a:srgbClr val="000000"/>
                </a:solidFill>
                <a:latin typeface="Alegreya Sans"/>
                <a:ea typeface="Alegreya Sans"/>
                <a:cs typeface="Alegreya Sans"/>
                <a:sym typeface="Alegreya Sans"/>
              </a:rPr>
              <a:t> quinoa </a:t>
            </a:r>
            <a:r>
              <a:rPr lang="es-PE" sz="2400" i="1" noProof="0" dirty="0" err="1">
                <a:solidFill>
                  <a:srgbClr val="000000"/>
                </a:solidFill>
                <a:latin typeface="Alegreya Sans"/>
                <a:ea typeface="Alegreya Sans"/>
                <a:cs typeface="Alegreya Sans"/>
                <a:sym typeface="Alegreya Sans"/>
              </a:rPr>
              <a:t>Willd</a:t>
            </a:r>
            <a:r>
              <a:rPr lang="es-PE" sz="2400" noProof="0" dirty="0">
                <a:solidFill>
                  <a:srgbClr val="000000"/>
                </a:solidFill>
                <a:latin typeface="Alegreya Sans"/>
                <a:ea typeface="Alegreya Sans"/>
                <a:cs typeface="Alegreya Sans"/>
                <a:sym typeface="Alegreya Sans"/>
              </a:rPr>
              <a:t>), mediante sus características fisicoquímicas y sensoriales</a:t>
            </a:r>
          </a:p>
        </p:txBody>
      </p:sp>
      <p:sp>
        <p:nvSpPr>
          <p:cNvPr id="30" name="TextBox 30"/>
          <p:cNvSpPr txBox="1"/>
          <p:nvPr/>
        </p:nvSpPr>
        <p:spPr>
          <a:xfrm>
            <a:off x="4204856" y="4971643"/>
            <a:ext cx="10903759" cy="757259"/>
          </a:xfrm>
          <a:prstGeom prst="rect">
            <a:avLst/>
          </a:prstGeom>
        </p:spPr>
        <p:txBody>
          <a:bodyPr lIns="0" tIns="0" rIns="0" bIns="0" rtlCol="0" anchor="t">
            <a:spAutoFit/>
          </a:bodyPr>
          <a:lstStyle/>
          <a:p>
            <a:pPr algn="just">
              <a:lnSpc>
                <a:spcPts val="3120"/>
              </a:lnSpc>
            </a:pPr>
            <a:r>
              <a:rPr lang="es-PE" sz="2400" noProof="0" dirty="0">
                <a:solidFill>
                  <a:srgbClr val="000000"/>
                </a:solidFill>
                <a:latin typeface="Alegreya Sans"/>
                <a:ea typeface="Alegreya Sans"/>
                <a:cs typeface="Alegreya Sans"/>
                <a:sym typeface="Alegreya Sans"/>
              </a:rPr>
              <a:t>Caracterizar la composición fisicoquímica (análisis proximal, actividad de agua (</a:t>
            </a:r>
            <a:r>
              <a:rPr lang="es-PE" sz="2400" noProof="0" dirty="0" err="1">
                <a:solidFill>
                  <a:srgbClr val="000000"/>
                </a:solidFill>
                <a:latin typeface="Alegreya Sans"/>
                <a:ea typeface="Alegreya Sans"/>
                <a:cs typeface="Alegreya Sans"/>
                <a:sym typeface="Alegreya Sans"/>
              </a:rPr>
              <a:t>Aw</a:t>
            </a:r>
            <a:r>
              <a:rPr lang="es-PE" sz="2400" noProof="0" dirty="0">
                <a:solidFill>
                  <a:srgbClr val="000000"/>
                </a:solidFill>
                <a:latin typeface="Alegreya Sans"/>
                <a:ea typeface="Alegreya Sans"/>
                <a:cs typeface="Alegreya Sans"/>
                <a:sym typeface="Alegreya Sans"/>
              </a:rPr>
              <a:t>) y humedad) de la harina de quinua, y almidón de arracacha</a:t>
            </a:r>
          </a:p>
        </p:txBody>
      </p:sp>
      <p:sp>
        <p:nvSpPr>
          <p:cNvPr id="31" name="Freeform 31"/>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2" name="Freeform 32"/>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33" name="Group 33"/>
          <p:cNvGrpSpPr/>
          <p:nvPr/>
        </p:nvGrpSpPr>
        <p:grpSpPr>
          <a:xfrm>
            <a:off x="2892959" y="3319112"/>
            <a:ext cx="981956" cy="981956"/>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s-PE" noProof="0" dirty="0"/>
            </a:p>
          </p:txBody>
        </p:sp>
        <p:sp>
          <p:nvSpPr>
            <p:cNvPr id="35" name="TextBox 35"/>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s-PE" sz="2999" noProof="0" dirty="0">
                  <a:solidFill>
                    <a:srgbClr val="000000"/>
                  </a:solidFill>
                  <a:latin typeface="Norwester"/>
                  <a:ea typeface="Norwester"/>
                  <a:cs typeface="Norwester"/>
                  <a:sym typeface="Norwester"/>
                </a:rPr>
                <a:t>01</a:t>
              </a:r>
            </a:p>
          </p:txBody>
        </p:sp>
      </p:grpSp>
      <p:grpSp>
        <p:nvGrpSpPr>
          <p:cNvPr id="36" name="Group 36"/>
          <p:cNvGrpSpPr/>
          <p:nvPr/>
        </p:nvGrpSpPr>
        <p:grpSpPr>
          <a:xfrm>
            <a:off x="2892959" y="4994988"/>
            <a:ext cx="981956" cy="981956"/>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s-PE" noProof="0" dirty="0"/>
            </a:p>
          </p:txBody>
        </p:sp>
        <p:sp>
          <p:nvSpPr>
            <p:cNvPr id="38" name="TextBox 38"/>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s-PE" sz="2999" noProof="0" dirty="0">
                  <a:solidFill>
                    <a:srgbClr val="000000"/>
                  </a:solidFill>
                  <a:latin typeface="Norwester"/>
                  <a:ea typeface="Norwester"/>
                  <a:cs typeface="Norwester"/>
                  <a:sym typeface="Norwester"/>
                </a:rPr>
                <a:t>02</a:t>
              </a:r>
            </a:p>
          </p:txBody>
        </p:sp>
      </p:grpSp>
      <p:grpSp>
        <p:nvGrpSpPr>
          <p:cNvPr id="39" name="Group 39"/>
          <p:cNvGrpSpPr/>
          <p:nvPr/>
        </p:nvGrpSpPr>
        <p:grpSpPr>
          <a:xfrm>
            <a:off x="2892959" y="6670865"/>
            <a:ext cx="981956" cy="981956"/>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s-PE" noProof="0" dirty="0"/>
            </a:p>
          </p:txBody>
        </p:sp>
        <p:sp>
          <p:nvSpPr>
            <p:cNvPr id="41" name="TextBox 41"/>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s-PE" sz="2999" noProof="0" dirty="0">
                  <a:solidFill>
                    <a:srgbClr val="000000"/>
                  </a:solidFill>
                  <a:latin typeface="Norwester"/>
                  <a:ea typeface="Norwester"/>
                  <a:cs typeface="Norwester"/>
                  <a:sym typeface="Norwester"/>
                </a:rPr>
                <a:t>03</a:t>
              </a:r>
            </a:p>
          </p:txBody>
        </p:sp>
      </p:grpSp>
      <p:sp>
        <p:nvSpPr>
          <p:cNvPr id="43" name="Freeform 43"/>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6"/>
            <a:stretch>
              <a:fillRect t="-22691" b="-25422"/>
            </a:stretch>
          </a:blipFill>
        </p:spPr>
        <p:txBody>
          <a:bodyPr/>
          <a:lstStyle/>
          <a:p>
            <a:endParaRPr lang="es-PE" noProof="0" dirty="0"/>
          </a:p>
        </p:txBody>
      </p:sp>
      <p:sp>
        <p:nvSpPr>
          <p:cNvPr id="44" name="TextBox 44"/>
          <p:cNvSpPr txBox="1"/>
          <p:nvPr/>
        </p:nvSpPr>
        <p:spPr>
          <a:xfrm>
            <a:off x="4095623" y="6352479"/>
            <a:ext cx="10903759" cy="1208023"/>
          </a:xfrm>
          <a:prstGeom prst="rect">
            <a:avLst/>
          </a:prstGeom>
        </p:spPr>
        <p:txBody>
          <a:bodyPr lIns="0" tIns="0" rIns="0" bIns="0" rtlCol="0" anchor="t">
            <a:spAutoFit/>
          </a:bodyPr>
          <a:lstStyle/>
          <a:p>
            <a:pPr algn="just">
              <a:lnSpc>
                <a:spcPts val="3120"/>
              </a:lnSpc>
            </a:pPr>
            <a:r>
              <a:rPr lang="es-PE" sz="2400" noProof="0" dirty="0">
                <a:solidFill>
                  <a:srgbClr val="000000"/>
                </a:solidFill>
                <a:latin typeface="Alegreya Sans"/>
                <a:ea typeface="Alegreya Sans"/>
                <a:cs typeface="Alegreya Sans"/>
                <a:sym typeface="Alegreya Sans"/>
              </a:rPr>
              <a:t>Caracterizar fisicoquímica (actividad de agua y contenido de humedad) y morfológicamente (textura instrumental y color en escala de grises) las galletas obtenidas en cada tratamiento.</a:t>
            </a:r>
          </a:p>
          <a:p>
            <a:pPr algn="just">
              <a:lnSpc>
                <a:spcPts val="3600"/>
              </a:lnSpc>
            </a:pPr>
            <a:endParaRPr lang="es-PE" sz="2600" noProof="0" dirty="0">
              <a:solidFill>
                <a:srgbClr val="000000"/>
              </a:solidFill>
              <a:latin typeface="Alegreya Sans"/>
              <a:ea typeface="Alegreya Sans"/>
              <a:cs typeface="Alegreya Sans"/>
              <a:sym typeface="Alegreya Sans"/>
            </a:endParaRPr>
          </a:p>
        </p:txBody>
      </p:sp>
      <p:sp>
        <p:nvSpPr>
          <p:cNvPr id="45" name="Freeform 20">
            <a:extLst>
              <a:ext uri="{FF2B5EF4-FFF2-40B4-BE49-F238E27FC236}">
                <a16:creationId xmlns:a16="http://schemas.microsoft.com/office/drawing/2014/main" id="{4132F6BC-67A0-9C3E-4D72-5434862E66D7}"/>
              </a:ext>
            </a:extLst>
          </p:cNvPr>
          <p:cNvSpPr/>
          <p:nvPr/>
        </p:nvSpPr>
        <p:spPr>
          <a:xfrm>
            <a:off x="10854988" y="8980569"/>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7"/>
            <a:stretch>
              <a:fillRect/>
            </a:stretch>
          </a:blipFill>
        </p:spPr>
        <p:txBody>
          <a:bodyPr/>
          <a:lstStyle/>
          <a:p>
            <a:endParaRPr lang="es-PE"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p:cNvGrpSpPr/>
          <p:nvPr/>
        </p:nvGrpSpPr>
        <p:grpSpPr>
          <a:xfrm>
            <a:off x="7372086" y="1028700"/>
            <a:ext cx="8799383" cy="1569985"/>
            <a:chOff x="0" y="0"/>
            <a:chExt cx="2866181" cy="511384"/>
          </a:xfrm>
        </p:grpSpPr>
        <p:sp>
          <p:nvSpPr>
            <p:cNvPr id="12" name="Freeform 12"/>
            <p:cNvSpPr/>
            <p:nvPr/>
          </p:nvSpPr>
          <p:spPr>
            <a:xfrm>
              <a:off x="0" y="0"/>
              <a:ext cx="2866180" cy="511384"/>
            </a:xfrm>
            <a:custGeom>
              <a:avLst/>
              <a:gdLst/>
              <a:ahLst/>
              <a:cxnLst/>
              <a:rect l="l" t="t" r="r" b="b"/>
              <a:pathLst>
                <a:path w="2866180" h="511384">
                  <a:moveTo>
                    <a:pt x="0" y="0"/>
                  </a:moveTo>
                  <a:lnTo>
                    <a:pt x="2866180" y="0"/>
                  </a:lnTo>
                  <a:lnTo>
                    <a:pt x="2866180" y="511384"/>
                  </a:lnTo>
                  <a:lnTo>
                    <a:pt x="0" y="511384"/>
                  </a:lnTo>
                  <a:close/>
                </a:path>
              </a:pathLst>
            </a:custGeom>
            <a:solidFill>
              <a:srgbClr val="E8D1FF"/>
            </a:solidFill>
          </p:spPr>
          <p:txBody>
            <a:bodyPr/>
            <a:lstStyle/>
            <a:p>
              <a:endParaRPr lang="es-PE" noProof="0" dirty="0"/>
            </a:p>
          </p:txBody>
        </p:sp>
        <p:sp>
          <p:nvSpPr>
            <p:cNvPr id="13" name="TextBox 13"/>
            <p:cNvSpPr txBox="1"/>
            <p:nvPr/>
          </p:nvSpPr>
          <p:spPr>
            <a:xfrm>
              <a:off x="0" y="-76200"/>
              <a:ext cx="2866181" cy="587584"/>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p:cNvGrpSpPr/>
          <p:nvPr/>
        </p:nvGrpSpPr>
        <p:grpSpPr>
          <a:xfrm>
            <a:off x="7300513" y="1091990"/>
            <a:ext cx="8870956" cy="1386829"/>
            <a:chOff x="0" y="0"/>
            <a:chExt cx="2889493" cy="451725"/>
          </a:xfrm>
        </p:grpSpPr>
        <p:sp>
          <p:nvSpPr>
            <p:cNvPr id="15" name="Freeform 15"/>
            <p:cNvSpPr/>
            <p:nvPr/>
          </p:nvSpPr>
          <p:spPr>
            <a:xfrm>
              <a:off x="0" y="0"/>
              <a:ext cx="2889494" cy="451725"/>
            </a:xfrm>
            <a:custGeom>
              <a:avLst/>
              <a:gdLst/>
              <a:ahLst/>
              <a:cxnLst/>
              <a:rect l="l" t="t" r="r" b="b"/>
              <a:pathLst>
                <a:path w="2889494" h="451725">
                  <a:moveTo>
                    <a:pt x="0" y="0"/>
                  </a:moveTo>
                  <a:lnTo>
                    <a:pt x="2889494" y="0"/>
                  </a:lnTo>
                  <a:lnTo>
                    <a:pt x="2889494" y="451725"/>
                  </a:lnTo>
                  <a:lnTo>
                    <a:pt x="0" y="451725"/>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p:cNvSpPr txBox="1"/>
            <p:nvPr/>
          </p:nvSpPr>
          <p:spPr>
            <a:xfrm>
              <a:off x="0" y="-76200"/>
              <a:ext cx="2889493" cy="527925"/>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p:cNvSpPr txBox="1"/>
          <p:nvPr/>
        </p:nvSpPr>
        <p:spPr>
          <a:xfrm>
            <a:off x="7315599" y="1486679"/>
            <a:ext cx="8456913" cy="654025"/>
          </a:xfrm>
          <a:prstGeom prst="rect">
            <a:avLst/>
          </a:prstGeom>
        </p:spPr>
        <p:txBody>
          <a:bodyPr lIns="0" tIns="0" rIns="0" bIns="0" rtlCol="0" anchor="t">
            <a:spAutoFit/>
          </a:bodyPr>
          <a:lstStyle/>
          <a:p>
            <a:pPr algn="ctr">
              <a:lnSpc>
                <a:spcPts val="5250"/>
              </a:lnSpc>
            </a:pPr>
            <a:r>
              <a:rPr lang="es-PE" sz="3750" noProof="0" dirty="0">
                <a:solidFill>
                  <a:srgbClr val="000000"/>
                </a:solidFill>
                <a:latin typeface="League Spartan"/>
                <a:ea typeface="League Spartan"/>
                <a:cs typeface="League Spartan"/>
                <a:sym typeface="League Spartan"/>
              </a:rPr>
              <a:t>III. MATERIALES Y MÉTODOS</a:t>
            </a:r>
          </a:p>
        </p:txBody>
      </p:sp>
      <p:sp>
        <p:nvSpPr>
          <p:cNvPr id="18" name="TextBox 18"/>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9" name="TextBox 19"/>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20" name="Freeform 20"/>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1" name="Freeform 21"/>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22" name="Group 22"/>
          <p:cNvGrpSpPr/>
          <p:nvPr/>
        </p:nvGrpSpPr>
        <p:grpSpPr>
          <a:xfrm>
            <a:off x="2883473" y="3798889"/>
            <a:ext cx="6260527" cy="6144281"/>
            <a:chOff x="0" y="0"/>
            <a:chExt cx="2039211" cy="2001347"/>
          </a:xfrm>
        </p:grpSpPr>
        <p:sp>
          <p:nvSpPr>
            <p:cNvPr id="23" name="Freeform 23"/>
            <p:cNvSpPr/>
            <p:nvPr/>
          </p:nvSpPr>
          <p:spPr>
            <a:xfrm>
              <a:off x="0" y="0"/>
              <a:ext cx="2039211" cy="2001347"/>
            </a:xfrm>
            <a:custGeom>
              <a:avLst/>
              <a:gdLst/>
              <a:ahLst/>
              <a:cxnLst/>
              <a:rect l="l" t="t" r="r" b="b"/>
              <a:pathLst>
                <a:path w="2039211" h="2001347">
                  <a:moveTo>
                    <a:pt x="37099" y="0"/>
                  </a:moveTo>
                  <a:lnTo>
                    <a:pt x="2002112" y="0"/>
                  </a:lnTo>
                  <a:cubicBezTo>
                    <a:pt x="2011951" y="0"/>
                    <a:pt x="2021388" y="3909"/>
                    <a:pt x="2028345" y="10866"/>
                  </a:cubicBezTo>
                  <a:cubicBezTo>
                    <a:pt x="2035302" y="17823"/>
                    <a:pt x="2039211" y="27260"/>
                    <a:pt x="2039211" y="37099"/>
                  </a:cubicBezTo>
                  <a:lnTo>
                    <a:pt x="2039211" y="1964248"/>
                  </a:lnTo>
                  <a:cubicBezTo>
                    <a:pt x="2039211" y="1974087"/>
                    <a:pt x="2035302" y="1983524"/>
                    <a:pt x="2028345" y="1990481"/>
                  </a:cubicBezTo>
                  <a:cubicBezTo>
                    <a:pt x="2021388" y="1997438"/>
                    <a:pt x="2011951" y="2001347"/>
                    <a:pt x="2002112" y="2001347"/>
                  </a:cubicBezTo>
                  <a:lnTo>
                    <a:pt x="37099" y="2001347"/>
                  </a:lnTo>
                  <a:cubicBezTo>
                    <a:pt x="27260" y="2001347"/>
                    <a:pt x="17823" y="1997438"/>
                    <a:pt x="10866" y="1990481"/>
                  </a:cubicBezTo>
                  <a:cubicBezTo>
                    <a:pt x="3909" y="1983524"/>
                    <a:pt x="0" y="1974087"/>
                    <a:pt x="0" y="1964248"/>
                  </a:cubicBezTo>
                  <a:lnTo>
                    <a:pt x="0" y="37099"/>
                  </a:lnTo>
                  <a:cubicBezTo>
                    <a:pt x="0" y="27260"/>
                    <a:pt x="3909" y="17823"/>
                    <a:pt x="10866" y="10866"/>
                  </a:cubicBezTo>
                  <a:cubicBezTo>
                    <a:pt x="17823" y="3909"/>
                    <a:pt x="27260" y="0"/>
                    <a:pt x="37099" y="0"/>
                  </a:cubicBezTo>
                  <a:close/>
                </a:path>
              </a:pathLst>
            </a:custGeom>
            <a:solidFill>
              <a:srgbClr val="F4EDFB"/>
            </a:solidFill>
          </p:spPr>
          <p:txBody>
            <a:bodyPr/>
            <a:lstStyle/>
            <a:p>
              <a:endParaRPr lang="es-PE" noProof="0" dirty="0"/>
            </a:p>
          </p:txBody>
        </p:sp>
        <p:sp>
          <p:nvSpPr>
            <p:cNvPr id="24" name="TextBox 24"/>
            <p:cNvSpPr txBox="1"/>
            <p:nvPr/>
          </p:nvSpPr>
          <p:spPr>
            <a:xfrm>
              <a:off x="0" y="-76200"/>
              <a:ext cx="2039211" cy="2077547"/>
            </a:xfrm>
            <a:prstGeom prst="rect">
              <a:avLst/>
            </a:prstGeom>
          </p:spPr>
          <p:txBody>
            <a:bodyPr lIns="50800" tIns="50800" rIns="50800" bIns="50800" rtlCol="0" anchor="ctr"/>
            <a:lstStyle/>
            <a:p>
              <a:pPr algn="ctr">
                <a:lnSpc>
                  <a:spcPts val="2659"/>
                </a:lnSpc>
              </a:pPr>
              <a:endParaRPr lang="es-PE" noProof="0" dirty="0"/>
            </a:p>
          </p:txBody>
        </p:sp>
      </p:grpSp>
      <p:grpSp>
        <p:nvGrpSpPr>
          <p:cNvPr id="25" name="Group 25"/>
          <p:cNvGrpSpPr/>
          <p:nvPr/>
        </p:nvGrpSpPr>
        <p:grpSpPr>
          <a:xfrm>
            <a:off x="9961297" y="4124116"/>
            <a:ext cx="7107504" cy="5020017"/>
            <a:chOff x="0" y="0"/>
            <a:chExt cx="2098537" cy="1774931"/>
          </a:xfrm>
        </p:grpSpPr>
        <p:sp>
          <p:nvSpPr>
            <p:cNvPr id="26" name="Freeform 26"/>
            <p:cNvSpPr/>
            <p:nvPr/>
          </p:nvSpPr>
          <p:spPr>
            <a:xfrm>
              <a:off x="0" y="0"/>
              <a:ext cx="2098537" cy="1774931"/>
            </a:xfrm>
            <a:custGeom>
              <a:avLst/>
              <a:gdLst/>
              <a:ahLst/>
              <a:cxnLst/>
              <a:rect l="l" t="t" r="r" b="b"/>
              <a:pathLst>
                <a:path w="2098537" h="1774931">
                  <a:moveTo>
                    <a:pt x="36050" y="0"/>
                  </a:moveTo>
                  <a:lnTo>
                    <a:pt x="2062487" y="0"/>
                  </a:lnTo>
                  <a:cubicBezTo>
                    <a:pt x="2072048" y="0"/>
                    <a:pt x="2081218" y="3798"/>
                    <a:pt x="2087978" y="10559"/>
                  </a:cubicBezTo>
                  <a:cubicBezTo>
                    <a:pt x="2094739" y="17319"/>
                    <a:pt x="2098537" y="26489"/>
                    <a:pt x="2098537" y="36050"/>
                  </a:cubicBezTo>
                  <a:lnTo>
                    <a:pt x="2098537" y="1738881"/>
                  </a:lnTo>
                  <a:cubicBezTo>
                    <a:pt x="2098537" y="1748442"/>
                    <a:pt x="2094739" y="1757611"/>
                    <a:pt x="2087978" y="1764372"/>
                  </a:cubicBezTo>
                  <a:cubicBezTo>
                    <a:pt x="2081218" y="1771133"/>
                    <a:pt x="2072048" y="1774931"/>
                    <a:pt x="2062487" y="1774931"/>
                  </a:cubicBezTo>
                  <a:lnTo>
                    <a:pt x="36050" y="1774931"/>
                  </a:lnTo>
                  <a:cubicBezTo>
                    <a:pt x="26489" y="1774931"/>
                    <a:pt x="17319" y="1771133"/>
                    <a:pt x="10559" y="1764372"/>
                  </a:cubicBezTo>
                  <a:cubicBezTo>
                    <a:pt x="3798" y="1757611"/>
                    <a:pt x="0" y="1748442"/>
                    <a:pt x="0" y="1738881"/>
                  </a:cubicBezTo>
                  <a:lnTo>
                    <a:pt x="0" y="36050"/>
                  </a:lnTo>
                  <a:cubicBezTo>
                    <a:pt x="0" y="26489"/>
                    <a:pt x="3798" y="17319"/>
                    <a:pt x="10559" y="10559"/>
                  </a:cubicBezTo>
                  <a:cubicBezTo>
                    <a:pt x="17319" y="3798"/>
                    <a:pt x="26489" y="0"/>
                    <a:pt x="36050" y="0"/>
                  </a:cubicBezTo>
                  <a:close/>
                </a:path>
              </a:pathLst>
            </a:custGeom>
            <a:solidFill>
              <a:srgbClr val="F4EDFB"/>
            </a:solidFill>
            <a:ln cap="rnd">
              <a:noFill/>
              <a:prstDash val="solid"/>
              <a:round/>
            </a:ln>
          </p:spPr>
          <p:txBody>
            <a:bodyPr/>
            <a:lstStyle/>
            <a:p>
              <a:endParaRPr lang="es-PE" noProof="0" dirty="0"/>
            </a:p>
          </p:txBody>
        </p:sp>
        <p:sp>
          <p:nvSpPr>
            <p:cNvPr id="27" name="TextBox 27"/>
            <p:cNvSpPr txBox="1"/>
            <p:nvPr/>
          </p:nvSpPr>
          <p:spPr>
            <a:xfrm>
              <a:off x="0" y="-76200"/>
              <a:ext cx="2098537" cy="1851131"/>
            </a:xfrm>
            <a:prstGeom prst="rect">
              <a:avLst/>
            </a:prstGeom>
          </p:spPr>
          <p:txBody>
            <a:bodyPr lIns="50800" tIns="50800" rIns="50800" bIns="50800" rtlCol="0" anchor="ctr"/>
            <a:lstStyle/>
            <a:p>
              <a:pPr marL="0" lvl="0" indent="0" algn="ctr">
                <a:lnSpc>
                  <a:spcPts val="2659"/>
                </a:lnSpc>
                <a:spcBef>
                  <a:spcPct val="0"/>
                </a:spcBef>
              </a:pPr>
              <a:endParaRPr lang="es-PE" noProof="0" dirty="0"/>
            </a:p>
          </p:txBody>
        </p:sp>
      </p:grpSp>
      <p:sp>
        <p:nvSpPr>
          <p:cNvPr id="28" name="TextBox 28"/>
          <p:cNvSpPr txBox="1"/>
          <p:nvPr/>
        </p:nvSpPr>
        <p:spPr>
          <a:xfrm>
            <a:off x="3118656" y="4018620"/>
            <a:ext cx="5686057" cy="5130251"/>
          </a:xfrm>
          <a:prstGeom prst="rect">
            <a:avLst/>
          </a:prstGeom>
        </p:spPr>
        <p:txBody>
          <a:bodyPr lIns="0" tIns="0" rIns="0" bIns="0" rtlCol="0" anchor="t">
            <a:spAutoFit/>
          </a:bodyPr>
          <a:lstStyle/>
          <a:p>
            <a:pPr algn="just">
              <a:lnSpc>
                <a:spcPts val="3120"/>
              </a:lnSpc>
            </a:pPr>
            <a:r>
              <a:rPr lang="es-PE" sz="2400" noProof="0" dirty="0">
                <a:solidFill>
                  <a:srgbClr val="000000"/>
                </a:solidFill>
                <a:latin typeface="Alegreya Sans"/>
                <a:ea typeface="Alegreya Sans"/>
                <a:cs typeface="Alegreya Sans"/>
                <a:sym typeface="Alegreya Sans"/>
              </a:rPr>
              <a:t>Se va utilizar un diseño de bloques completamente al azar, donde el bloque representa la fecha de elaboración y los tratamientos a las formulaciones. En la investigación se va a utilizar 3 factores donde: </a:t>
            </a:r>
            <a:r>
              <a:rPr lang="es-PE" sz="2400" noProof="0" dirty="0" err="1">
                <a:solidFill>
                  <a:srgbClr val="000000"/>
                </a:solidFill>
                <a:latin typeface="Alegreya Sans"/>
                <a:ea typeface="Alegreya Sans"/>
                <a:cs typeface="Alegreya Sans"/>
                <a:sym typeface="Alegreya Sans"/>
              </a:rPr>
              <a:t>HT</a:t>
            </a:r>
            <a:r>
              <a:rPr lang="es-PE" sz="2400" noProof="0" dirty="0">
                <a:solidFill>
                  <a:srgbClr val="000000"/>
                </a:solidFill>
                <a:latin typeface="Alegreya Sans"/>
                <a:ea typeface="Alegreya Sans"/>
                <a:cs typeface="Alegreya Sans"/>
                <a:sym typeface="Alegreya Sans"/>
              </a:rPr>
              <a:t> representa el porcentaje de adición de harina de trigo al 55%, </a:t>
            </a:r>
            <a:r>
              <a:rPr lang="es-PE" sz="2400" noProof="0" dirty="0" err="1">
                <a:solidFill>
                  <a:srgbClr val="000000"/>
                </a:solidFill>
                <a:latin typeface="Alegreya Sans"/>
                <a:ea typeface="Alegreya Sans"/>
                <a:cs typeface="Alegreya Sans"/>
                <a:sym typeface="Alegreya Sans"/>
              </a:rPr>
              <a:t>HQ</a:t>
            </a:r>
            <a:r>
              <a:rPr lang="es-PE" sz="2400" noProof="0" dirty="0">
                <a:solidFill>
                  <a:srgbClr val="000000"/>
                </a:solidFill>
                <a:latin typeface="Alegreya Sans"/>
                <a:ea typeface="Alegreya Sans"/>
                <a:cs typeface="Alegreya Sans"/>
                <a:sym typeface="Alegreya Sans"/>
              </a:rPr>
              <a:t> la harina de quinua y AA el almidón de arracacha. Donde se realizará: Tratamientos: 4; Repeticiones: 3; Unidades experimentales: 4; La unidad experimental va ser dada por 7 kg de harina trigo, 3 kg de harina de quinua y 50 kg de arracacha equivalente a 3 kg de almidón de arracacha</a:t>
            </a:r>
          </a:p>
        </p:txBody>
      </p:sp>
      <p:sp>
        <p:nvSpPr>
          <p:cNvPr id="29" name="TextBox 29"/>
          <p:cNvSpPr txBox="1"/>
          <p:nvPr/>
        </p:nvSpPr>
        <p:spPr>
          <a:xfrm>
            <a:off x="10174452" y="4411428"/>
            <a:ext cx="6665748" cy="4335161"/>
          </a:xfrm>
          <a:prstGeom prst="rect">
            <a:avLst/>
          </a:prstGeom>
        </p:spPr>
        <p:txBody>
          <a:bodyPr wrap="square" lIns="0" tIns="0" rIns="0" bIns="0" rtlCol="0" anchor="t">
            <a:spAutoFit/>
          </a:bodyPr>
          <a:lstStyle/>
          <a:p>
            <a:pPr algn="just">
              <a:lnSpc>
                <a:spcPts val="3120"/>
              </a:lnSpc>
            </a:pPr>
            <a:r>
              <a:rPr lang="es-PE" sz="2400" noProof="0" dirty="0">
                <a:solidFill>
                  <a:srgbClr val="000000"/>
                </a:solidFill>
                <a:latin typeface="Alegreya Sans"/>
                <a:ea typeface="Alegreya Sans"/>
                <a:cs typeface="Alegreya Sans"/>
                <a:sym typeface="Alegreya Sans"/>
              </a:rPr>
              <a:t>La técnica que se utilizó, bloques completamente al azar.</a:t>
            </a:r>
          </a:p>
          <a:p>
            <a:pPr algn="just">
              <a:lnSpc>
                <a:spcPts val="3120"/>
              </a:lnSpc>
            </a:pPr>
            <a:r>
              <a:rPr lang="es-PE" sz="2400" noProof="0" dirty="0">
                <a:solidFill>
                  <a:srgbClr val="000000"/>
                </a:solidFill>
                <a:latin typeface="Alegreya Sans"/>
                <a:ea typeface="Alegreya Sans"/>
                <a:cs typeface="Alegreya Sans"/>
                <a:sym typeface="Alegreya Sans"/>
              </a:rPr>
              <a:t>El Análisis de datos recogidos del laboratorio del almidón de arracacha, la harina de quinua, fueron tabulados en Excel y SPSS y </a:t>
            </a:r>
            <a:r>
              <a:rPr lang="es-PE" sz="2400" noProof="0" dirty="0" err="1">
                <a:solidFill>
                  <a:srgbClr val="000000"/>
                </a:solidFill>
                <a:latin typeface="Alegreya Sans"/>
                <a:ea typeface="Alegreya Sans"/>
                <a:cs typeface="Alegreya Sans"/>
                <a:sym typeface="Alegreya Sans"/>
              </a:rPr>
              <a:t>Rstudio</a:t>
            </a:r>
            <a:r>
              <a:rPr lang="es-PE" sz="2400" dirty="0">
                <a:solidFill>
                  <a:srgbClr val="000000"/>
                </a:solidFill>
                <a:latin typeface="Alegreya Sans"/>
                <a:ea typeface="Alegreya Sans"/>
                <a:cs typeface="Alegreya Sans"/>
                <a:sym typeface="Alegreya Sans"/>
              </a:rPr>
              <a:t>, </a:t>
            </a:r>
            <a:r>
              <a:rPr lang="es-PE" sz="2400" noProof="0" dirty="0">
                <a:solidFill>
                  <a:srgbClr val="000000"/>
                </a:solidFill>
                <a:latin typeface="Alegreya Sans"/>
                <a:ea typeface="Alegreya Sans"/>
                <a:cs typeface="Alegreya Sans"/>
                <a:sym typeface="Alegreya Sans"/>
              </a:rPr>
              <a:t>también se realizó con una varianza (</a:t>
            </a:r>
            <a:r>
              <a:rPr lang="es-PE" sz="2400" noProof="0" dirty="0" err="1">
                <a:solidFill>
                  <a:srgbClr val="000000"/>
                </a:solidFill>
                <a:latin typeface="Alegreya Sans"/>
                <a:ea typeface="Alegreya Sans"/>
                <a:cs typeface="Alegreya Sans"/>
                <a:sym typeface="Alegreya Sans"/>
              </a:rPr>
              <a:t>Anova</a:t>
            </a:r>
            <a:r>
              <a:rPr lang="es-PE" sz="2400" noProof="0" dirty="0">
                <a:solidFill>
                  <a:srgbClr val="000000"/>
                </a:solidFill>
                <a:latin typeface="Alegreya Sans"/>
                <a:ea typeface="Alegreya Sans"/>
                <a:cs typeface="Alegreya Sans"/>
                <a:sym typeface="Alegreya Sans"/>
              </a:rPr>
              <a:t>) esta nos ayudará a comparar las varianzas entre las medias y el promedio. Se realizó tres tratamientos y esto se evaluó mediante la ficha de evaluación sensorial que se muestra en anexos en la figura 9 para así saber cuál es el tratamiento aceptado ante los panelistas no entrenados</a:t>
            </a:r>
          </a:p>
        </p:txBody>
      </p:sp>
      <p:grpSp>
        <p:nvGrpSpPr>
          <p:cNvPr id="30" name="Group 30"/>
          <p:cNvGrpSpPr/>
          <p:nvPr/>
        </p:nvGrpSpPr>
        <p:grpSpPr>
          <a:xfrm>
            <a:off x="3337928" y="2677195"/>
            <a:ext cx="5154456" cy="1301740"/>
            <a:chOff x="0" y="-47625"/>
            <a:chExt cx="873575" cy="394523"/>
          </a:xfrm>
        </p:grpSpPr>
        <p:sp>
          <p:nvSpPr>
            <p:cNvPr id="31" name="Freeform 31"/>
            <p:cNvSpPr/>
            <p:nvPr/>
          </p:nvSpPr>
          <p:spPr>
            <a:xfrm>
              <a:off x="0" y="0"/>
              <a:ext cx="873575" cy="346898"/>
            </a:xfrm>
            <a:custGeom>
              <a:avLst/>
              <a:gdLst/>
              <a:ahLst/>
              <a:cxnLst/>
              <a:rect l="l" t="t" r="r" b="b"/>
              <a:pathLst>
                <a:path w="873575" h="346898">
                  <a:moveTo>
                    <a:pt x="45661" y="0"/>
                  </a:moveTo>
                  <a:lnTo>
                    <a:pt x="827914" y="0"/>
                  </a:lnTo>
                  <a:cubicBezTo>
                    <a:pt x="853131" y="0"/>
                    <a:pt x="873575" y="20443"/>
                    <a:pt x="873575" y="45661"/>
                  </a:cubicBezTo>
                  <a:lnTo>
                    <a:pt x="873575" y="301237"/>
                  </a:lnTo>
                  <a:cubicBezTo>
                    <a:pt x="873575" y="326455"/>
                    <a:pt x="853131" y="346898"/>
                    <a:pt x="827914" y="346898"/>
                  </a:cubicBezTo>
                  <a:lnTo>
                    <a:pt x="45661" y="346898"/>
                  </a:lnTo>
                  <a:cubicBezTo>
                    <a:pt x="20443" y="346898"/>
                    <a:pt x="0" y="326455"/>
                    <a:pt x="0" y="301237"/>
                  </a:cubicBezTo>
                  <a:lnTo>
                    <a:pt x="0" y="45661"/>
                  </a:lnTo>
                  <a:cubicBezTo>
                    <a:pt x="0" y="20443"/>
                    <a:pt x="20443" y="0"/>
                    <a:pt x="45661" y="0"/>
                  </a:cubicBezTo>
                  <a:close/>
                </a:path>
              </a:pathLst>
            </a:custGeom>
            <a:solidFill>
              <a:srgbClr val="E8D1FF"/>
            </a:solidFill>
          </p:spPr>
          <p:txBody>
            <a:bodyPr/>
            <a:lstStyle/>
            <a:p>
              <a:endParaRPr lang="es-PE" noProof="0" dirty="0"/>
            </a:p>
          </p:txBody>
        </p:sp>
        <p:sp>
          <p:nvSpPr>
            <p:cNvPr id="32" name="TextBox 32"/>
            <p:cNvSpPr txBox="1"/>
            <p:nvPr/>
          </p:nvSpPr>
          <p:spPr>
            <a:xfrm>
              <a:off x="0" y="-47625"/>
              <a:ext cx="873575" cy="394523"/>
            </a:xfrm>
            <a:prstGeom prst="rect">
              <a:avLst/>
            </a:prstGeom>
          </p:spPr>
          <p:txBody>
            <a:bodyPr lIns="50800" tIns="50800" rIns="50800" bIns="50800" rtlCol="0" anchor="ctr"/>
            <a:lstStyle/>
            <a:p>
              <a:pPr algn="ctr">
                <a:lnSpc>
                  <a:spcPts val="3779"/>
                </a:lnSpc>
              </a:pPr>
              <a:r>
                <a:rPr lang="es-PE" sz="2700" noProof="0" dirty="0">
                  <a:solidFill>
                    <a:srgbClr val="000000"/>
                  </a:solidFill>
                  <a:latin typeface="League Spartan"/>
                  <a:ea typeface="League Spartan"/>
                  <a:cs typeface="League Spartan"/>
                  <a:sym typeface="League Spartan"/>
                </a:rPr>
                <a:t>Técnicas de Procesamiento</a:t>
              </a:r>
            </a:p>
          </p:txBody>
        </p:sp>
      </p:grpSp>
      <p:grpSp>
        <p:nvGrpSpPr>
          <p:cNvPr id="33" name="Group 33"/>
          <p:cNvGrpSpPr/>
          <p:nvPr/>
        </p:nvGrpSpPr>
        <p:grpSpPr>
          <a:xfrm>
            <a:off x="11658602" y="2878869"/>
            <a:ext cx="4060250" cy="1301740"/>
            <a:chOff x="-307415" y="-47625"/>
            <a:chExt cx="981803" cy="394523"/>
          </a:xfrm>
        </p:grpSpPr>
        <p:sp>
          <p:nvSpPr>
            <p:cNvPr id="34" name="Freeform 34"/>
            <p:cNvSpPr/>
            <p:nvPr/>
          </p:nvSpPr>
          <p:spPr>
            <a:xfrm>
              <a:off x="-231891" y="0"/>
              <a:ext cx="906278" cy="346898"/>
            </a:xfrm>
            <a:custGeom>
              <a:avLst/>
              <a:gdLst/>
              <a:ahLst/>
              <a:cxnLst/>
              <a:rect l="l" t="t" r="r" b="b"/>
              <a:pathLst>
                <a:path w="674387" h="346898">
                  <a:moveTo>
                    <a:pt x="59148" y="0"/>
                  </a:moveTo>
                  <a:lnTo>
                    <a:pt x="615240" y="0"/>
                  </a:lnTo>
                  <a:cubicBezTo>
                    <a:pt x="630926" y="0"/>
                    <a:pt x="645971" y="6232"/>
                    <a:pt x="657063" y="17324"/>
                  </a:cubicBezTo>
                  <a:cubicBezTo>
                    <a:pt x="668155" y="28416"/>
                    <a:pt x="674387" y="43461"/>
                    <a:pt x="674387" y="59148"/>
                  </a:cubicBezTo>
                  <a:lnTo>
                    <a:pt x="674387" y="287751"/>
                  </a:lnTo>
                  <a:cubicBezTo>
                    <a:pt x="674387" y="303438"/>
                    <a:pt x="668155" y="318482"/>
                    <a:pt x="657063" y="329574"/>
                  </a:cubicBezTo>
                  <a:cubicBezTo>
                    <a:pt x="645971" y="340667"/>
                    <a:pt x="630926" y="346898"/>
                    <a:pt x="615240" y="346898"/>
                  </a:cubicBezTo>
                  <a:lnTo>
                    <a:pt x="59148" y="346898"/>
                  </a:lnTo>
                  <a:cubicBezTo>
                    <a:pt x="43461" y="346898"/>
                    <a:pt x="28416" y="340667"/>
                    <a:pt x="17324" y="329574"/>
                  </a:cubicBezTo>
                  <a:cubicBezTo>
                    <a:pt x="6232" y="318482"/>
                    <a:pt x="0" y="303438"/>
                    <a:pt x="0" y="287751"/>
                  </a:cubicBezTo>
                  <a:lnTo>
                    <a:pt x="0" y="59148"/>
                  </a:lnTo>
                  <a:cubicBezTo>
                    <a:pt x="0" y="43461"/>
                    <a:pt x="6232" y="28416"/>
                    <a:pt x="17324" y="17324"/>
                  </a:cubicBezTo>
                  <a:cubicBezTo>
                    <a:pt x="28416" y="6232"/>
                    <a:pt x="43461" y="0"/>
                    <a:pt x="59148" y="0"/>
                  </a:cubicBezTo>
                  <a:close/>
                </a:path>
              </a:pathLst>
            </a:custGeom>
            <a:solidFill>
              <a:srgbClr val="E8D1FF"/>
            </a:solidFill>
          </p:spPr>
          <p:txBody>
            <a:bodyPr/>
            <a:lstStyle/>
            <a:p>
              <a:endParaRPr lang="es-PE" noProof="0" dirty="0"/>
            </a:p>
          </p:txBody>
        </p:sp>
        <p:sp>
          <p:nvSpPr>
            <p:cNvPr id="35" name="TextBox 35"/>
            <p:cNvSpPr txBox="1"/>
            <p:nvPr/>
          </p:nvSpPr>
          <p:spPr>
            <a:xfrm>
              <a:off x="-307415" y="-47625"/>
              <a:ext cx="981803" cy="394523"/>
            </a:xfrm>
            <a:prstGeom prst="rect">
              <a:avLst/>
            </a:prstGeom>
          </p:spPr>
          <p:txBody>
            <a:bodyPr lIns="50800" tIns="50800" rIns="50800" bIns="50800" rtlCol="0" anchor="ctr"/>
            <a:lstStyle/>
            <a:p>
              <a:pPr algn="ctr">
                <a:lnSpc>
                  <a:spcPts val="3779"/>
                </a:lnSpc>
              </a:pPr>
              <a:r>
                <a:rPr lang="es-PE" sz="2700" noProof="0" dirty="0">
                  <a:solidFill>
                    <a:srgbClr val="000000"/>
                  </a:solidFill>
                  <a:latin typeface="League Spartan"/>
                  <a:ea typeface="League Spartan"/>
                  <a:cs typeface="League Spartan"/>
                  <a:sym typeface="League Spartan"/>
                </a:rPr>
                <a:t>  Análisis de Datos</a:t>
              </a:r>
            </a:p>
          </p:txBody>
        </p:sp>
      </p:grpSp>
      <p:sp>
        <p:nvSpPr>
          <p:cNvPr id="36" name="Freeform 36"/>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37" name="Freeform 37"/>
          <p:cNvSpPr/>
          <p:nvPr/>
        </p:nvSpPr>
        <p:spPr>
          <a:xfrm>
            <a:off x="0" y="10453"/>
            <a:ext cx="7300513" cy="1426817"/>
          </a:xfrm>
          <a:custGeom>
            <a:avLst/>
            <a:gdLst/>
            <a:ahLst/>
            <a:cxnLst/>
            <a:rect l="l" t="t" r="r" b="b"/>
            <a:pathLst>
              <a:path w="7300513" h="1426817">
                <a:moveTo>
                  <a:pt x="0" y="0"/>
                </a:moveTo>
                <a:lnTo>
                  <a:pt x="7300513" y="0"/>
                </a:lnTo>
                <a:lnTo>
                  <a:pt x="7300513" y="1426817"/>
                </a:lnTo>
                <a:lnTo>
                  <a:pt x="0" y="1426817"/>
                </a:lnTo>
                <a:lnTo>
                  <a:pt x="0" y="0"/>
                </a:lnTo>
                <a:close/>
              </a:path>
            </a:pathLst>
          </a:custGeom>
          <a:blipFill>
            <a:blip r:embed="rId7"/>
            <a:stretch>
              <a:fillRect t="-22691" b="-25422"/>
            </a:stretch>
          </a:blipFill>
        </p:spPr>
        <p:txBody>
          <a:bodyPr/>
          <a:lstStyle/>
          <a:p>
            <a:endParaRPr lang="es-PE"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a:extLst>
            <a:ext uri="{FF2B5EF4-FFF2-40B4-BE49-F238E27FC236}">
              <a16:creationId xmlns:a16="http://schemas.microsoft.com/office/drawing/2014/main" id="{F0E81567-EE92-91D5-CF1E-DC7FF198E0A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1F82591-9580-2F02-0153-67CB75FED58B}"/>
              </a:ext>
            </a:extLst>
          </p:cNvPr>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a:extLst>
              <a:ext uri="{FF2B5EF4-FFF2-40B4-BE49-F238E27FC236}">
                <a16:creationId xmlns:a16="http://schemas.microsoft.com/office/drawing/2014/main" id="{9AF8D8D5-B67C-79BF-A0CD-391F9B387C3D}"/>
              </a:ext>
            </a:extLst>
          </p:cNvPr>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a:extLst>
              <a:ext uri="{FF2B5EF4-FFF2-40B4-BE49-F238E27FC236}">
                <a16:creationId xmlns:a16="http://schemas.microsoft.com/office/drawing/2014/main" id="{4E27C54D-2A33-823A-803D-1F5FD5C8BC86}"/>
              </a:ext>
            </a:extLst>
          </p:cNvPr>
          <p:cNvGrpSpPr/>
          <p:nvPr/>
        </p:nvGrpSpPr>
        <p:grpSpPr>
          <a:xfrm>
            <a:off x="1028700" y="1028700"/>
            <a:ext cx="16230600" cy="8229600"/>
            <a:chOff x="0" y="0"/>
            <a:chExt cx="4274726" cy="2167467"/>
          </a:xfrm>
        </p:grpSpPr>
        <p:sp>
          <p:nvSpPr>
            <p:cNvPr id="5" name="Freeform 5">
              <a:extLst>
                <a:ext uri="{FF2B5EF4-FFF2-40B4-BE49-F238E27FC236}">
                  <a16:creationId xmlns:a16="http://schemas.microsoft.com/office/drawing/2014/main" id="{ADD40025-E913-CF0B-0D43-8EFEFC2EED25}"/>
                </a:ext>
              </a:extLst>
            </p:cNvPr>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a:extLst>
                <a:ext uri="{FF2B5EF4-FFF2-40B4-BE49-F238E27FC236}">
                  <a16:creationId xmlns:a16="http://schemas.microsoft.com/office/drawing/2014/main" id="{97D73A29-1FB3-3BD0-F447-4BDBFD030493}"/>
                </a:ext>
              </a:extLst>
            </p:cNvPr>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a:extLst>
              <a:ext uri="{FF2B5EF4-FFF2-40B4-BE49-F238E27FC236}">
                <a16:creationId xmlns:a16="http://schemas.microsoft.com/office/drawing/2014/main" id="{62DA2D02-647B-14BA-543B-17E9F4B220BF}"/>
              </a:ext>
            </a:extLst>
          </p:cNvPr>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a:extLst>
              <a:ext uri="{FF2B5EF4-FFF2-40B4-BE49-F238E27FC236}">
                <a16:creationId xmlns:a16="http://schemas.microsoft.com/office/drawing/2014/main" id="{7226EE2F-0B77-AB24-A39C-418955B99AC9}"/>
              </a:ext>
            </a:extLst>
          </p:cNvPr>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a:extLst>
              <a:ext uri="{FF2B5EF4-FFF2-40B4-BE49-F238E27FC236}">
                <a16:creationId xmlns:a16="http://schemas.microsoft.com/office/drawing/2014/main" id="{C0E588C5-1161-4AC6-25EE-C7F3D78DC602}"/>
              </a:ext>
            </a:extLst>
          </p:cNvPr>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a:extLst>
              <a:ext uri="{FF2B5EF4-FFF2-40B4-BE49-F238E27FC236}">
                <a16:creationId xmlns:a16="http://schemas.microsoft.com/office/drawing/2014/main" id="{70BF0347-4CB8-5963-4D23-C283647A4AB5}"/>
              </a:ext>
            </a:extLst>
          </p:cNvPr>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a:extLst>
              <a:ext uri="{FF2B5EF4-FFF2-40B4-BE49-F238E27FC236}">
                <a16:creationId xmlns:a16="http://schemas.microsoft.com/office/drawing/2014/main" id="{8DC8EB6D-C5CB-D2D2-498D-F2A113047729}"/>
              </a:ext>
            </a:extLst>
          </p:cNvPr>
          <p:cNvGrpSpPr/>
          <p:nvPr/>
        </p:nvGrpSpPr>
        <p:grpSpPr>
          <a:xfrm>
            <a:off x="7372086" y="1028700"/>
            <a:ext cx="8799383" cy="1569985"/>
            <a:chOff x="0" y="0"/>
            <a:chExt cx="2866181" cy="511384"/>
          </a:xfrm>
        </p:grpSpPr>
        <p:sp>
          <p:nvSpPr>
            <p:cNvPr id="12" name="Freeform 12">
              <a:extLst>
                <a:ext uri="{FF2B5EF4-FFF2-40B4-BE49-F238E27FC236}">
                  <a16:creationId xmlns:a16="http://schemas.microsoft.com/office/drawing/2014/main" id="{6910D203-C975-306E-140A-457440F664B5}"/>
                </a:ext>
              </a:extLst>
            </p:cNvPr>
            <p:cNvSpPr/>
            <p:nvPr/>
          </p:nvSpPr>
          <p:spPr>
            <a:xfrm>
              <a:off x="0" y="0"/>
              <a:ext cx="2866180" cy="511384"/>
            </a:xfrm>
            <a:custGeom>
              <a:avLst/>
              <a:gdLst/>
              <a:ahLst/>
              <a:cxnLst/>
              <a:rect l="l" t="t" r="r" b="b"/>
              <a:pathLst>
                <a:path w="2866180" h="511384">
                  <a:moveTo>
                    <a:pt x="0" y="0"/>
                  </a:moveTo>
                  <a:lnTo>
                    <a:pt x="2866180" y="0"/>
                  </a:lnTo>
                  <a:lnTo>
                    <a:pt x="2866180" y="511384"/>
                  </a:lnTo>
                  <a:lnTo>
                    <a:pt x="0" y="511384"/>
                  </a:lnTo>
                  <a:close/>
                </a:path>
              </a:pathLst>
            </a:custGeom>
            <a:solidFill>
              <a:srgbClr val="E8D1FF"/>
            </a:solidFill>
          </p:spPr>
          <p:txBody>
            <a:bodyPr/>
            <a:lstStyle/>
            <a:p>
              <a:endParaRPr lang="es-PE" noProof="0" dirty="0"/>
            </a:p>
          </p:txBody>
        </p:sp>
        <p:sp>
          <p:nvSpPr>
            <p:cNvPr id="13" name="TextBox 13">
              <a:extLst>
                <a:ext uri="{FF2B5EF4-FFF2-40B4-BE49-F238E27FC236}">
                  <a16:creationId xmlns:a16="http://schemas.microsoft.com/office/drawing/2014/main" id="{6D40F5C7-9E38-F72E-52FC-57B45E04426D}"/>
                </a:ext>
              </a:extLst>
            </p:cNvPr>
            <p:cNvSpPr txBox="1"/>
            <p:nvPr/>
          </p:nvSpPr>
          <p:spPr>
            <a:xfrm>
              <a:off x="0" y="-76200"/>
              <a:ext cx="2866181" cy="587584"/>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a:extLst>
              <a:ext uri="{FF2B5EF4-FFF2-40B4-BE49-F238E27FC236}">
                <a16:creationId xmlns:a16="http://schemas.microsoft.com/office/drawing/2014/main" id="{1DD5199E-6211-BE21-2C14-80D8FD3483AC}"/>
              </a:ext>
            </a:extLst>
          </p:cNvPr>
          <p:cNvGrpSpPr/>
          <p:nvPr/>
        </p:nvGrpSpPr>
        <p:grpSpPr>
          <a:xfrm>
            <a:off x="7300513" y="1091990"/>
            <a:ext cx="8870956" cy="1386829"/>
            <a:chOff x="0" y="0"/>
            <a:chExt cx="2889493" cy="451725"/>
          </a:xfrm>
        </p:grpSpPr>
        <p:sp>
          <p:nvSpPr>
            <p:cNvPr id="15" name="Freeform 15">
              <a:extLst>
                <a:ext uri="{FF2B5EF4-FFF2-40B4-BE49-F238E27FC236}">
                  <a16:creationId xmlns:a16="http://schemas.microsoft.com/office/drawing/2014/main" id="{8AB49AA8-6D0A-A32E-668C-CFED70887FD7}"/>
                </a:ext>
              </a:extLst>
            </p:cNvPr>
            <p:cNvSpPr/>
            <p:nvPr/>
          </p:nvSpPr>
          <p:spPr>
            <a:xfrm>
              <a:off x="0" y="0"/>
              <a:ext cx="2889494" cy="451725"/>
            </a:xfrm>
            <a:custGeom>
              <a:avLst/>
              <a:gdLst/>
              <a:ahLst/>
              <a:cxnLst/>
              <a:rect l="l" t="t" r="r" b="b"/>
              <a:pathLst>
                <a:path w="2889494" h="451725">
                  <a:moveTo>
                    <a:pt x="0" y="0"/>
                  </a:moveTo>
                  <a:lnTo>
                    <a:pt x="2889494" y="0"/>
                  </a:lnTo>
                  <a:lnTo>
                    <a:pt x="2889494" y="451725"/>
                  </a:lnTo>
                  <a:lnTo>
                    <a:pt x="0" y="451725"/>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a:extLst>
                <a:ext uri="{FF2B5EF4-FFF2-40B4-BE49-F238E27FC236}">
                  <a16:creationId xmlns:a16="http://schemas.microsoft.com/office/drawing/2014/main" id="{B17410B6-9576-0C20-7108-F8A84FA6E2D8}"/>
                </a:ext>
              </a:extLst>
            </p:cNvPr>
            <p:cNvSpPr txBox="1"/>
            <p:nvPr/>
          </p:nvSpPr>
          <p:spPr>
            <a:xfrm>
              <a:off x="0" y="-76200"/>
              <a:ext cx="2889493" cy="527925"/>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a:extLst>
              <a:ext uri="{FF2B5EF4-FFF2-40B4-BE49-F238E27FC236}">
                <a16:creationId xmlns:a16="http://schemas.microsoft.com/office/drawing/2014/main" id="{D9D1BE34-6976-547E-9703-9B7F26F41790}"/>
              </a:ext>
            </a:extLst>
          </p:cNvPr>
          <p:cNvSpPr txBox="1"/>
          <p:nvPr/>
        </p:nvSpPr>
        <p:spPr>
          <a:xfrm>
            <a:off x="7315599" y="1486679"/>
            <a:ext cx="8456913" cy="654025"/>
          </a:xfrm>
          <a:prstGeom prst="rect">
            <a:avLst/>
          </a:prstGeom>
        </p:spPr>
        <p:txBody>
          <a:bodyPr lIns="0" tIns="0" rIns="0" bIns="0" rtlCol="0" anchor="t">
            <a:spAutoFit/>
          </a:bodyPr>
          <a:lstStyle/>
          <a:p>
            <a:pPr algn="ctr">
              <a:lnSpc>
                <a:spcPts val="5250"/>
              </a:lnSpc>
            </a:pPr>
            <a:r>
              <a:rPr lang="es-PE" sz="3750" noProof="0" dirty="0">
                <a:solidFill>
                  <a:srgbClr val="000000"/>
                </a:solidFill>
                <a:latin typeface="League Spartan"/>
                <a:ea typeface="League Spartan"/>
                <a:cs typeface="League Spartan"/>
                <a:sym typeface="League Spartan"/>
              </a:rPr>
              <a:t>III. MATERIALES Y MÉTODOS</a:t>
            </a:r>
          </a:p>
        </p:txBody>
      </p:sp>
      <p:sp>
        <p:nvSpPr>
          <p:cNvPr id="18" name="TextBox 18">
            <a:extLst>
              <a:ext uri="{FF2B5EF4-FFF2-40B4-BE49-F238E27FC236}">
                <a16:creationId xmlns:a16="http://schemas.microsoft.com/office/drawing/2014/main" id="{08C20F96-5130-8BF3-7556-93D938A999FC}"/>
              </a:ext>
            </a:extLst>
          </p:cNvPr>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9" name="TextBox 19">
            <a:extLst>
              <a:ext uri="{FF2B5EF4-FFF2-40B4-BE49-F238E27FC236}">
                <a16:creationId xmlns:a16="http://schemas.microsoft.com/office/drawing/2014/main" id="{CE1BF714-2C00-439C-3759-D041D3807357}"/>
              </a:ext>
            </a:extLst>
          </p:cNvPr>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20" name="Freeform 20">
            <a:extLst>
              <a:ext uri="{FF2B5EF4-FFF2-40B4-BE49-F238E27FC236}">
                <a16:creationId xmlns:a16="http://schemas.microsoft.com/office/drawing/2014/main" id="{449EEC3D-A659-C6A6-D1DE-9E9EA576B859}"/>
              </a:ext>
            </a:extLst>
          </p:cNvPr>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1" name="Freeform 21">
            <a:extLst>
              <a:ext uri="{FF2B5EF4-FFF2-40B4-BE49-F238E27FC236}">
                <a16:creationId xmlns:a16="http://schemas.microsoft.com/office/drawing/2014/main" id="{0DF42F8D-FF63-ECEF-5132-C10E50A84292}"/>
              </a:ext>
            </a:extLst>
          </p:cNvPr>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22" name="Group 22">
            <a:extLst>
              <a:ext uri="{FF2B5EF4-FFF2-40B4-BE49-F238E27FC236}">
                <a16:creationId xmlns:a16="http://schemas.microsoft.com/office/drawing/2014/main" id="{91E6EB40-281A-BD2F-FC71-CADF0537137A}"/>
              </a:ext>
            </a:extLst>
          </p:cNvPr>
          <p:cNvGrpSpPr/>
          <p:nvPr/>
        </p:nvGrpSpPr>
        <p:grpSpPr>
          <a:xfrm>
            <a:off x="2883473" y="3798889"/>
            <a:ext cx="6260527" cy="1572541"/>
            <a:chOff x="0" y="0"/>
            <a:chExt cx="2039211" cy="2001347"/>
          </a:xfrm>
        </p:grpSpPr>
        <p:sp>
          <p:nvSpPr>
            <p:cNvPr id="23" name="Freeform 23">
              <a:extLst>
                <a:ext uri="{FF2B5EF4-FFF2-40B4-BE49-F238E27FC236}">
                  <a16:creationId xmlns:a16="http://schemas.microsoft.com/office/drawing/2014/main" id="{B915D278-F172-6ED5-1565-E0EBF88522C3}"/>
                </a:ext>
              </a:extLst>
            </p:cNvPr>
            <p:cNvSpPr/>
            <p:nvPr/>
          </p:nvSpPr>
          <p:spPr>
            <a:xfrm>
              <a:off x="0" y="0"/>
              <a:ext cx="2039211" cy="2001347"/>
            </a:xfrm>
            <a:custGeom>
              <a:avLst/>
              <a:gdLst/>
              <a:ahLst/>
              <a:cxnLst/>
              <a:rect l="l" t="t" r="r" b="b"/>
              <a:pathLst>
                <a:path w="2039211" h="2001347">
                  <a:moveTo>
                    <a:pt x="37099" y="0"/>
                  </a:moveTo>
                  <a:lnTo>
                    <a:pt x="2002112" y="0"/>
                  </a:lnTo>
                  <a:cubicBezTo>
                    <a:pt x="2011951" y="0"/>
                    <a:pt x="2021388" y="3909"/>
                    <a:pt x="2028345" y="10866"/>
                  </a:cubicBezTo>
                  <a:cubicBezTo>
                    <a:pt x="2035302" y="17823"/>
                    <a:pt x="2039211" y="27260"/>
                    <a:pt x="2039211" y="37099"/>
                  </a:cubicBezTo>
                  <a:lnTo>
                    <a:pt x="2039211" y="1964248"/>
                  </a:lnTo>
                  <a:cubicBezTo>
                    <a:pt x="2039211" y="1974087"/>
                    <a:pt x="2035302" y="1983524"/>
                    <a:pt x="2028345" y="1990481"/>
                  </a:cubicBezTo>
                  <a:cubicBezTo>
                    <a:pt x="2021388" y="1997438"/>
                    <a:pt x="2011951" y="2001347"/>
                    <a:pt x="2002112" y="2001347"/>
                  </a:cubicBezTo>
                  <a:lnTo>
                    <a:pt x="37099" y="2001347"/>
                  </a:lnTo>
                  <a:cubicBezTo>
                    <a:pt x="27260" y="2001347"/>
                    <a:pt x="17823" y="1997438"/>
                    <a:pt x="10866" y="1990481"/>
                  </a:cubicBezTo>
                  <a:cubicBezTo>
                    <a:pt x="3909" y="1983524"/>
                    <a:pt x="0" y="1974087"/>
                    <a:pt x="0" y="1964248"/>
                  </a:cubicBezTo>
                  <a:lnTo>
                    <a:pt x="0" y="37099"/>
                  </a:lnTo>
                  <a:cubicBezTo>
                    <a:pt x="0" y="27260"/>
                    <a:pt x="3909" y="17823"/>
                    <a:pt x="10866" y="10866"/>
                  </a:cubicBezTo>
                  <a:cubicBezTo>
                    <a:pt x="17823" y="3909"/>
                    <a:pt x="27260" y="0"/>
                    <a:pt x="37099" y="0"/>
                  </a:cubicBezTo>
                  <a:close/>
                </a:path>
              </a:pathLst>
            </a:custGeom>
            <a:solidFill>
              <a:srgbClr val="F4EDFB"/>
            </a:solidFill>
          </p:spPr>
          <p:txBody>
            <a:bodyPr/>
            <a:lstStyle/>
            <a:p>
              <a:endParaRPr lang="es-PE" noProof="0" dirty="0"/>
            </a:p>
          </p:txBody>
        </p:sp>
        <p:sp>
          <p:nvSpPr>
            <p:cNvPr id="24" name="TextBox 24">
              <a:extLst>
                <a:ext uri="{FF2B5EF4-FFF2-40B4-BE49-F238E27FC236}">
                  <a16:creationId xmlns:a16="http://schemas.microsoft.com/office/drawing/2014/main" id="{C312FA17-D90A-ACD0-723C-0336F47519D9}"/>
                </a:ext>
              </a:extLst>
            </p:cNvPr>
            <p:cNvSpPr txBox="1"/>
            <p:nvPr/>
          </p:nvSpPr>
          <p:spPr>
            <a:xfrm>
              <a:off x="0" y="-76200"/>
              <a:ext cx="2039211" cy="2077547"/>
            </a:xfrm>
            <a:prstGeom prst="rect">
              <a:avLst/>
            </a:prstGeom>
          </p:spPr>
          <p:txBody>
            <a:bodyPr lIns="50800" tIns="50800" rIns="50800" bIns="50800" rtlCol="0" anchor="ctr"/>
            <a:lstStyle/>
            <a:p>
              <a:pPr algn="ctr">
                <a:lnSpc>
                  <a:spcPts val="2659"/>
                </a:lnSpc>
              </a:pPr>
              <a:endParaRPr lang="es-PE" noProof="0" dirty="0"/>
            </a:p>
          </p:txBody>
        </p:sp>
      </p:grpSp>
      <p:grpSp>
        <p:nvGrpSpPr>
          <p:cNvPr id="25" name="Group 25">
            <a:extLst>
              <a:ext uri="{FF2B5EF4-FFF2-40B4-BE49-F238E27FC236}">
                <a16:creationId xmlns:a16="http://schemas.microsoft.com/office/drawing/2014/main" id="{A141910C-5146-77F7-1410-65786AE99B11}"/>
              </a:ext>
            </a:extLst>
          </p:cNvPr>
          <p:cNvGrpSpPr/>
          <p:nvPr/>
        </p:nvGrpSpPr>
        <p:grpSpPr>
          <a:xfrm>
            <a:off x="9961296" y="4124117"/>
            <a:ext cx="8025317" cy="2842403"/>
            <a:chOff x="0" y="0"/>
            <a:chExt cx="2098537" cy="1774931"/>
          </a:xfrm>
        </p:grpSpPr>
        <p:sp>
          <p:nvSpPr>
            <p:cNvPr id="26" name="Freeform 26">
              <a:extLst>
                <a:ext uri="{FF2B5EF4-FFF2-40B4-BE49-F238E27FC236}">
                  <a16:creationId xmlns:a16="http://schemas.microsoft.com/office/drawing/2014/main" id="{6E8D7E98-9D65-E657-4799-284C99689BE9}"/>
                </a:ext>
              </a:extLst>
            </p:cNvPr>
            <p:cNvSpPr/>
            <p:nvPr/>
          </p:nvSpPr>
          <p:spPr>
            <a:xfrm>
              <a:off x="0" y="0"/>
              <a:ext cx="2098537" cy="1774931"/>
            </a:xfrm>
            <a:custGeom>
              <a:avLst/>
              <a:gdLst/>
              <a:ahLst/>
              <a:cxnLst/>
              <a:rect l="l" t="t" r="r" b="b"/>
              <a:pathLst>
                <a:path w="2098537" h="1774931">
                  <a:moveTo>
                    <a:pt x="36050" y="0"/>
                  </a:moveTo>
                  <a:lnTo>
                    <a:pt x="2062487" y="0"/>
                  </a:lnTo>
                  <a:cubicBezTo>
                    <a:pt x="2072048" y="0"/>
                    <a:pt x="2081218" y="3798"/>
                    <a:pt x="2087978" y="10559"/>
                  </a:cubicBezTo>
                  <a:cubicBezTo>
                    <a:pt x="2094739" y="17319"/>
                    <a:pt x="2098537" y="26489"/>
                    <a:pt x="2098537" y="36050"/>
                  </a:cubicBezTo>
                  <a:lnTo>
                    <a:pt x="2098537" y="1738881"/>
                  </a:lnTo>
                  <a:cubicBezTo>
                    <a:pt x="2098537" y="1748442"/>
                    <a:pt x="2094739" y="1757611"/>
                    <a:pt x="2087978" y="1764372"/>
                  </a:cubicBezTo>
                  <a:cubicBezTo>
                    <a:pt x="2081218" y="1771133"/>
                    <a:pt x="2072048" y="1774931"/>
                    <a:pt x="2062487" y="1774931"/>
                  </a:cubicBezTo>
                  <a:lnTo>
                    <a:pt x="36050" y="1774931"/>
                  </a:lnTo>
                  <a:cubicBezTo>
                    <a:pt x="26489" y="1774931"/>
                    <a:pt x="17319" y="1771133"/>
                    <a:pt x="10559" y="1764372"/>
                  </a:cubicBezTo>
                  <a:cubicBezTo>
                    <a:pt x="3798" y="1757611"/>
                    <a:pt x="0" y="1748442"/>
                    <a:pt x="0" y="1738881"/>
                  </a:cubicBezTo>
                  <a:lnTo>
                    <a:pt x="0" y="36050"/>
                  </a:lnTo>
                  <a:cubicBezTo>
                    <a:pt x="0" y="26489"/>
                    <a:pt x="3798" y="17319"/>
                    <a:pt x="10559" y="10559"/>
                  </a:cubicBezTo>
                  <a:cubicBezTo>
                    <a:pt x="17319" y="3798"/>
                    <a:pt x="26489" y="0"/>
                    <a:pt x="36050" y="0"/>
                  </a:cubicBezTo>
                  <a:close/>
                </a:path>
              </a:pathLst>
            </a:custGeom>
            <a:solidFill>
              <a:srgbClr val="F4EDFB"/>
            </a:solidFill>
            <a:ln cap="rnd">
              <a:noFill/>
              <a:prstDash val="solid"/>
              <a:round/>
            </a:ln>
          </p:spPr>
          <p:txBody>
            <a:bodyPr/>
            <a:lstStyle/>
            <a:p>
              <a:endParaRPr lang="es-PE" noProof="0" dirty="0"/>
            </a:p>
          </p:txBody>
        </p:sp>
        <p:sp>
          <p:nvSpPr>
            <p:cNvPr id="27" name="TextBox 27">
              <a:extLst>
                <a:ext uri="{FF2B5EF4-FFF2-40B4-BE49-F238E27FC236}">
                  <a16:creationId xmlns:a16="http://schemas.microsoft.com/office/drawing/2014/main" id="{E16CFD02-71FD-06D7-7059-15244785DF0B}"/>
                </a:ext>
              </a:extLst>
            </p:cNvPr>
            <p:cNvSpPr txBox="1"/>
            <p:nvPr/>
          </p:nvSpPr>
          <p:spPr>
            <a:xfrm>
              <a:off x="0" y="-76200"/>
              <a:ext cx="2098537" cy="1851131"/>
            </a:xfrm>
            <a:prstGeom prst="rect">
              <a:avLst/>
            </a:prstGeom>
          </p:spPr>
          <p:txBody>
            <a:bodyPr lIns="50800" tIns="50800" rIns="50800" bIns="50800" rtlCol="0" anchor="ctr"/>
            <a:lstStyle/>
            <a:p>
              <a:pPr marL="0" lvl="0" indent="0" algn="ctr">
                <a:lnSpc>
                  <a:spcPts val="2659"/>
                </a:lnSpc>
                <a:spcBef>
                  <a:spcPct val="0"/>
                </a:spcBef>
              </a:pPr>
              <a:endParaRPr lang="es-PE" noProof="0" dirty="0"/>
            </a:p>
          </p:txBody>
        </p:sp>
      </p:grpSp>
      <p:sp>
        <p:nvSpPr>
          <p:cNvPr id="28" name="TextBox 28">
            <a:extLst>
              <a:ext uri="{FF2B5EF4-FFF2-40B4-BE49-F238E27FC236}">
                <a16:creationId xmlns:a16="http://schemas.microsoft.com/office/drawing/2014/main" id="{44F5D51A-D456-1E74-0E1E-3E7593B20761}"/>
              </a:ext>
            </a:extLst>
          </p:cNvPr>
          <p:cNvSpPr txBox="1"/>
          <p:nvPr/>
        </p:nvSpPr>
        <p:spPr>
          <a:xfrm>
            <a:off x="3118656" y="4018620"/>
            <a:ext cx="5686057" cy="1154803"/>
          </a:xfrm>
          <a:prstGeom prst="rect">
            <a:avLst/>
          </a:prstGeom>
        </p:spPr>
        <p:txBody>
          <a:bodyPr lIns="0" tIns="0" rIns="0" bIns="0" rtlCol="0" anchor="t">
            <a:spAutoFit/>
          </a:bodyPr>
          <a:lstStyle/>
          <a:p>
            <a:pPr algn="just">
              <a:lnSpc>
                <a:spcPts val="3120"/>
              </a:lnSpc>
            </a:pPr>
            <a:r>
              <a:rPr lang="es-ES" sz="2400" noProof="0" dirty="0">
                <a:solidFill>
                  <a:srgbClr val="000000"/>
                </a:solidFill>
                <a:latin typeface="Alegreya Sans"/>
                <a:ea typeface="Alegreya Sans"/>
                <a:cs typeface="Alegreya Sans"/>
                <a:sym typeface="Alegreya Sans"/>
              </a:rPr>
              <a:t>La arracacha, la quinua y harina de trigo se obtendrán del mercado central de la provincia de Chota - departamento de Cajamarca.</a:t>
            </a:r>
            <a:endParaRPr lang="es-PE" sz="2400" noProof="0" dirty="0">
              <a:solidFill>
                <a:srgbClr val="000000"/>
              </a:solidFill>
              <a:latin typeface="Alegreya Sans"/>
              <a:ea typeface="Alegreya Sans"/>
              <a:cs typeface="Alegreya Sans"/>
              <a:sym typeface="Alegreya Sans"/>
            </a:endParaRPr>
          </a:p>
        </p:txBody>
      </p:sp>
      <p:sp>
        <p:nvSpPr>
          <p:cNvPr id="29" name="TextBox 29">
            <a:extLst>
              <a:ext uri="{FF2B5EF4-FFF2-40B4-BE49-F238E27FC236}">
                <a16:creationId xmlns:a16="http://schemas.microsoft.com/office/drawing/2014/main" id="{A7890B3A-0A2C-C455-64AB-B57DBAF0530D}"/>
              </a:ext>
            </a:extLst>
          </p:cNvPr>
          <p:cNvSpPr txBox="1"/>
          <p:nvPr/>
        </p:nvSpPr>
        <p:spPr>
          <a:xfrm>
            <a:off x="10174451" y="4411429"/>
            <a:ext cx="7320031" cy="2347437"/>
          </a:xfrm>
          <a:prstGeom prst="rect">
            <a:avLst/>
          </a:prstGeom>
        </p:spPr>
        <p:txBody>
          <a:bodyPr wrap="square" lIns="0" tIns="0" rIns="0" bIns="0" rtlCol="0" anchor="t">
            <a:spAutoFit/>
          </a:bodyPr>
          <a:lstStyle/>
          <a:p>
            <a:pPr algn="just">
              <a:lnSpc>
                <a:spcPts val="3120"/>
              </a:lnSpc>
            </a:pPr>
            <a:r>
              <a:rPr lang="es-ES" sz="2400" noProof="0" dirty="0">
                <a:solidFill>
                  <a:srgbClr val="000000"/>
                </a:solidFill>
                <a:latin typeface="Alegreya Sans"/>
                <a:ea typeface="Alegreya Sans"/>
                <a:cs typeface="Alegreya Sans"/>
                <a:sym typeface="Alegreya Sans"/>
              </a:rPr>
              <a:t>Muestreo por conveniencia, es una técnica de muestreo no probabilístico y no aleatorio utilizado en este caso para poder obtener la formulación de galleta de leche a base de harina de quinua, almidón de arracacha y harina de trigo, se realizará una formulación que contenga las mejoras cualidades para el consumo</a:t>
            </a:r>
            <a:endParaRPr lang="es-PE" sz="2400" noProof="0" dirty="0">
              <a:solidFill>
                <a:srgbClr val="000000"/>
              </a:solidFill>
              <a:latin typeface="Alegreya Sans"/>
              <a:ea typeface="Alegreya Sans"/>
              <a:cs typeface="Alegreya Sans"/>
              <a:sym typeface="Alegreya Sans"/>
            </a:endParaRPr>
          </a:p>
        </p:txBody>
      </p:sp>
      <p:grpSp>
        <p:nvGrpSpPr>
          <p:cNvPr id="30" name="Group 30">
            <a:extLst>
              <a:ext uri="{FF2B5EF4-FFF2-40B4-BE49-F238E27FC236}">
                <a16:creationId xmlns:a16="http://schemas.microsoft.com/office/drawing/2014/main" id="{F48FE852-11F7-DBC8-9280-9E85F5E0DEAD}"/>
              </a:ext>
            </a:extLst>
          </p:cNvPr>
          <p:cNvGrpSpPr/>
          <p:nvPr/>
        </p:nvGrpSpPr>
        <p:grpSpPr>
          <a:xfrm>
            <a:off x="3337928" y="2677195"/>
            <a:ext cx="5154456" cy="1301740"/>
            <a:chOff x="0" y="-47625"/>
            <a:chExt cx="873575" cy="394523"/>
          </a:xfrm>
        </p:grpSpPr>
        <p:sp>
          <p:nvSpPr>
            <p:cNvPr id="31" name="Freeform 31">
              <a:extLst>
                <a:ext uri="{FF2B5EF4-FFF2-40B4-BE49-F238E27FC236}">
                  <a16:creationId xmlns:a16="http://schemas.microsoft.com/office/drawing/2014/main" id="{F00DB3E9-B0A1-B7CD-8E95-510EC5D2B3E8}"/>
                </a:ext>
              </a:extLst>
            </p:cNvPr>
            <p:cNvSpPr/>
            <p:nvPr/>
          </p:nvSpPr>
          <p:spPr>
            <a:xfrm>
              <a:off x="0" y="0"/>
              <a:ext cx="873575" cy="346898"/>
            </a:xfrm>
            <a:custGeom>
              <a:avLst/>
              <a:gdLst/>
              <a:ahLst/>
              <a:cxnLst/>
              <a:rect l="l" t="t" r="r" b="b"/>
              <a:pathLst>
                <a:path w="873575" h="346898">
                  <a:moveTo>
                    <a:pt x="45661" y="0"/>
                  </a:moveTo>
                  <a:lnTo>
                    <a:pt x="827914" y="0"/>
                  </a:lnTo>
                  <a:cubicBezTo>
                    <a:pt x="853131" y="0"/>
                    <a:pt x="873575" y="20443"/>
                    <a:pt x="873575" y="45661"/>
                  </a:cubicBezTo>
                  <a:lnTo>
                    <a:pt x="873575" y="301237"/>
                  </a:lnTo>
                  <a:cubicBezTo>
                    <a:pt x="873575" y="326455"/>
                    <a:pt x="853131" y="346898"/>
                    <a:pt x="827914" y="346898"/>
                  </a:cubicBezTo>
                  <a:lnTo>
                    <a:pt x="45661" y="346898"/>
                  </a:lnTo>
                  <a:cubicBezTo>
                    <a:pt x="20443" y="346898"/>
                    <a:pt x="0" y="326455"/>
                    <a:pt x="0" y="301237"/>
                  </a:cubicBezTo>
                  <a:lnTo>
                    <a:pt x="0" y="45661"/>
                  </a:lnTo>
                  <a:cubicBezTo>
                    <a:pt x="0" y="20443"/>
                    <a:pt x="20443" y="0"/>
                    <a:pt x="45661" y="0"/>
                  </a:cubicBezTo>
                  <a:close/>
                </a:path>
              </a:pathLst>
            </a:custGeom>
            <a:solidFill>
              <a:srgbClr val="E8D1FF"/>
            </a:solidFill>
          </p:spPr>
          <p:txBody>
            <a:bodyPr/>
            <a:lstStyle/>
            <a:p>
              <a:endParaRPr lang="es-PE" noProof="0" dirty="0"/>
            </a:p>
          </p:txBody>
        </p:sp>
        <p:sp>
          <p:nvSpPr>
            <p:cNvPr id="32" name="TextBox 32">
              <a:extLst>
                <a:ext uri="{FF2B5EF4-FFF2-40B4-BE49-F238E27FC236}">
                  <a16:creationId xmlns:a16="http://schemas.microsoft.com/office/drawing/2014/main" id="{A4F22DA1-352D-47EC-4198-C925425F4D9C}"/>
                </a:ext>
              </a:extLst>
            </p:cNvPr>
            <p:cNvSpPr txBox="1"/>
            <p:nvPr/>
          </p:nvSpPr>
          <p:spPr>
            <a:xfrm>
              <a:off x="0" y="-47625"/>
              <a:ext cx="873575" cy="394523"/>
            </a:xfrm>
            <a:prstGeom prst="rect">
              <a:avLst/>
            </a:prstGeom>
          </p:spPr>
          <p:txBody>
            <a:bodyPr lIns="50800" tIns="50800" rIns="50800" bIns="50800" rtlCol="0" anchor="ctr"/>
            <a:lstStyle/>
            <a:p>
              <a:pPr algn="ctr">
                <a:lnSpc>
                  <a:spcPts val="3779"/>
                </a:lnSpc>
              </a:pPr>
              <a:r>
                <a:rPr lang="es-PE" sz="2700" noProof="0" dirty="0">
                  <a:solidFill>
                    <a:srgbClr val="000000"/>
                  </a:solidFill>
                  <a:latin typeface="League Spartan"/>
                  <a:ea typeface="League Spartan"/>
                  <a:cs typeface="League Spartan"/>
                  <a:sym typeface="League Spartan"/>
                </a:rPr>
                <a:t>Población</a:t>
              </a:r>
            </a:p>
          </p:txBody>
        </p:sp>
      </p:grpSp>
      <p:grpSp>
        <p:nvGrpSpPr>
          <p:cNvPr id="33" name="Group 33">
            <a:extLst>
              <a:ext uri="{FF2B5EF4-FFF2-40B4-BE49-F238E27FC236}">
                <a16:creationId xmlns:a16="http://schemas.microsoft.com/office/drawing/2014/main" id="{2BAFFAF2-3776-FD19-0A41-2862B7EC3F12}"/>
              </a:ext>
            </a:extLst>
          </p:cNvPr>
          <p:cNvGrpSpPr/>
          <p:nvPr/>
        </p:nvGrpSpPr>
        <p:grpSpPr>
          <a:xfrm>
            <a:off x="11658602" y="2878869"/>
            <a:ext cx="4060250" cy="1301740"/>
            <a:chOff x="-307415" y="-47625"/>
            <a:chExt cx="981803" cy="394523"/>
          </a:xfrm>
        </p:grpSpPr>
        <p:sp>
          <p:nvSpPr>
            <p:cNvPr id="34" name="Freeform 34">
              <a:extLst>
                <a:ext uri="{FF2B5EF4-FFF2-40B4-BE49-F238E27FC236}">
                  <a16:creationId xmlns:a16="http://schemas.microsoft.com/office/drawing/2014/main" id="{70B3DC5F-96EB-309E-1285-63842EB8A982}"/>
                </a:ext>
              </a:extLst>
            </p:cNvPr>
            <p:cNvSpPr/>
            <p:nvPr/>
          </p:nvSpPr>
          <p:spPr>
            <a:xfrm>
              <a:off x="-231891" y="0"/>
              <a:ext cx="906278" cy="346898"/>
            </a:xfrm>
            <a:custGeom>
              <a:avLst/>
              <a:gdLst/>
              <a:ahLst/>
              <a:cxnLst/>
              <a:rect l="l" t="t" r="r" b="b"/>
              <a:pathLst>
                <a:path w="674387" h="346898">
                  <a:moveTo>
                    <a:pt x="59148" y="0"/>
                  </a:moveTo>
                  <a:lnTo>
                    <a:pt x="615240" y="0"/>
                  </a:lnTo>
                  <a:cubicBezTo>
                    <a:pt x="630926" y="0"/>
                    <a:pt x="645971" y="6232"/>
                    <a:pt x="657063" y="17324"/>
                  </a:cubicBezTo>
                  <a:cubicBezTo>
                    <a:pt x="668155" y="28416"/>
                    <a:pt x="674387" y="43461"/>
                    <a:pt x="674387" y="59148"/>
                  </a:cubicBezTo>
                  <a:lnTo>
                    <a:pt x="674387" y="287751"/>
                  </a:lnTo>
                  <a:cubicBezTo>
                    <a:pt x="674387" y="303438"/>
                    <a:pt x="668155" y="318482"/>
                    <a:pt x="657063" y="329574"/>
                  </a:cubicBezTo>
                  <a:cubicBezTo>
                    <a:pt x="645971" y="340667"/>
                    <a:pt x="630926" y="346898"/>
                    <a:pt x="615240" y="346898"/>
                  </a:cubicBezTo>
                  <a:lnTo>
                    <a:pt x="59148" y="346898"/>
                  </a:lnTo>
                  <a:cubicBezTo>
                    <a:pt x="43461" y="346898"/>
                    <a:pt x="28416" y="340667"/>
                    <a:pt x="17324" y="329574"/>
                  </a:cubicBezTo>
                  <a:cubicBezTo>
                    <a:pt x="6232" y="318482"/>
                    <a:pt x="0" y="303438"/>
                    <a:pt x="0" y="287751"/>
                  </a:cubicBezTo>
                  <a:lnTo>
                    <a:pt x="0" y="59148"/>
                  </a:lnTo>
                  <a:cubicBezTo>
                    <a:pt x="0" y="43461"/>
                    <a:pt x="6232" y="28416"/>
                    <a:pt x="17324" y="17324"/>
                  </a:cubicBezTo>
                  <a:cubicBezTo>
                    <a:pt x="28416" y="6232"/>
                    <a:pt x="43461" y="0"/>
                    <a:pt x="59148" y="0"/>
                  </a:cubicBezTo>
                  <a:close/>
                </a:path>
              </a:pathLst>
            </a:custGeom>
            <a:solidFill>
              <a:srgbClr val="E8D1FF"/>
            </a:solidFill>
          </p:spPr>
          <p:txBody>
            <a:bodyPr/>
            <a:lstStyle/>
            <a:p>
              <a:endParaRPr lang="es-PE" noProof="0" dirty="0"/>
            </a:p>
          </p:txBody>
        </p:sp>
        <p:sp>
          <p:nvSpPr>
            <p:cNvPr id="35" name="TextBox 35">
              <a:extLst>
                <a:ext uri="{FF2B5EF4-FFF2-40B4-BE49-F238E27FC236}">
                  <a16:creationId xmlns:a16="http://schemas.microsoft.com/office/drawing/2014/main" id="{C1929237-13AD-E374-E2AA-4C6FD90D01BB}"/>
                </a:ext>
              </a:extLst>
            </p:cNvPr>
            <p:cNvSpPr txBox="1"/>
            <p:nvPr/>
          </p:nvSpPr>
          <p:spPr>
            <a:xfrm>
              <a:off x="-307415" y="-47625"/>
              <a:ext cx="981803" cy="394523"/>
            </a:xfrm>
            <a:prstGeom prst="rect">
              <a:avLst/>
            </a:prstGeom>
          </p:spPr>
          <p:txBody>
            <a:bodyPr lIns="50800" tIns="50800" rIns="50800" bIns="50800" rtlCol="0" anchor="ctr"/>
            <a:lstStyle/>
            <a:p>
              <a:pPr algn="ctr">
                <a:lnSpc>
                  <a:spcPts val="3779"/>
                </a:lnSpc>
              </a:pPr>
              <a:r>
                <a:rPr lang="es-PE" sz="2700" noProof="0" dirty="0">
                  <a:solidFill>
                    <a:srgbClr val="000000"/>
                  </a:solidFill>
                  <a:latin typeface="League Spartan"/>
                  <a:ea typeface="League Spartan"/>
                  <a:cs typeface="League Spartan"/>
                  <a:sym typeface="League Spartan"/>
                </a:rPr>
                <a:t>  Muestreo</a:t>
              </a:r>
            </a:p>
          </p:txBody>
        </p:sp>
      </p:grpSp>
      <p:sp>
        <p:nvSpPr>
          <p:cNvPr id="36" name="Freeform 36">
            <a:extLst>
              <a:ext uri="{FF2B5EF4-FFF2-40B4-BE49-F238E27FC236}">
                <a16:creationId xmlns:a16="http://schemas.microsoft.com/office/drawing/2014/main" id="{D8691E8C-B0E4-1C51-D928-7337376074C3}"/>
              </a:ext>
            </a:extLst>
          </p:cNvPr>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37" name="Freeform 37">
            <a:extLst>
              <a:ext uri="{FF2B5EF4-FFF2-40B4-BE49-F238E27FC236}">
                <a16:creationId xmlns:a16="http://schemas.microsoft.com/office/drawing/2014/main" id="{27BF7D6A-1653-B1A5-8A92-7EAB1593C07C}"/>
              </a:ext>
            </a:extLst>
          </p:cNvPr>
          <p:cNvSpPr/>
          <p:nvPr/>
        </p:nvSpPr>
        <p:spPr>
          <a:xfrm>
            <a:off x="0" y="10453"/>
            <a:ext cx="7300513" cy="1426817"/>
          </a:xfrm>
          <a:custGeom>
            <a:avLst/>
            <a:gdLst/>
            <a:ahLst/>
            <a:cxnLst/>
            <a:rect l="l" t="t" r="r" b="b"/>
            <a:pathLst>
              <a:path w="7300513" h="1426817">
                <a:moveTo>
                  <a:pt x="0" y="0"/>
                </a:moveTo>
                <a:lnTo>
                  <a:pt x="7300513" y="0"/>
                </a:lnTo>
                <a:lnTo>
                  <a:pt x="7300513" y="1426817"/>
                </a:lnTo>
                <a:lnTo>
                  <a:pt x="0" y="1426817"/>
                </a:lnTo>
                <a:lnTo>
                  <a:pt x="0" y="0"/>
                </a:lnTo>
                <a:close/>
              </a:path>
            </a:pathLst>
          </a:custGeom>
          <a:blipFill>
            <a:blip r:embed="rId7"/>
            <a:stretch>
              <a:fillRect t="-22691" b="-25422"/>
            </a:stretch>
          </a:blipFill>
        </p:spPr>
        <p:txBody>
          <a:bodyPr/>
          <a:lstStyle/>
          <a:p>
            <a:endParaRPr lang="es-PE" noProof="0" dirty="0"/>
          </a:p>
        </p:txBody>
      </p:sp>
      <p:grpSp>
        <p:nvGrpSpPr>
          <p:cNvPr id="39" name="Group 25">
            <a:extLst>
              <a:ext uri="{FF2B5EF4-FFF2-40B4-BE49-F238E27FC236}">
                <a16:creationId xmlns:a16="http://schemas.microsoft.com/office/drawing/2014/main" id="{EC95D0A6-F881-E9D6-93C2-18C8AF9890CF}"/>
              </a:ext>
            </a:extLst>
          </p:cNvPr>
          <p:cNvGrpSpPr/>
          <p:nvPr/>
        </p:nvGrpSpPr>
        <p:grpSpPr>
          <a:xfrm>
            <a:off x="1845996" y="6544984"/>
            <a:ext cx="8025317" cy="2842403"/>
            <a:chOff x="0" y="0"/>
            <a:chExt cx="2098537" cy="1774931"/>
          </a:xfrm>
        </p:grpSpPr>
        <p:sp>
          <p:nvSpPr>
            <p:cNvPr id="40" name="Freeform 26">
              <a:extLst>
                <a:ext uri="{FF2B5EF4-FFF2-40B4-BE49-F238E27FC236}">
                  <a16:creationId xmlns:a16="http://schemas.microsoft.com/office/drawing/2014/main" id="{ABC214A3-82BD-8A34-3D63-AD2DA3BAB05D}"/>
                </a:ext>
              </a:extLst>
            </p:cNvPr>
            <p:cNvSpPr/>
            <p:nvPr/>
          </p:nvSpPr>
          <p:spPr>
            <a:xfrm>
              <a:off x="0" y="0"/>
              <a:ext cx="2098537" cy="1774931"/>
            </a:xfrm>
            <a:custGeom>
              <a:avLst/>
              <a:gdLst/>
              <a:ahLst/>
              <a:cxnLst/>
              <a:rect l="l" t="t" r="r" b="b"/>
              <a:pathLst>
                <a:path w="2098537" h="1774931">
                  <a:moveTo>
                    <a:pt x="36050" y="0"/>
                  </a:moveTo>
                  <a:lnTo>
                    <a:pt x="2062487" y="0"/>
                  </a:lnTo>
                  <a:cubicBezTo>
                    <a:pt x="2072048" y="0"/>
                    <a:pt x="2081218" y="3798"/>
                    <a:pt x="2087978" y="10559"/>
                  </a:cubicBezTo>
                  <a:cubicBezTo>
                    <a:pt x="2094739" y="17319"/>
                    <a:pt x="2098537" y="26489"/>
                    <a:pt x="2098537" y="36050"/>
                  </a:cubicBezTo>
                  <a:lnTo>
                    <a:pt x="2098537" y="1738881"/>
                  </a:lnTo>
                  <a:cubicBezTo>
                    <a:pt x="2098537" y="1748442"/>
                    <a:pt x="2094739" y="1757611"/>
                    <a:pt x="2087978" y="1764372"/>
                  </a:cubicBezTo>
                  <a:cubicBezTo>
                    <a:pt x="2081218" y="1771133"/>
                    <a:pt x="2072048" y="1774931"/>
                    <a:pt x="2062487" y="1774931"/>
                  </a:cubicBezTo>
                  <a:lnTo>
                    <a:pt x="36050" y="1774931"/>
                  </a:lnTo>
                  <a:cubicBezTo>
                    <a:pt x="26489" y="1774931"/>
                    <a:pt x="17319" y="1771133"/>
                    <a:pt x="10559" y="1764372"/>
                  </a:cubicBezTo>
                  <a:cubicBezTo>
                    <a:pt x="3798" y="1757611"/>
                    <a:pt x="0" y="1748442"/>
                    <a:pt x="0" y="1738881"/>
                  </a:cubicBezTo>
                  <a:lnTo>
                    <a:pt x="0" y="36050"/>
                  </a:lnTo>
                  <a:cubicBezTo>
                    <a:pt x="0" y="26489"/>
                    <a:pt x="3798" y="17319"/>
                    <a:pt x="10559" y="10559"/>
                  </a:cubicBezTo>
                  <a:cubicBezTo>
                    <a:pt x="17319" y="3798"/>
                    <a:pt x="26489" y="0"/>
                    <a:pt x="36050" y="0"/>
                  </a:cubicBezTo>
                  <a:close/>
                </a:path>
              </a:pathLst>
            </a:custGeom>
            <a:solidFill>
              <a:srgbClr val="F4EDFB"/>
            </a:solidFill>
            <a:ln cap="rnd">
              <a:noFill/>
              <a:prstDash val="solid"/>
              <a:round/>
            </a:ln>
          </p:spPr>
          <p:txBody>
            <a:bodyPr/>
            <a:lstStyle/>
            <a:p>
              <a:endParaRPr lang="es-PE" noProof="0" dirty="0"/>
            </a:p>
          </p:txBody>
        </p:sp>
        <p:sp>
          <p:nvSpPr>
            <p:cNvPr id="41" name="TextBox 27">
              <a:extLst>
                <a:ext uri="{FF2B5EF4-FFF2-40B4-BE49-F238E27FC236}">
                  <a16:creationId xmlns:a16="http://schemas.microsoft.com/office/drawing/2014/main" id="{9492F84B-DDC3-61E1-43A3-1F681055E550}"/>
                </a:ext>
              </a:extLst>
            </p:cNvPr>
            <p:cNvSpPr txBox="1"/>
            <p:nvPr/>
          </p:nvSpPr>
          <p:spPr>
            <a:xfrm>
              <a:off x="0" y="-76200"/>
              <a:ext cx="2098537" cy="1851131"/>
            </a:xfrm>
            <a:prstGeom prst="rect">
              <a:avLst/>
            </a:prstGeom>
          </p:spPr>
          <p:txBody>
            <a:bodyPr lIns="50800" tIns="50800" rIns="50800" bIns="50800" rtlCol="0" anchor="ctr"/>
            <a:lstStyle/>
            <a:p>
              <a:pPr marL="0" lvl="0" indent="0" algn="ctr">
                <a:lnSpc>
                  <a:spcPts val="2659"/>
                </a:lnSpc>
                <a:spcBef>
                  <a:spcPct val="0"/>
                </a:spcBef>
              </a:pPr>
              <a:endParaRPr lang="es-PE" noProof="0" dirty="0"/>
            </a:p>
          </p:txBody>
        </p:sp>
      </p:grpSp>
      <p:sp>
        <p:nvSpPr>
          <p:cNvPr id="38" name="Freeform 34">
            <a:extLst>
              <a:ext uri="{FF2B5EF4-FFF2-40B4-BE49-F238E27FC236}">
                <a16:creationId xmlns:a16="http://schemas.microsoft.com/office/drawing/2014/main" id="{F053203D-28CE-28ED-B93F-112CDDB3B11A}"/>
              </a:ext>
            </a:extLst>
          </p:cNvPr>
          <p:cNvSpPr/>
          <p:nvPr/>
        </p:nvSpPr>
        <p:spPr>
          <a:xfrm>
            <a:off x="3960313" y="5821920"/>
            <a:ext cx="3747916" cy="1144600"/>
          </a:xfrm>
          <a:custGeom>
            <a:avLst/>
            <a:gdLst/>
            <a:ahLst/>
            <a:cxnLst/>
            <a:rect l="l" t="t" r="r" b="b"/>
            <a:pathLst>
              <a:path w="674387" h="346898">
                <a:moveTo>
                  <a:pt x="59148" y="0"/>
                </a:moveTo>
                <a:lnTo>
                  <a:pt x="615240" y="0"/>
                </a:lnTo>
                <a:cubicBezTo>
                  <a:pt x="630926" y="0"/>
                  <a:pt x="645971" y="6232"/>
                  <a:pt x="657063" y="17324"/>
                </a:cubicBezTo>
                <a:cubicBezTo>
                  <a:pt x="668155" y="28416"/>
                  <a:pt x="674387" y="43461"/>
                  <a:pt x="674387" y="59148"/>
                </a:cubicBezTo>
                <a:lnTo>
                  <a:pt x="674387" y="287751"/>
                </a:lnTo>
                <a:cubicBezTo>
                  <a:pt x="674387" y="303438"/>
                  <a:pt x="668155" y="318482"/>
                  <a:pt x="657063" y="329574"/>
                </a:cubicBezTo>
                <a:cubicBezTo>
                  <a:pt x="645971" y="340667"/>
                  <a:pt x="630926" y="346898"/>
                  <a:pt x="615240" y="346898"/>
                </a:cubicBezTo>
                <a:lnTo>
                  <a:pt x="59148" y="346898"/>
                </a:lnTo>
                <a:cubicBezTo>
                  <a:pt x="43461" y="346898"/>
                  <a:pt x="28416" y="340667"/>
                  <a:pt x="17324" y="329574"/>
                </a:cubicBezTo>
                <a:cubicBezTo>
                  <a:pt x="6232" y="318482"/>
                  <a:pt x="0" y="303438"/>
                  <a:pt x="0" y="287751"/>
                </a:cubicBezTo>
                <a:lnTo>
                  <a:pt x="0" y="59148"/>
                </a:lnTo>
                <a:cubicBezTo>
                  <a:pt x="0" y="43461"/>
                  <a:pt x="6232" y="28416"/>
                  <a:pt x="17324" y="17324"/>
                </a:cubicBezTo>
                <a:cubicBezTo>
                  <a:pt x="28416" y="6232"/>
                  <a:pt x="43461" y="0"/>
                  <a:pt x="59148" y="0"/>
                </a:cubicBezTo>
                <a:close/>
              </a:path>
            </a:pathLst>
          </a:custGeom>
          <a:solidFill>
            <a:srgbClr val="E8D1FF"/>
          </a:solidFill>
        </p:spPr>
        <p:txBody>
          <a:bodyPr/>
          <a:lstStyle/>
          <a:p>
            <a:endParaRPr lang="es-PE" noProof="0" dirty="0"/>
          </a:p>
        </p:txBody>
      </p:sp>
      <p:sp>
        <p:nvSpPr>
          <p:cNvPr id="45" name="TextBox 29">
            <a:extLst>
              <a:ext uri="{FF2B5EF4-FFF2-40B4-BE49-F238E27FC236}">
                <a16:creationId xmlns:a16="http://schemas.microsoft.com/office/drawing/2014/main" id="{E0230A3F-D31D-3F31-8B4B-E5ABE29675EB}"/>
              </a:ext>
            </a:extLst>
          </p:cNvPr>
          <p:cNvSpPr txBox="1"/>
          <p:nvPr/>
        </p:nvSpPr>
        <p:spPr>
          <a:xfrm>
            <a:off x="2255140" y="7050290"/>
            <a:ext cx="7320031" cy="1949893"/>
          </a:xfrm>
          <a:prstGeom prst="rect">
            <a:avLst/>
          </a:prstGeom>
        </p:spPr>
        <p:txBody>
          <a:bodyPr wrap="square" lIns="0" tIns="0" rIns="0" bIns="0" rtlCol="0" anchor="t">
            <a:spAutoFit/>
          </a:bodyPr>
          <a:lstStyle/>
          <a:p>
            <a:pPr algn="just">
              <a:lnSpc>
                <a:spcPts val="3120"/>
              </a:lnSpc>
            </a:pPr>
            <a:r>
              <a:rPr lang="es-ES" sz="2400" noProof="0" dirty="0">
                <a:solidFill>
                  <a:srgbClr val="000000"/>
                </a:solidFill>
                <a:latin typeface="Alegreya Sans"/>
                <a:ea typeface="Alegreya Sans"/>
                <a:cs typeface="Alegreya Sans"/>
                <a:sym typeface="Alegreya Sans"/>
              </a:rPr>
              <a:t>Para la unidad de análisis se necesitará 50 kg de arracacha que sería igual a 3 kg de almidón de arracacha, 3 kg de quinua en estado de madurez óptimo sin presencia de daños mecánicos o enfermedades y 7 kg de harina de trigo, de la provincia de Chota</a:t>
            </a:r>
            <a:endParaRPr lang="es-PE" sz="2400" noProof="0" dirty="0">
              <a:solidFill>
                <a:srgbClr val="000000"/>
              </a:solidFill>
              <a:latin typeface="Alegreya Sans"/>
              <a:ea typeface="Alegreya Sans"/>
              <a:cs typeface="Alegreya Sans"/>
              <a:sym typeface="Alegreya Sans"/>
            </a:endParaRPr>
          </a:p>
        </p:txBody>
      </p:sp>
      <p:sp>
        <p:nvSpPr>
          <p:cNvPr id="46" name="TextBox 35">
            <a:extLst>
              <a:ext uri="{FF2B5EF4-FFF2-40B4-BE49-F238E27FC236}">
                <a16:creationId xmlns:a16="http://schemas.microsoft.com/office/drawing/2014/main" id="{3E5186D3-46BE-308D-FF85-7D9CF3158122}"/>
              </a:ext>
            </a:extLst>
          </p:cNvPr>
          <p:cNvSpPr txBox="1"/>
          <p:nvPr/>
        </p:nvSpPr>
        <p:spPr>
          <a:xfrm>
            <a:off x="3622821" y="5666207"/>
            <a:ext cx="4060250" cy="1301740"/>
          </a:xfrm>
          <a:prstGeom prst="rect">
            <a:avLst/>
          </a:prstGeom>
        </p:spPr>
        <p:txBody>
          <a:bodyPr lIns="50800" tIns="50800" rIns="50800" bIns="50800" rtlCol="0" anchor="ctr"/>
          <a:lstStyle/>
          <a:p>
            <a:pPr algn="ctr">
              <a:lnSpc>
                <a:spcPts val="3779"/>
              </a:lnSpc>
            </a:pPr>
            <a:r>
              <a:rPr lang="es-PE" sz="2700" noProof="0" dirty="0">
                <a:solidFill>
                  <a:srgbClr val="000000"/>
                </a:solidFill>
                <a:latin typeface="League Spartan"/>
                <a:ea typeface="League Spartan"/>
                <a:cs typeface="League Spartan"/>
                <a:sym typeface="League Spartan"/>
              </a:rPr>
              <a:t>  Muestra</a:t>
            </a:r>
          </a:p>
        </p:txBody>
      </p:sp>
    </p:spTree>
    <p:extLst>
      <p:ext uri="{BB962C8B-B14F-4D97-AF65-F5344CB8AC3E}">
        <p14:creationId xmlns:p14="http://schemas.microsoft.com/office/powerpoint/2010/main" val="78001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grpSp>
        <p:nvGrpSpPr>
          <p:cNvPr id="27" name="Group 11">
            <a:extLst>
              <a:ext uri="{FF2B5EF4-FFF2-40B4-BE49-F238E27FC236}">
                <a16:creationId xmlns:a16="http://schemas.microsoft.com/office/drawing/2014/main" id="{15DEAFB3-7941-81A9-B228-CABF9DC1D502}"/>
              </a:ext>
            </a:extLst>
          </p:cNvPr>
          <p:cNvGrpSpPr/>
          <p:nvPr/>
        </p:nvGrpSpPr>
        <p:grpSpPr>
          <a:xfrm>
            <a:off x="7951465" y="242671"/>
            <a:ext cx="8799383" cy="1569985"/>
            <a:chOff x="0" y="0"/>
            <a:chExt cx="2866181" cy="511384"/>
          </a:xfrm>
        </p:grpSpPr>
        <p:sp>
          <p:nvSpPr>
            <p:cNvPr id="28" name="Freeform 12">
              <a:extLst>
                <a:ext uri="{FF2B5EF4-FFF2-40B4-BE49-F238E27FC236}">
                  <a16:creationId xmlns:a16="http://schemas.microsoft.com/office/drawing/2014/main" id="{A87EEA3E-F5AA-2255-2F84-CED0D4A3236F}"/>
                </a:ext>
              </a:extLst>
            </p:cNvPr>
            <p:cNvSpPr/>
            <p:nvPr/>
          </p:nvSpPr>
          <p:spPr>
            <a:xfrm>
              <a:off x="0" y="0"/>
              <a:ext cx="2866180" cy="511384"/>
            </a:xfrm>
            <a:custGeom>
              <a:avLst/>
              <a:gdLst/>
              <a:ahLst/>
              <a:cxnLst/>
              <a:rect l="l" t="t" r="r" b="b"/>
              <a:pathLst>
                <a:path w="2866180" h="511384">
                  <a:moveTo>
                    <a:pt x="0" y="0"/>
                  </a:moveTo>
                  <a:lnTo>
                    <a:pt x="2866180" y="0"/>
                  </a:lnTo>
                  <a:lnTo>
                    <a:pt x="2866180" y="511384"/>
                  </a:lnTo>
                  <a:lnTo>
                    <a:pt x="0" y="511384"/>
                  </a:lnTo>
                  <a:close/>
                </a:path>
              </a:pathLst>
            </a:custGeom>
            <a:solidFill>
              <a:srgbClr val="E8D1FF"/>
            </a:solidFill>
          </p:spPr>
          <p:txBody>
            <a:bodyPr/>
            <a:lstStyle/>
            <a:p>
              <a:endParaRPr lang="es-PE" noProof="0" dirty="0"/>
            </a:p>
          </p:txBody>
        </p:sp>
        <p:sp>
          <p:nvSpPr>
            <p:cNvPr id="29" name="TextBox 13">
              <a:extLst>
                <a:ext uri="{FF2B5EF4-FFF2-40B4-BE49-F238E27FC236}">
                  <a16:creationId xmlns:a16="http://schemas.microsoft.com/office/drawing/2014/main" id="{79B9A39D-AB64-5311-0D85-552DFE380986}"/>
                </a:ext>
              </a:extLst>
            </p:cNvPr>
            <p:cNvSpPr txBox="1"/>
            <p:nvPr/>
          </p:nvSpPr>
          <p:spPr>
            <a:xfrm>
              <a:off x="0" y="-76200"/>
              <a:ext cx="2866181" cy="587584"/>
            </a:xfrm>
            <a:prstGeom prst="rect">
              <a:avLst/>
            </a:prstGeom>
          </p:spPr>
          <p:txBody>
            <a:bodyPr lIns="50800" tIns="50800" rIns="50800" bIns="50800" rtlCol="0" anchor="ctr"/>
            <a:lstStyle/>
            <a:p>
              <a:pPr algn="ctr">
                <a:lnSpc>
                  <a:spcPts val="2659"/>
                </a:lnSpc>
              </a:pPr>
              <a:endParaRPr lang="es-PE" noProof="0" dirty="0"/>
            </a:p>
          </p:txBody>
        </p:sp>
      </p:grpSp>
      <p:pic>
        <p:nvPicPr>
          <p:cNvPr id="25" name="Imagen 24">
            <a:extLst>
              <a:ext uri="{FF2B5EF4-FFF2-40B4-BE49-F238E27FC236}">
                <a16:creationId xmlns:a16="http://schemas.microsoft.com/office/drawing/2014/main" id="{6809F25B-3542-D6D6-E5D4-7BB5E59EC523}"/>
              </a:ext>
            </a:extLst>
          </p:cNvPr>
          <p:cNvPicPr>
            <a:picLocks noChangeAspect="1"/>
          </p:cNvPicPr>
          <p:nvPr/>
        </p:nvPicPr>
        <p:blipFill>
          <a:blip r:embed="rId2"/>
          <a:stretch>
            <a:fillRect/>
          </a:stretch>
        </p:blipFill>
        <p:spPr>
          <a:xfrm>
            <a:off x="11049000" y="9149924"/>
            <a:ext cx="7431668" cy="1329043"/>
          </a:xfrm>
          <a:prstGeom prst="rect">
            <a:avLst/>
          </a:prstGeom>
        </p:spPr>
      </p:pic>
      <p:sp>
        <p:nvSpPr>
          <p:cNvPr id="2" name="Freeform 2"/>
          <p:cNvSpPr/>
          <p:nvPr/>
        </p:nvSpPr>
        <p:spPr>
          <a:xfrm rot="-5400000">
            <a:off x="10693624" y="-3719337"/>
            <a:ext cx="4729037" cy="7048700"/>
          </a:xfrm>
          <a:custGeom>
            <a:avLst/>
            <a:gdLst/>
            <a:ahLst/>
            <a:cxnLst/>
            <a:rect l="l" t="t" r="r" b="b"/>
            <a:pathLst>
              <a:path w="4729037" h="7048700">
                <a:moveTo>
                  <a:pt x="0" y="0"/>
                </a:moveTo>
                <a:lnTo>
                  <a:pt x="4729037" y="0"/>
                </a:lnTo>
                <a:lnTo>
                  <a:pt x="4729037" y="7048701"/>
                </a:lnTo>
                <a:lnTo>
                  <a:pt x="0" y="7048701"/>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4" name="Freeform 4"/>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noProof="0" dirty="0"/>
          </a:p>
        </p:txBody>
      </p:sp>
      <p:sp>
        <p:nvSpPr>
          <p:cNvPr id="5" name="Freeform 5"/>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PE" noProof="0" dirty="0"/>
          </a:p>
        </p:txBody>
      </p:sp>
      <p:sp>
        <p:nvSpPr>
          <p:cNvPr id="6" name="Freeform 6"/>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7" name="Freeform 7"/>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14" name="TextBox 14"/>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5" name="Freeform 15"/>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16" name="Freeform 16"/>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PE" noProof="0" dirty="0"/>
          </a:p>
        </p:txBody>
      </p:sp>
      <p:sp>
        <p:nvSpPr>
          <p:cNvPr id="17" name="Freeform 17"/>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sp>
        <p:nvSpPr>
          <p:cNvPr id="18" name="Freeform 18"/>
          <p:cNvSpPr/>
          <p:nvPr/>
        </p:nvSpPr>
        <p:spPr>
          <a:xfrm>
            <a:off x="4251302" y="1534700"/>
            <a:ext cx="9106824" cy="8141155"/>
          </a:xfrm>
          <a:custGeom>
            <a:avLst/>
            <a:gdLst/>
            <a:ahLst/>
            <a:cxnLst/>
            <a:rect l="l" t="t" r="r" b="b"/>
            <a:pathLst>
              <a:path w="9106824" h="8141155">
                <a:moveTo>
                  <a:pt x="0" y="0"/>
                </a:moveTo>
                <a:lnTo>
                  <a:pt x="9106824" y="0"/>
                </a:lnTo>
                <a:lnTo>
                  <a:pt x="9106824" y="8141155"/>
                </a:lnTo>
                <a:lnTo>
                  <a:pt x="0" y="8141155"/>
                </a:lnTo>
                <a:lnTo>
                  <a:pt x="0" y="0"/>
                </a:lnTo>
                <a:close/>
              </a:path>
            </a:pathLst>
          </a:custGeom>
          <a:blipFill>
            <a:blip r:embed="rId8"/>
            <a:stretch>
              <a:fillRect l="-506" r="-506"/>
            </a:stretch>
          </a:blipFill>
        </p:spPr>
        <p:txBody>
          <a:bodyPr/>
          <a:lstStyle/>
          <a:p>
            <a:endParaRPr lang="es-PE" noProof="0" dirty="0"/>
          </a:p>
        </p:txBody>
      </p:sp>
      <p:grpSp>
        <p:nvGrpSpPr>
          <p:cNvPr id="21" name="Group 14">
            <a:extLst>
              <a:ext uri="{FF2B5EF4-FFF2-40B4-BE49-F238E27FC236}">
                <a16:creationId xmlns:a16="http://schemas.microsoft.com/office/drawing/2014/main" id="{B54A7DA5-51B4-48EB-A36C-57C47343FE8E}"/>
              </a:ext>
            </a:extLst>
          </p:cNvPr>
          <p:cNvGrpSpPr/>
          <p:nvPr/>
        </p:nvGrpSpPr>
        <p:grpSpPr>
          <a:xfrm>
            <a:off x="7845475" y="160529"/>
            <a:ext cx="8870956" cy="1386829"/>
            <a:chOff x="0" y="0"/>
            <a:chExt cx="2889493" cy="451725"/>
          </a:xfrm>
        </p:grpSpPr>
        <p:sp>
          <p:nvSpPr>
            <p:cNvPr id="22" name="Freeform 15">
              <a:extLst>
                <a:ext uri="{FF2B5EF4-FFF2-40B4-BE49-F238E27FC236}">
                  <a16:creationId xmlns:a16="http://schemas.microsoft.com/office/drawing/2014/main" id="{64FD7EF7-7202-480B-9202-99F548890E2D}"/>
                </a:ext>
              </a:extLst>
            </p:cNvPr>
            <p:cNvSpPr/>
            <p:nvPr/>
          </p:nvSpPr>
          <p:spPr>
            <a:xfrm>
              <a:off x="0" y="0"/>
              <a:ext cx="2889494" cy="451725"/>
            </a:xfrm>
            <a:custGeom>
              <a:avLst/>
              <a:gdLst/>
              <a:ahLst/>
              <a:cxnLst/>
              <a:rect l="l" t="t" r="r" b="b"/>
              <a:pathLst>
                <a:path w="2889494" h="451725">
                  <a:moveTo>
                    <a:pt x="0" y="0"/>
                  </a:moveTo>
                  <a:lnTo>
                    <a:pt x="2889494" y="0"/>
                  </a:lnTo>
                  <a:lnTo>
                    <a:pt x="2889494" y="451725"/>
                  </a:lnTo>
                  <a:lnTo>
                    <a:pt x="0" y="451725"/>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23" name="TextBox 16">
              <a:extLst>
                <a:ext uri="{FF2B5EF4-FFF2-40B4-BE49-F238E27FC236}">
                  <a16:creationId xmlns:a16="http://schemas.microsoft.com/office/drawing/2014/main" id="{FB98A994-EAB6-4632-F0F4-7C929E1345AA}"/>
                </a:ext>
              </a:extLst>
            </p:cNvPr>
            <p:cNvSpPr txBox="1"/>
            <p:nvPr/>
          </p:nvSpPr>
          <p:spPr>
            <a:xfrm>
              <a:off x="0" y="-76200"/>
              <a:ext cx="2889493" cy="527925"/>
            </a:xfrm>
            <a:prstGeom prst="rect">
              <a:avLst/>
            </a:prstGeom>
          </p:spPr>
          <p:txBody>
            <a:bodyPr lIns="50800" tIns="50800" rIns="50800" bIns="50800" rtlCol="0" anchor="ctr"/>
            <a:lstStyle/>
            <a:p>
              <a:pPr algn="ctr">
                <a:lnSpc>
                  <a:spcPts val="2659"/>
                </a:lnSpc>
              </a:pPr>
              <a:endParaRPr lang="es-PE" noProof="0" dirty="0"/>
            </a:p>
          </p:txBody>
        </p:sp>
      </p:grpSp>
      <p:sp>
        <p:nvSpPr>
          <p:cNvPr id="24" name="TextBox 17">
            <a:extLst>
              <a:ext uri="{FF2B5EF4-FFF2-40B4-BE49-F238E27FC236}">
                <a16:creationId xmlns:a16="http://schemas.microsoft.com/office/drawing/2014/main" id="{18743787-2D5C-9D8E-D842-ABF3B43E8939}"/>
              </a:ext>
            </a:extLst>
          </p:cNvPr>
          <p:cNvSpPr txBox="1"/>
          <p:nvPr/>
        </p:nvSpPr>
        <p:spPr>
          <a:xfrm>
            <a:off x="7845475" y="705965"/>
            <a:ext cx="8456913" cy="654025"/>
          </a:xfrm>
          <a:prstGeom prst="rect">
            <a:avLst/>
          </a:prstGeom>
        </p:spPr>
        <p:txBody>
          <a:bodyPr lIns="0" tIns="0" rIns="0" bIns="0" rtlCol="0" anchor="t">
            <a:spAutoFit/>
          </a:bodyPr>
          <a:lstStyle/>
          <a:p>
            <a:pPr algn="ctr">
              <a:lnSpc>
                <a:spcPts val="5250"/>
              </a:lnSpc>
            </a:pPr>
            <a:r>
              <a:rPr lang="es-PE" sz="3750" noProof="0" dirty="0">
                <a:solidFill>
                  <a:srgbClr val="000000"/>
                </a:solidFill>
                <a:latin typeface="League Spartan"/>
                <a:ea typeface="League Spartan"/>
                <a:cs typeface="League Spartan"/>
                <a:sym typeface="League Spartan"/>
              </a:rPr>
              <a:t>III. MATERIALES Y MÉTODOS</a:t>
            </a:r>
          </a:p>
        </p:txBody>
      </p:sp>
      <p:sp>
        <p:nvSpPr>
          <p:cNvPr id="9" name="CuadroTexto 8">
            <a:extLst>
              <a:ext uri="{FF2B5EF4-FFF2-40B4-BE49-F238E27FC236}">
                <a16:creationId xmlns:a16="http://schemas.microsoft.com/office/drawing/2014/main" id="{DF5C8520-8391-8328-6C1E-5BD9B876BB51}"/>
              </a:ext>
            </a:extLst>
          </p:cNvPr>
          <p:cNvSpPr txBox="1"/>
          <p:nvPr/>
        </p:nvSpPr>
        <p:spPr>
          <a:xfrm>
            <a:off x="1175338" y="2476895"/>
            <a:ext cx="2051203" cy="1569660"/>
          </a:xfrm>
          <a:prstGeom prst="rect">
            <a:avLst/>
          </a:prstGeom>
          <a:solidFill>
            <a:schemeClr val="bg1"/>
          </a:solidFill>
          <a:ln>
            <a:solidFill>
              <a:schemeClr val="accent4"/>
            </a:solidFill>
          </a:ln>
        </p:spPr>
        <p:style>
          <a:lnRef idx="2">
            <a:schemeClr val="dk1"/>
          </a:lnRef>
          <a:fillRef idx="1">
            <a:schemeClr val="lt1"/>
          </a:fillRef>
          <a:effectRef idx="0">
            <a:schemeClr val="dk1"/>
          </a:effectRef>
          <a:fontRef idx="minor">
            <a:schemeClr val="dk1"/>
          </a:fontRef>
        </p:style>
        <p:txBody>
          <a:bodyPr wrap="square">
            <a:spAutoFit/>
          </a:bodyPr>
          <a:lstStyle/>
          <a:p>
            <a:r>
              <a:rPr lang="es-PE" sz="2400" dirty="0">
                <a:latin typeface="Alegreya Sans" panose="020B0604020202020204" charset="0"/>
              </a:rPr>
              <a:t>Métodos analizados dentro del estudio</a:t>
            </a:r>
          </a:p>
        </p:txBody>
      </p:sp>
      <p:sp>
        <p:nvSpPr>
          <p:cNvPr id="10" name="Flecha: a la derecha 9">
            <a:extLst>
              <a:ext uri="{FF2B5EF4-FFF2-40B4-BE49-F238E27FC236}">
                <a16:creationId xmlns:a16="http://schemas.microsoft.com/office/drawing/2014/main" id="{4CD0E511-5260-0B32-5B30-E7B4430B4FEF}"/>
              </a:ext>
            </a:extLst>
          </p:cNvPr>
          <p:cNvSpPr/>
          <p:nvPr/>
        </p:nvSpPr>
        <p:spPr>
          <a:xfrm>
            <a:off x="3321886" y="2647098"/>
            <a:ext cx="882970" cy="89853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l"/>
            <a:endParaRPr lang="es-PE" noProof="0" dirty="0"/>
          </a:p>
        </p:txBody>
      </p:sp>
      <p:graphicFrame>
        <p:nvGraphicFramePr>
          <p:cNvPr id="8" name="Tabla 7">
            <a:extLst>
              <a:ext uri="{FF2B5EF4-FFF2-40B4-BE49-F238E27FC236}">
                <a16:creationId xmlns:a16="http://schemas.microsoft.com/office/drawing/2014/main" id="{4F5400BA-1808-9E18-80F9-75E66C42835A}"/>
              </a:ext>
            </a:extLst>
          </p:cNvPr>
          <p:cNvGraphicFramePr>
            <a:graphicFrameLocks noGrp="1"/>
          </p:cNvGraphicFramePr>
          <p:nvPr>
            <p:extLst>
              <p:ext uri="{D42A27DB-BD31-4B8C-83A1-F6EECF244321}">
                <p14:modId xmlns:p14="http://schemas.microsoft.com/office/powerpoint/2010/main" val="852942597"/>
              </p:ext>
            </p:extLst>
          </p:nvPr>
        </p:nvGraphicFramePr>
        <p:xfrm>
          <a:off x="13404572" y="2010652"/>
          <a:ext cx="4307673" cy="5197887"/>
        </p:xfrm>
        <a:graphic>
          <a:graphicData uri="http://schemas.openxmlformats.org/drawingml/2006/table">
            <a:tbl>
              <a:tblPr/>
              <a:tblGrid>
                <a:gridCol w="1435891">
                  <a:extLst>
                    <a:ext uri="{9D8B030D-6E8A-4147-A177-3AD203B41FA5}">
                      <a16:colId xmlns:a16="http://schemas.microsoft.com/office/drawing/2014/main" val="1357307161"/>
                    </a:ext>
                  </a:extLst>
                </a:gridCol>
                <a:gridCol w="1435891">
                  <a:extLst>
                    <a:ext uri="{9D8B030D-6E8A-4147-A177-3AD203B41FA5}">
                      <a16:colId xmlns:a16="http://schemas.microsoft.com/office/drawing/2014/main" val="749677191"/>
                    </a:ext>
                  </a:extLst>
                </a:gridCol>
                <a:gridCol w="1435891">
                  <a:extLst>
                    <a:ext uri="{9D8B030D-6E8A-4147-A177-3AD203B41FA5}">
                      <a16:colId xmlns:a16="http://schemas.microsoft.com/office/drawing/2014/main" val="3054535345"/>
                    </a:ext>
                  </a:extLst>
                </a:gridCol>
              </a:tblGrid>
              <a:tr h="861175">
                <a:tc>
                  <a:txBody>
                    <a:bodyPr/>
                    <a:lstStyle/>
                    <a:p>
                      <a:r>
                        <a:rPr lang="es-PE" sz="1400" b="1">
                          <a:effectLst/>
                        </a:rPr>
                        <a:t>Tratamientos</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solidFill>
                      <a:srgbClr val="FFFFFF"/>
                    </a:solidFill>
                  </a:tcPr>
                </a:tc>
                <a:tc>
                  <a:txBody>
                    <a:bodyPr/>
                    <a:lstStyle/>
                    <a:p>
                      <a:r>
                        <a:rPr lang="es-PE" sz="1400" b="1">
                          <a:effectLst/>
                        </a:rPr>
                        <a:t>Nomenclatura</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solidFill>
                      <a:srgbClr val="FFFFFF"/>
                    </a:solidFill>
                  </a:tcPr>
                </a:tc>
                <a:tc>
                  <a:txBody>
                    <a:bodyPr/>
                    <a:lstStyle/>
                    <a:p>
                      <a:r>
                        <a:rPr lang="es-PE" sz="1400" b="1">
                          <a:effectLst/>
                        </a:rPr>
                        <a:t>Descripción</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12668" cap="flat" cmpd="sng" algn="ctr">
                      <a:solidFill>
                        <a:srgbClr val="000000"/>
                      </a:solidFill>
                      <a:prstDash val="solid"/>
                      <a:round/>
                      <a:headEnd type="none" w="med" len="med"/>
                      <a:tailEnd type="none" w="med" len="med"/>
                    </a:lnT>
                    <a:lnB w="12668"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926891"/>
                  </a:ext>
                </a:extLst>
              </a:tr>
              <a:tr h="900301">
                <a:tc>
                  <a:txBody>
                    <a:bodyPr/>
                    <a:lstStyle/>
                    <a:p>
                      <a:r>
                        <a:rPr lang="es-PE" sz="1400" u="sng">
                          <a:effectLst/>
                        </a:rPr>
                        <a:t>T1</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12668" cap="flat" cmpd="sng" algn="ctr">
                      <a:solidFill>
                        <a:srgbClr val="000000"/>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r>
                        <a:rPr lang="es-PE" sz="1400">
                          <a:effectLst/>
                        </a:rPr>
                        <a:t>HT1HQ1AA1</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12668" cap="flat" cmpd="sng" algn="ctr">
                      <a:solidFill>
                        <a:srgbClr val="000000"/>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r>
                        <a:rPr lang="es-ES" sz="1400">
                          <a:effectLst/>
                        </a:rPr>
                        <a:t>55% de harina trigo con 20% de harina de quinua y 25% de almidón de arracacha.</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12668" cap="flat" cmpd="sng" algn="ctr">
                      <a:solidFill>
                        <a:srgbClr val="000000"/>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516115811"/>
                  </a:ext>
                </a:extLst>
              </a:tr>
              <a:tr h="900301">
                <a:tc>
                  <a:txBody>
                    <a:bodyPr/>
                    <a:lstStyle/>
                    <a:p>
                      <a:r>
                        <a:rPr lang="es-PE" sz="1400">
                          <a:effectLst/>
                        </a:rPr>
                        <a:t>T2</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r>
                        <a:rPr lang="es-PE" sz="1400">
                          <a:effectLst/>
                        </a:rPr>
                        <a:t>HT1HQ2AA2</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r>
                        <a:rPr lang="es-ES" sz="1400">
                          <a:effectLst/>
                        </a:rPr>
                        <a:t>55% de harina trigo con 25% de harina de quinua y 20% de almidón de arracacha.</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797815145"/>
                  </a:ext>
                </a:extLst>
              </a:tr>
              <a:tr h="900301">
                <a:tc>
                  <a:txBody>
                    <a:bodyPr/>
                    <a:lstStyle/>
                    <a:p>
                      <a:r>
                        <a:rPr lang="es-PE" sz="1400">
                          <a:effectLst/>
                        </a:rPr>
                        <a:t>T3</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r>
                        <a:rPr lang="es-PE" sz="1400">
                          <a:effectLst/>
                        </a:rPr>
                        <a:t>HT1HQ3AA3</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tc>
                  <a:txBody>
                    <a:bodyPr/>
                    <a:lstStyle/>
                    <a:p>
                      <a:r>
                        <a:rPr lang="es-ES" sz="1400">
                          <a:effectLst/>
                        </a:rPr>
                        <a:t>55% de harina trigo con 25% de harina de quinua y 20% de almidón de arracacha.</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2141153553"/>
                  </a:ext>
                </a:extLst>
              </a:tr>
              <a:tr h="861175">
                <a:tc>
                  <a:txBody>
                    <a:bodyPr/>
                    <a:lstStyle/>
                    <a:p>
                      <a:r>
                        <a:rPr lang="es-PE" sz="1400">
                          <a:effectLst/>
                        </a:rPr>
                        <a:t>T4</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12668" cap="flat" cmpd="sng" algn="ctr">
                      <a:solidFill>
                        <a:srgbClr val="000000"/>
                      </a:solidFill>
                      <a:prstDash val="solid"/>
                      <a:round/>
                      <a:headEnd type="none" w="med" len="med"/>
                      <a:tailEnd type="none" w="med" len="med"/>
                    </a:lnB>
                    <a:solidFill>
                      <a:srgbClr val="FFFFFF"/>
                    </a:solidFill>
                  </a:tcPr>
                </a:tc>
                <a:tc>
                  <a:txBody>
                    <a:bodyPr/>
                    <a:lstStyle/>
                    <a:p>
                      <a:r>
                        <a:rPr lang="es-PE" sz="1400">
                          <a:effectLst/>
                        </a:rPr>
                        <a:t>HT200</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12668" cap="flat" cmpd="sng" algn="ctr">
                      <a:solidFill>
                        <a:srgbClr val="000000"/>
                      </a:solidFill>
                      <a:prstDash val="solid"/>
                      <a:round/>
                      <a:headEnd type="none" w="med" len="med"/>
                      <a:tailEnd type="none" w="med" len="med"/>
                    </a:lnB>
                    <a:solidFill>
                      <a:srgbClr val="FFFFFF"/>
                    </a:solidFill>
                  </a:tcPr>
                </a:tc>
                <a:tc>
                  <a:txBody>
                    <a:bodyPr/>
                    <a:lstStyle/>
                    <a:p>
                      <a:r>
                        <a:rPr lang="es-ES" sz="1400" dirty="0">
                          <a:effectLst/>
                        </a:rPr>
                        <a:t>100% de harina de trigo, una formulación clásica de galleta</a:t>
                      </a:r>
                    </a:p>
                  </a:txBody>
                  <a:tcPr marL="70717" marR="70717" marT="35359" marB="3535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12668"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95922437"/>
                  </a:ext>
                </a:extLst>
              </a:tr>
            </a:tbl>
          </a:graphicData>
        </a:graphic>
      </p:graphicFrame>
      <p:sp>
        <p:nvSpPr>
          <p:cNvPr id="11" name="Rectangle 1">
            <a:extLst>
              <a:ext uri="{FF2B5EF4-FFF2-40B4-BE49-F238E27FC236}">
                <a16:creationId xmlns:a16="http://schemas.microsoft.com/office/drawing/2014/main" id="{E6B483E9-B4CD-11C0-4F2E-F395D074E4B4}"/>
              </a:ext>
            </a:extLst>
          </p:cNvPr>
          <p:cNvSpPr>
            <a:spLocks noChangeArrowheads="1"/>
          </p:cNvSpPr>
          <p:nvPr/>
        </p:nvSpPr>
        <p:spPr bwMode="auto">
          <a:xfrm>
            <a:off x="13403910" y="2009964"/>
            <a:ext cx="123777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p:cNvGrpSpPr/>
          <p:nvPr/>
        </p:nvGrpSpPr>
        <p:grpSpPr>
          <a:xfrm>
            <a:off x="589254" y="1429716"/>
            <a:ext cx="17438738"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p:cNvGrpSpPr/>
          <p:nvPr/>
        </p:nvGrpSpPr>
        <p:grpSpPr>
          <a:xfrm>
            <a:off x="6204942" y="1459653"/>
            <a:ext cx="8986036" cy="955562"/>
            <a:chOff x="0" y="0"/>
            <a:chExt cx="1785490" cy="311251"/>
          </a:xfrm>
        </p:grpSpPr>
        <p:sp>
          <p:nvSpPr>
            <p:cNvPr id="12" name="Freeform 12"/>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p:cNvGrpSpPr/>
          <p:nvPr/>
        </p:nvGrpSpPr>
        <p:grpSpPr>
          <a:xfrm>
            <a:off x="6204942" y="-541884"/>
            <a:ext cx="9690828" cy="3043338"/>
            <a:chOff x="-149324" y="-76200"/>
            <a:chExt cx="1934814" cy="991293"/>
          </a:xfrm>
        </p:grpSpPr>
        <p:sp>
          <p:nvSpPr>
            <p:cNvPr id="15" name="Freeform 15"/>
            <p:cNvSpPr/>
            <p:nvPr/>
          </p:nvSpPr>
          <p:spPr>
            <a:xfrm>
              <a:off x="-149324" y="603842"/>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8" name="TextBox 18"/>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19" name="Freeform 19"/>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0" name="Freeform 20"/>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1" name="Freeform 21"/>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22" name="Freeform 22"/>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sp>
        <p:nvSpPr>
          <p:cNvPr id="26" name="TextBox 26"/>
          <p:cNvSpPr txBox="1"/>
          <p:nvPr/>
        </p:nvSpPr>
        <p:spPr>
          <a:xfrm>
            <a:off x="6173527" y="1666928"/>
            <a:ext cx="9142673" cy="666914"/>
          </a:xfrm>
          <a:prstGeom prst="rect">
            <a:avLst/>
          </a:prstGeom>
        </p:spPr>
        <p:txBody>
          <a:bodyPr wrap="square" lIns="0" tIns="0" rIns="0" bIns="0" rtlCol="0" anchor="t">
            <a:spAutoFit/>
          </a:bodyPr>
          <a:lstStyle/>
          <a:p>
            <a:pPr algn="ctr">
              <a:lnSpc>
                <a:spcPts val="5369"/>
              </a:lnSpc>
            </a:pPr>
            <a:r>
              <a:rPr lang="es-PE" sz="3835" noProof="0" dirty="0">
                <a:solidFill>
                  <a:srgbClr val="000000"/>
                </a:solidFill>
                <a:latin typeface="League Spartan"/>
                <a:ea typeface="League Spartan"/>
                <a:cs typeface="League Spartan"/>
                <a:sym typeface="League Spartan"/>
              </a:rPr>
              <a:t>IV. RESULTADOS Y </a:t>
            </a:r>
            <a:r>
              <a:rPr lang="es-PE" sz="3600" dirty="0">
                <a:solidFill>
                  <a:srgbClr val="000000"/>
                </a:solidFill>
                <a:latin typeface="League Spartan"/>
              </a:rPr>
              <a:t>DISCUSIONES</a:t>
            </a:r>
            <a:endParaRPr lang="es-PE" sz="3835" dirty="0">
              <a:solidFill>
                <a:srgbClr val="000000"/>
              </a:solidFill>
              <a:latin typeface="League Spartan"/>
              <a:sym typeface="League Spartan"/>
            </a:endParaRPr>
          </a:p>
        </p:txBody>
      </p:sp>
      <p:pic>
        <p:nvPicPr>
          <p:cNvPr id="23" name="Imagen 22">
            <a:extLst>
              <a:ext uri="{FF2B5EF4-FFF2-40B4-BE49-F238E27FC236}">
                <a16:creationId xmlns:a16="http://schemas.microsoft.com/office/drawing/2014/main" id="{B25D8920-8997-2D46-FAE8-09EDFF00E768}"/>
              </a:ext>
            </a:extLst>
          </p:cNvPr>
          <p:cNvPicPr>
            <a:picLocks noChangeAspect="1"/>
          </p:cNvPicPr>
          <p:nvPr/>
        </p:nvPicPr>
        <p:blipFill>
          <a:blip r:embed="rId8"/>
          <a:stretch>
            <a:fillRect/>
          </a:stretch>
        </p:blipFill>
        <p:spPr>
          <a:xfrm>
            <a:off x="612068" y="2713776"/>
            <a:ext cx="10473162" cy="5224761"/>
          </a:xfrm>
          <a:prstGeom prst="rect">
            <a:avLst/>
          </a:prstGeom>
        </p:spPr>
      </p:pic>
      <p:sp>
        <p:nvSpPr>
          <p:cNvPr id="25" name="CuadroTexto 24">
            <a:extLst>
              <a:ext uri="{FF2B5EF4-FFF2-40B4-BE49-F238E27FC236}">
                <a16:creationId xmlns:a16="http://schemas.microsoft.com/office/drawing/2014/main" id="{951800AC-EB63-AFAF-32D0-7B1F77BB3835}"/>
              </a:ext>
            </a:extLst>
          </p:cNvPr>
          <p:cNvSpPr txBox="1"/>
          <p:nvPr/>
        </p:nvSpPr>
        <p:spPr>
          <a:xfrm>
            <a:off x="590800" y="7846919"/>
            <a:ext cx="10473162"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s-ES" sz="2000" dirty="0">
                <a:latin typeface="Alegreya Sans" panose="020B0604020202020204" charset="0"/>
              </a:rPr>
              <a:t>En la evaluación sensorial de la galleta tradicional chotana, realizada por un panel de 116 jueces, se analizó el efecto el </a:t>
            </a:r>
            <a:r>
              <a:rPr lang="es-ES" sz="2000" b="1" dirty="0">
                <a:latin typeface="Alegreya Sans" panose="020B0604020202020204" charset="0"/>
              </a:rPr>
              <a:t>grado de instrucción</a:t>
            </a:r>
            <a:r>
              <a:rPr lang="es-ES" sz="2000" dirty="0">
                <a:latin typeface="Alegreya Sans" panose="020B0604020202020204" charset="0"/>
              </a:rPr>
              <a:t> sobre la </a:t>
            </a:r>
            <a:r>
              <a:rPr lang="es-ES" sz="2000" b="1" dirty="0">
                <a:latin typeface="Alegreya Sans" panose="020B0604020202020204" charset="0"/>
              </a:rPr>
              <a:t>aceptación del producto</a:t>
            </a:r>
            <a:r>
              <a:rPr lang="es-ES" sz="2000" dirty="0">
                <a:latin typeface="Alegreya Sans" panose="020B0604020202020204" charset="0"/>
              </a:rPr>
              <a:t>. </a:t>
            </a:r>
          </a:p>
        </p:txBody>
      </p:sp>
      <p:sp>
        <p:nvSpPr>
          <p:cNvPr id="28" name="Rectángulo 27">
            <a:extLst>
              <a:ext uri="{FF2B5EF4-FFF2-40B4-BE49-F238E27FC236}">
                <a16:creationId xmlns:a16="http://schemas.microsoft.com/office/drawing/2014/main" id="{65FF8204-8372-B1ED-799D-D4D3C9F33F0B}"/>
              </a:ext>
            </a:extLst>
          </p:cNvPr>
          <p:cNvSpPr/>
          <p:nvPr/>
        </p:nvSpPr>
        <p:spPr>
          <a:xfrm>
            <a:off x="11063962" y="2716992"/>
            <a:ext cx="6195338" cy="610550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just"/>
            <a:r>
              <a:rPr lang="es-ES" sz="2000" dirty="0">
                <a:latin typeface="Alegreya Sans" panose="020B0604020202020204" charset="0"/>
              </a:rPr>
              <a:t>El grupo con grado de instrucción </a:t>
            </a:r>
            <a:r>
              <a:rPr lang="es-ES" sz="2000" b="1" dirty="0">
                <a:latin typeface="Alegreya Sans" panose="020B0604020202020204" charset="0"/>
              </a:rPr>
              <a:t>"bachiller"</a:t>
            </a:r>
            <a:r>
              <a:rPr lang="es-ES" sz="2000" dirty="0">
                <a:latin typeface="Alegreya Sans" panose="020B0604020202020204" charset="0"/>
              </a:rPr>
              <a:t> presentó la </a:t>
            </a:r>
            <a:r>
              <a:rPr lang="es-ES" sz="2000" b="1" dirty="0">
                <a:latin typeface="Alegreya Sans" panose="020B0604020202020204" charset="0"/>
              </a:rPr>
              <a:t>mayor media de aceptación</a:t>
            </a:r>
            <a:r>
              <a:rPr lang="es-ES" sz="2000" dirty="0">
                <a:latin typeface="Alegreya Sans" panose="020B0604020202020204" charset="0"/>
              </a:rPr>
              <a:t>, con valores de </a:t>
            </a:r>
            <a:r>
              <a:rPr lang="es-ES" sz="2000" b="1" dirty="0">
                <a:latin typeface="Alegreya Sans" panose="020B0604020202020204" charset="0"/>
              </a:rPr>
              <a:t>7 y 9</a:t>
            </a:r>
            <a:r>
              <a:rPr lang="es-ES" sz="2000" dirty="0">
                <a:latin typeface="Alegreya Sans" panose="020B0604020202020204" charset="0"/>
              </a:rPr>
              <a:t>, y una media aproximada de </a:t>
            </a:r>
            <a:r>
              <a:rPr lang="es-ES" sz="2000" b="1" dirty="0">
                <a:latin typeface="Alegreya Sans" panose="020B0604020202020204" charset="0"/>
              </a:rPr>
              <a:t>8.5</a:t>
            </a:r>
            <a:r>
              <a:rPr lang="es-ES" sz="2000" dirty="0">
                <a:latin typeface="Alegreya Sans" panose="020B0604020202020204" charset="0"/>
              </a:rPr>
              <a:t>, muestra una alta preferencia del producto, se refleja también en una </a:t>
            </a:r>
            <a:r>
              <a:rPr lang="es-ES" sz="2000" b="1" dirty="0">
                <a:latin typeface="Alegreya Sans" panose="020B0604020202020204" charset="0"/>
              </a:rPr>
              <a:t>dispersión moderada</a:t>
            </a:r>
            <a:r>
              <a:rPr lang="es-ES" sz="2000" dirty="0">
                <a:latin typeface="Alegreya Sans" panose="020B0604020202020204" charset="0"/>
              </a:rPr>
              <a:t>, con pocos valores distintos.</a:t>
            </a:r>
          </a:p>
          <a:p>
            <a:pPr algn="just"/>
            <a:r>
              <a:rPr lang="es-ES" sz="2000" dirty="0">
                <a:latin typeface="Alegreya Sans" panose="020B0604020202020204" charset="0"/>
              </a:rPr>
              <a:t>Por otro lado, el grupo </a:t>
            </a:r>
            <a:r>
              <a:rPr lang="es-ES" sz="2000" b="1" dirty="0">
                <a:latin typeface="Alegreya Sans" panose="020B0604020202020204" charset="0"/>
              </a:rPr>
              <a:t>"pregrado"</a:t>
            </a:r>
            <a:r>
              <a:rPr lang="es-ES" sz="2000" dirty="0">
                <a:latin typeface="Alegreya Sans" panose="020B0604020202020204" charset="0"/>
              </a:rPr>
              <a:t> mostró una media menor (~8), pero con una </a:t>
            </a:r>
            <a:r>
              <a:rPr lang="es-ES" sz="2000" b="1" dirty="0">
                <a:latin typeface="Alegreya Sans" panose="020B0604020202020204" charset="0"/>
              </a:rPr>
              <a:t>amplia dispersión</a:t>
            </a:r>
            <a:r>
              <a:rPr lang="es-ES" sz="2000" dirty="0">
                <a:latin typeface="Alegreya Sans" panose="020B0604020202020204" charset="0"/>
              </a:rPr>
              <a:t>, incluyendo valores diferentes tan bajos como </a:t>
            </a:r>
            <a:r>
              <a:rPr lang="es-ES" sz="2000" b="1" dirty="0">
                <a:latin typeface="Alegreya Sans" panose="020B0604020202020204" charset="0"/>
              </a:rPr>
              <a:t>1 y 2</a:t>
            </a:r>
            <a:r>
              <a:rPr lang="es-ES" sz="2000" dirty="0">
                <a:latin typeface="Alegreya Sans" panose="020B0604020202020204" charset="0"/>
              </a:rPr>
              <a:t>, lo que indica una </a:t>
            </a:r>
            <a:r>
              <a:rPr lang="es-ES" sz="2000" b="1" dirty="0">
                <a:latin typeface="Alegreya Sans" panose="020B0604020202020204" charset="0"/>
              </a:rPr>
              <a:t>mayor variabilidad en la aceptación</a:t>
            </a:r>
            <a:r>
              <a:rPr lang="es-ES" sz="2000" dirty="0">
                <a:latin typeface="Alegreya Sans" panose="020B0604020202020204" charset="0"/>
              </a:rPr>
              <a:t> del producto.</a:t>
            </a:r>
          </a:p>
          <a:p>
            <a:pPr algn="just"/>
            <a:r>
              <a:rPr lang="es-ES" sz="2000" dirty="0">
                <a:latin typeface="Alegreya Sans" panose="020B0604020202020204" charset="0"/>
              </a:rPr>
              <a:t>Otros grupos como </a:t>
            </a:r>
            <a:r>
              <a:rPr lang="es-ES" sz="2000" b="1" dirty="0">
                <a:latin typeface="Alegreya Sans" panose="020B0604020202020204" charset="0"/>
              </a:rPr>
              <a:t>"primaria"</a:t>
            </a:r>
            <a:r>
              <a:rPr lang="es-ES" sz="2000" dirty="0">
                <a:latin typeface="Alegreya Sans" panose="020B0604020202020204" charset="0"/>
              </a:rPr>
              <a:t> y </a:t>
            </a:r>
            <a:r>
              <a:rPr lang="es-ES" sz="2000" b="1" dirty="0">
                <a:latin typeface="Alegreya Sans" panose="020B0604020202020204" charset="0"/>
              </a:rPr>
              <a:t>"secundaria"</a:t>
            </a:r>
            <a:r>
              <a:rPr lang="es-ES" sz="2000" dirty="0">
                <a:latin typeface="Alegreya Sans" panose="020B0604020202020204" charset="0"/>
              </a:rPr>
              <a:t> mostraron medias de aceptación intermedias (aproximadamente entre 7 y 7.5), mientras que el grupo de </a:t>
            </a:r>
            <a:r>
              <a:rPr lang="es-ES" sz="2000" b="1" dirty="0">
                <a:latin typeface="Alegreya Sans" panose="020B0604020202020204" charset="0"/>
              </a:rPr>
              <a:t>"superior incompleto"</a:t>
            </a:r>
            <a:r>
              <a:rPr lang="es-ES" sz="2000" dirty="0">
                <a:latin typeface="Alegreya Sans" panose="020B0604020202020204" charset="0"/>
              </a:rPr>
              <a:t> también presentó una dispersión baja y una aceptación relativamente estable (~7.5).</a:t>
            </a:r>
          </a:p>
          <a:p>
            <a:pPr algn="just"/>
            <a:r>
              <a:rPr lang="es-ES" sz="2000" dirty="0">
                <a:latin typeface="Alegreya Sans" panose="020B0604020202020204" charset="0"/>
              </a:rPr>
              <a:t>Segú Martínez et al. (2021) reportan que panelistas con mayor formación académica tienden a mostrar una mayor apreciación de productos artesanales cuando estos se relacionan con identidad local y tradiciones culinarias.</a:t>
            </a:r>
          </a:p>
          <a:p>
            <a:endParaRPr lang="es-ES" dirty="0"/>
          </a:p>
          <a:p>
            <a:pPr algn="l"/>
            <a:endParaRPr lang="es-PE" noProof="0" dirty="0"/>
          </a:p>
        </p:txBody>
      </p:sp>
      <p:sp>
        <p:nvSpPr>
          <p:cNvPr id="27" name="CuadroTexto 26">
            <a:extLst>
              <a:ext uri="{FF2B5EF4-FFF2-40B4-BE49-F238E27FC236}">
                <a16:creationId xmlns:a16="http://schemas.microsoft.com/office/drawing/2014/main" id="{4B9116FC-BA88-0995-E158-A1817299C8E0}"/>
              </a:ext>
            </a:extLst>
          </p:cNvPr>
          <p:cNvSpPr txBox="1"/>
          <p:nvPr/>
        </p:nvSpPr>
        <p:spPr>
          <a:xfrm>
            <a:off x="957345" y="2536251"/>
            <a:ext cx="7847369" cy="377411"/>
          </a:xfrm>
          <a:prstGeom prst="rect">
            <a:avLst/>
          </a:prstGeom>
          <a:noFill/>
        </p:spPr>
        <p:txBody>
          <a:bodyPr wrap="square">
            <a:spAutoFit/>
          </a:bodyPr>
          <a:lstStyle/>
          <a:p>
            <a:pPr>
              <a:lnSpc>
                <a:spcPct val="115000"/>
              </a:lnSpc>
              <a:spcAft>
                <a:spcPts val="800"/>
              </a:spcAft>
            </a:pPr>
            <a:r>
              <a:rPr lang="es-PE" sz="1800" b="1" kern="100" dirty="0">
                <a:effectLst/>
                <a:latin typeface="Alegreya Sans" panose="020B0604020202020204" charset="0"/>
                <a:ea typeface="Calibri" panose="020F0502020204030204" pitchFamily="34" charset="0"/>
                <a:cs typeface="Times New Roman" panose="02020603050405020304" pitchFamily="18" charset="0"/>
              </a:rPr>
              <a:t>Grafica 1. Comparación de medias entre la aceptación con el grado de instrucción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a:extLst>
            <a:ext uri="{FF2B5EF4-FFF2-40B4-BE49-F238E27FC236}">
              <a16:creationId xmlns:a16="http://schemas.microsoft.com/office/drawing/2014/main" id="{FD8294BD-5830-55ED-9A62-DEB211C18C0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3F3010E-C3C0-F42E-3DCD-2A3F62E5C43F}"/>
              </a:ext>
            </a:extLst>
          </p:cNvPr>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a:extLst>
              <a:ext uri="{FF2B5EF4-FFF2-40B4-BE49-F238E27FC236}">
                <a16:creationId xmlns:a16="http://schemas.microsoft.com/office/drawing/2014/main" id="{DFCDFC33-528C-4E10-65C7-7B99A8CBD11E}"/>
              </a:ext>
            </a:extLst>
          </p:cNvPr>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a:extLst>
              <a:ext uri="{FF2B5EF4-FFF2-40B4-BE49-F238E27FC236}">
                <a16:creationId xmlns:a16="http://schemas.microsoft.com/office/drawing/2014/main" id="{8671ACE7-7178-C806-A6EB-01B7557DC89F}"/>
              </a:ext>
            </a:extLst>
          </p:cNvPr>
          <p:cNvGrpSpPr/>
          <p:nvPr/>
        </p:nvGrpSpPr>
        <p:grpSpPr>
          <a:xfrm>
            <a:off x="673466" y="1335753"/>
            <a:ext cx="17076709" cy="8223893"/>
            <a:chOff x="0" y="0"/>
            <a:chExt cx="4274726" cy="2167467"/>
          </a:xfrm>
        </p:grpSpPr>
        <p:sp>
          <p:nvSpPr>
            <p:cNvPr id="5" name="Freeform 5">
              <a:extLst>
                <a:ext uri="{FF2B5EF4-FFF2-40B4-BE49-F238E27FC236}">
                  <a16:creationId xmlns:a16="http://schemas.microsoft.com/office/drawing/2014/main" id="{32323137-9339-3B9F-D4B2-8796B3B0EF48}"/>
                </a:ext>
              </a:extLst>
            </p:cNvPr>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a:extLst>
                <a:ext uri="{FF2B5EF4-FFF2-40B4-BE49-F238E27FC236}">
                  <a16:creationId xmlns:a16="http://schemas.microsoft.com/office/drawing/2014/main" id="{93EE44DE-5181-CB24-F4A2-014764452F4E}"/>
                </a:ext>
              </a:extLst>
            </p:cNvPr>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a:extLst>
              <a:ext uri="{FF2B5EF4-FFF2-40B4-BE49-F238E27FC236}">
                <a16:creationId xmlns:a16="http://schemas.microsoft.com/office/drawing/2014/main" id="{BFE453D1-6798-F569-057B-2FB0209A60C6}"/>
              </a:ext>
            </a:extLst>
          </p:cNvPr>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a:extLst>
              <a:ext uri="{FF2B5EF4-FFF2-40B4-BE49-F238E27FC236}">
                <a16:creationId xmlns:a16="http://schemas.microsoft.com/office/drawing/2014/main" id="{4C084133-4703-EEF2-E5C5-74C0EF766934}"/>
              </a:ext>
            </a:extLst>
          </p:cNvPr>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a:extLst>
              <a:ext uri="{FF2B5EF4-FFF2-40B4-BE49-F238E27FC236}">
                <a16:creationId xmlns:a16="http://schemas.microsoft.com/office/drawing/2014/main" id="{9C1A55F9-C7F1-E358-5758-2DA24E9E8A23}"/>
              </a:ext>
            </a:extLst>
          </p:cNvPr>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a:extLst>
              <a:ext uri="{FF2B5EF4-FFF2-40B4-BE49-F238E27FC236}">
                <a16:creationId xmlns:a16="http://schemas.microsoft.com/office/drawing/2014/main" id="{7138B502-DABE-A817-E8CA-59AD06CED12A}"/>
              </a:ext>
            </a:extLst>
          </p:cNvPr>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a:extLst>
              <a:ext uri="{FF2B5EF4-FFF2-40B4-BE49-F238E27FC236}">
                <a16:creationId xmlns:a16="http://schemas.microsoft.com/office/drawing/2014/main" id="{6439417D-ABA4-03D1-97BF-53068E6FDC15}"/>
              </a:ext>
            </a:extLst>
          </p:cNvPr>
          <p:cNvGrpSpPr/>
          <p:nvPr/>
        </p:nvGrpSpPr>
        <p:grpSpPr>
          <a:xfrm>
            <a:off x="6204942" y="1459653"/>
            <a:ext cx="8986036" cy="955562"/>
            <a:chOff x="0" y="0"/>
            <a:chExt cx="1785490" cy="311251"/>
          </a:xfrm>
        </p:grpSpPr>
        <p:sp>
          <p:nvSpPr>
            <p:cNvPr id="12" name="Freeform 12">
              <a:extLst>
                <a:ext uri="{FF2B5EF4-FFF2-40B4-BE49-F238E27FC236}">
                  <a16:creationId xmlns:a16="http://schemas.microsoft.com/office/drawing/2014/main" id="{F6414A64-BAC4-206A-0BAF-C5261A318E17}"/>
                </a:ext>
              </a:extLst>
            </p:cNvPr>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a:extLst>
                <a:ext uri="{FF2B5EF4-FFF2-40B4-BE49-F238E27FC236}">
                  <a16:creationId xmlns:a16="http://schemas.microsoft.com/office/drawing/2014/main" id="{C7408A75-DBB3-6BBD-9163-CED9101A21EB}"/>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a:extLst>
              <a:ext uri="{FF2B5EF4-FFF2-40B4-BE49-F238E27FC236}">
                <a16:creationId xmlns:a16="http://schemas.microsoft.com/office/drawing/2014/main" id="{F10E9FA5-697D-E638-6D86-9CD6E18AF293}"/>
              </a:ext>
            </a:extLst>
          </p:cNvPr>
          <p:cNvGrpSpPr/>
          <p:nvPr/>
        </p:nvGrpSpPr>
        <p:grpSpPr>
          <a:xfrm>
            <a:off x="6204942" y="-541884"/>
            <a:ext cx="9690828" cy="3043338"/>
            <a:chOff x="-149324" y="-76200"/>
            <a:chExt cx="1934814" cy="991293"/>
          </a:xfrm>
        </p:grpSpPr>
        <p:sp>
          <p:nvSpPr>
            <p:cNvPr id="15" name="Freeform 15">
              <a:extLst>
                <a:ext uri="{FF2B5EF4-FFF2-40B4-BE49-F238E27FC236}">
                  <a16:creationId xmlns:a16="http://schemas.microsoft.com/office/drawing/2014/main" id="{C5866AA6-9213-4F36-0606-A9AAC801F3BB}"/>
                </a:ext>
              </a:extLst>
            </p:cNvPr>
            <p:cNvSpPr/>
            <p:nvPr/>
          </p:nvSpPr>
          <p:spPr>
            <a:xfrm>
              <a:off x="-149324" y="603842"/>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a:extLst>
                <a:ext uri="{FF2B5EF4-FFF2-40B4-BE49-F238E27FC236}">
                  <a16:creationId xmlns:a16="http://schemas.microsoft.com/office/drawing/2014/main" id="{B40F8A9A-7722-2F5E-C291-7C85E59AA1FA}"/>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a:extLst>
              <a:ext uri="{FF2B5EF4-FFF2-40B4-BE49-F238E27FC236}">
                <a16:creationId xmlns:a16="http://schemas.microsoft.com/office/drawing/2014/main" id="{D188B0CD-31E1-38DE-1C52-79506A806F37}"/>
              </a:ext>
            </a:extLst>
          </p:cNvPr>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8" name="TextBox 18">
            <a:extLst>
              <a:ext uri="{FF2B5EF4-FFF2-40B4-BE49-F238E27FC236}">
                <a16:creationId xmlns:a16="http://schemas.microsoft.com/office/drawing/2014/main" id="{D332FC33-AED6-101D-0E14-B1BA22416024}"/>
              </a:ext>
            </a:extLst>
          </p:cNvPr>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19" name="Freeform 19">
            <a:extLst>
              <a:ext uri="{FF2B5EF4-FFF2-40B4-BE49-F238E27FC236}">
                <a16:creationId xmlns:a16="http://schemas.microsoft.com/office/drawing/2014/main" id="{1EE2A919-106C-C181-D1E0-27D69C777EFF}"/>
              </a:ext>
            </a:extLst>
          </p:cNvPr>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0" name="Freeform 20">
            <a:extLst>
              <a:ext uri="{FF2B5EF4-FFF2-40B4-BE49-F238E27FC236}">
                <a16:creationId xmlns:a16="http://schemas.microsoft.com/office/drawing/2014/main" id="{FE4A306C-E769-6A7A-5EB3-4405E7116DDC}"/>
              </a:ext>
            </a:extLst>
          </p:cNvPr>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1" name="Freeform 21">
            <a:extLst>
              <a:ext uri="{FF2B5EF4-FFF2-40B4-BE49-F238E27FC236}">
                <a16:creationId xmlns:a16="http://schemas.microsoft.com/office/drawing/2014/main" id="{1B49A8DD-9C88-CFC1-FE03-B8045E0D87D1}"/>
              </a:ext>
            </a:extLst>
          </p:cNvPr>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6"/>
            <a:stretch>
              <a:fillRect/>
            </a:stretch>
          </a:blipFill>
        </p:spPr>
        <p:txBody>
          <a:bodyPr/>
          <a:lstStyle/>
          <a:p>
            <a:endParaRPr lang="es-PE" noProof="0" dirty="0"/>
          </a:p>
        </p:txBody>
      </p:sp>
      <p:sp>
        <p:nvSpPr>
          <p:cNvPr id="22" name="Freeform 22">
            <a:extLst>
              <a:ext uri="{FF2B5EF4-FFF2-40B4-BE49-F238E27FC236}">
                <a16:creationId xmlns:a16="http://schemas.microsoft.com/office/drawing/2014/main" id="{6A494EAF-0361-6F58-47ED-B08A429FDAEF}"/>
              </a:ext>
            </a:extLst>
          </p:cNvPr>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7"/>
            <a:stretch>
              <a:fillRect t="-22691" b="-25422"/>
            </a:stretch>
          </a:blipFill>
        </p:spPr>
        <p:txBody>
          <a:bodyPr/>
          <a:lstStyle/>
          <a:p>
            <a:endParaRPr lang="es-PE" noProof="0" dirty="0"/>
          </a:p>
        </p:txBody>
      </p:sp>
      <p:sp>
        <p:nvSpPr>
          <p:cNvPr id="26" name="TextBox 26">
            <a:extLst>
              <a:ext uri="{FF2B5EF4-FFF2-40B4-BE49-F238E27FC236}">
                <a16:creationId xmlns:a16="http://schemas.microsoft.com/office/drawing/2014/main" id="{027D7210-C10D-61CD-2D57-E5D34F8220E6}"/>
              </a:ext>
            </a:extLst>
          </p:cNvPr>
          <p:cNvSpPr txBox="1"/>
          <p:nvPr/>
        </p:nvSpPr>
        <p:spPr>
          <a:xfrm>
            <a:off x="6204942" y="1740725"/>
            <a:ext cx="9142673" cy="666914"/>
          </a:xfrm>
          <a:prstGeom prst="rect">
            <a:avLst/>
          </a:prstGeom>
        </p:spPr>
        <p:txBody>
          <a:bodyPr wrap="square" lIns="0" tIns="0" rIns="0" bIns="0" rtlCol="0" anchor="t">
            <a:spAutoFit/>
          </a:bodyPr>
          <a:lstStyle/>
          <a:p>
            <a:pPr algn="ctr">
              <a:lnSpc>
                <a:spcPts val="5369"/>
              </a:lnSpc>
            </a:pPr>
            <a:r>
              <a:rPr lang="es-PE" sz="3835" noProof="0" dirty="0">
                <a:solidFill>
                  <a:srgbClr val="000000"/>
                </a:solidFill>
                <a:latin typeface="League Spartan"/>
                <a:ea typeface="League Spartan"/>
                <a:cs typeface="League Spartan"/>
                <a:sym typeface="League Spartan"/>
              </a:rPr>
              <a:t>IV. RESULTADOS Y </a:t>
            </a:r>
            <a:r>
              <a:rPr lang="es-PE" sz="3600" dirty="0">
                <a:solidFill>
                  <a:srgbClr val="000000"/>
                </a:solidFill>
                <a:latin typeface="League Spartan"/>
              </a:rPr>
              <a:t>DISCUSIONES</a:t>
            </a:r>
            <a:endParaRPr lang="es-PE" sz="3835" dirty="0">
              <a:solidFill>
                <a:srgbClr val="000000"/>
              </a:solidFill>
              <a:latin typeface="League Spartan"/>
              <a:sym typeface="League Spartan"/>
            </a:endParaRPr>
          </a:p>
        </p:txBody>
      </p:sp>
      <p:pic>
        <p:nvPicPr>
          <p:cNvPr id="25" name="Imagen 24">
            <a:extLst>
              <a:ext uri="{FF2B5EF4-FFF2-40B4-BE49-F238E27FC236}">
                <a16:creationId xmlns:a16="http://schemas.microsoft.com/office/drawing/2014/main" id="{4D49A590-40B3-A2BB-CCF6-BB6F6CAB2A80}"/>
              </a:ext>
            </a:extLst>
          </p:cNvPr>
          <p:cNvPicPr>
            <a:picLocks noChangeAspect="1"/>
          </p:cNvPicPr>
          <p:nvPr/>
        </p:nvPicPr>
        <p:blipFill>
          <a:blip r:embed="rId8"/>
          <a:stretch>
            <a:fillRect/>
          </a:stretch>
        </p:blipFill>
        <p:spPr>
          <a:xfrm>
            <a:off x="-68558" y="2881225"/>
            <a:ext cx="11369737" cy="5855725"/>
          </a:xfrm>
          <a:prstGeom prst="rect">
            <a:avLst/>
          </a:prstGeom>
        </p:spPr>
      </p:pic>
      <p:sp>
        <p:nvSpPr>
          <p:cNvPr id="29" name="CuadroTexto 28">
            <a:extLst>
              <a:ext uri="{FF2B5EF4-FFF2-40B4-BE49-F238E27FC236}">
                <a16:creationId xmlns:a16="http://schemas.microsoft.com/office/drawing/2014/main" id="{F6AE3FCF-2330-25F6-939E-459CE6404AEB}"/>
              </a:ext>
            </a:extLst>
          </p:cNvPr>
          <p:cNvSpPr txBox="1"/>
          <p:nvPr/>
        </p:nvSpPr>
        <p:spPr>
          <a:xfrm>
            <a:off x="-38959" y="8736950"/>
            <a:ext cx="11369736"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s-ES" sz="2000" dirty="0">
                <a:latin typeface="Alegreya Sans" panose="020B0604020202020204" charset="0"/>
              </a:rPr>
              <a:t>El gráfico muestra cómo se agrupan las variables sensoriales evaluadas por los jueces donde la Dimensión 1 (45.48%) y Dimensión 2 (22.83%) explican en conjunto el 68.31% de la variabilidad total de los datos</a:t>
            </a:r>
            <a:endParaRPr lang="es-PE" sz="2000" dirty="0">
              <a:latin typeface="Alegreya Sans" panose="020B0604020202020204" charset="0"/>
            </a:endParaRPr>
          </a:p>
        </p:txBody>
      </p:sp>
      <p:sp>
        <p:nvSpPr>
          <p:cNvPr id="30" name="CuadroTexto 29">
            <a:extLst>
              <a:ext uri="{FF2B5EF4-FFF2-40B4-BE49-F238E27FC236}">
                <a16:creationId xmlns:a16="http://schemas.microsoft.com/office/drawing/2014/main" id="{398378E8-D7C0-0F19-E268-5052DA972694}"/>
              </a:ext>
            </a:extLst>
          </p:cNvPr>
          <p:cNvSpPr txBox="1"/>
          <p:nvPr/>
        </p:nvSpPr>
        <p:spPr>
          <a:xfrm>
            <a:off x="11301178" y="2567534"/>
            <a:ext cx="6834421" cy="686341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s-ES" sz="2000" dirty="0">
                <a:latin typeface="Alegreya Sans" panose="020B0604020202020204" charset="0"/>
              </a:rPr>
              <a:t>La “aceptación”, “suave-textura”, “agradable-sabor”, “ovalada-apariencia” y “dorada-apariencia” están muy relacionadas entre sí, formando un clúster sensorial favorable. Por otro lado, “arenosa-textura”, “circular-apariencia” o “vainilla-sabor” apuntan a direcciones distintas, posiblemente con menor contribución positiva a la aceptabilidad.</a:t>
            </a:r>
          </a:p>
          <a:p>
            <a:pPr algn="just"/>
            <a:endParaRPr lang="es-ES" sz="2000" dirty="0">
              <a:latin typeface="Alegreya Sans" panose="020B0604020202020204" charset="0"/>
            </a:endParaRPr>
          </a:p>
          <a:p>
            <a:pPr algn="just"/>
            <a:r>
              <a:rPr lang="es-ES" sz="2000" dirty="0">
                <a:latin typeface="Alegreya Sans" panose="020B0604020202020204" charset="0"/>
              </a:rPr>
              <a:t>Los jueces con de pregrado, superior, y superior incompleta valora positivamente atributos como sabores tradicionales, olores dulces y colores intensos. Los jueces con educación secundaria mostraron afinidad con atributos relacionados al aroma agradable, los jueces con primaria </a:t>
            </a:r>
            <a:r>
              <a:rPr lang="es-ES" sz="2000" dirty="0"/>
              <a:t>mostraron preferencia por </a:t>
            </a:r>
            <a:r>
              <a:rPr lang="es-ES" sz="2000" b="1" dirty="0"/>
              <a:t>sabores simples y conocidos</a:t>
            </a:r>
            <a:r>
              <a:rPr lang="es-ES" sz="2000" dirty="0"/>
              <a:t>, como el dulzor y la </a:t>
            </a:r>
            <a:r>
              <a:rPr lang="es-ES" sz="2000" dirty="0" err="1"/>
              <a:t>crocancia</a:t>
            </a:r>
            <a:r>
              <a:rPr lang="es-ES" sz="2000" dirty="0"/>
              <a:t> y los jueces con bachiller mostraron afinidad por las variables como </a:t>
            </a:r>
            <a:r>
              <a:rPr lang="es-ES" sz="2000" b="1" dirty="0"/>
              <a:t>aceptación</a:t>
            </a:r>
            <a:r>
              <a:rPr lang="es-ES" sz="2000" dirty="0"/>
              <a:t>, </a:t>
            </a:r>
            <a:r>
              <a:rPr lang="es-ES" sz="2000" b="1" dirty="0"/>
              <a:t>textura suave</a:t>
            </a:r>
            <a:r>
              <a:rPr lang="es-ES" sz="2000" dirty="0"/>
              <a:t> y </a:t>
            </a:r>
            <a:r>
              <a:rPr lang="es-ES" sz="2000" b="1" dirty="0"/>
              <a:t>agradable sabor.</a:t>
            </a:r>
          </a:p>
          <a:p>
            <a:pPr algn="just"/>
            <a:r>
              <a:rPr lang="es-ES" sz="2000" dirty="0">
                <a:latin typeface="Alegreya Sans" panose="020B0604020202020204" charset="0"/>
              </a:rPr>
              <a:t>Este tipo de análisis confirma que el perfil educativo del consumidor influye en su percepción sensorial. Según </a:t>
            </a:r>
            <a:r>
              <a:rPr lang="es-ES" sz="2000" dirty="0" err="1">
                <a:latin typeface="Alegreya Sans" panose="020B0604020202020204" charset="0"/>
              </a:rPr>
              <a:t>Deliza</a:t>
            </a:r>
            <a:r>
              <a:rPr lang="es-ES" sz="2000" dirty="0">
                <a:latin typeface="Alegreya Sans" panose="020B0604020202020204" charset="0"/>
              </a:rPr>
              <a:t> et al. (2003) y Guerrero et al. (2009), consumidores nos menciona con mayor formación tienden a enfocar sus juicios en aspectos técnicos como textura y balance de sabor, mientras que grupos con menor formación tienden a valorar más la familiaridad sensorial (dulzor, aroma a vainilla, </a:t>
            </a:r>
            <a:r>
              <a:rPr lang="es-ES" sz="2000" dirty="0" err="1">
                <a:latin typeface="Alegreya Sans" panose="020B0604020202020204" charset="0"/>
              </a:rPr>
              <a:t>crocancia</a:t>
            </a:r>
            <a:r>
              <a:rPr lang="es-ES" sz="2000" dirty="0">
                <a:latin typeface="Alegreya Sans" panose="020B0604020202020204" charset="0"/>
              </a:rPr>
              <a:t>).</a:t>
            </a:r>
            <a:endParaRPr lang="es-PE" sz="2000" dirty="0">
              <a:latin typeface="Alegreya Sans" panose="020B0604020202020204" charset="0"/>
            </a:endParaRPr>
          </a:p>
        </p:txBody>
      </p:sp>
      <p:sp>
        <p:nvSpPr>
          <p:cNvPr id="23" name="CuadroTexto 22">
            <a:extLst>
              <a:ext uri="{FF2B5EF4-FFF2-40B4-BE49-F238E27FC236}">
                <a16:creationId xmlns:a16="http://schemas.microsoft.com/office/drawing/2014/main" id="{F9E6A95F-029E-A293-823B-5B19F1F5E8C0}"/>
              </a:ext>
            </a:extLst>
          </p:cNvPr>
          <p:cNvSpPr txBox="1"/>
          <p:nvPr/>
        </p:nvSpPr>
        <p:spPr>
          <a:xfrm>
            <a:off x="-106707" y="2463887"/>
            <a:ext cx="11022461" cy="695960"/>
          </a:xfrm>
          <a:prstGeom prst="rect">
            <a:avLst/>
          </a:prstGeom>
          <a:noFill/>
        </p:spPr>
        <p:txBody>
          <a:bodyPr wrap="square">
            <a:spAutoFit/>
          </a:bodyPr>
          <a:lstStyle/>
          <a:p>
            <a:pPr>
              <a:lnSpc>
                <a:spcPct val="115000"/>
              </a:lnSpc>
              <a:spcAft>
                <a:spcPts val="800"/>
              </a:spcAft>
            </a:pPr>
            <a:r>
              <a:rPr lang="es-PE" sz="1800" b="1" kern="100" dirty="0">
                <a:effectLst/>
                <a:latin typeface="Alegreya Sans" panose="020B0604020202020204" charset="0"/>
                <a:ea typeface="Calibri" panose="020F0502020204030204" pitchFamily="34" charset="0"/>
                <a:cs typeface="Times New Roman" panose="02020603050405020304" pitchFamily="18" charset="0"/>
              </a:rPr>
              <a:t>Grafica 2. </a:t>
            </a:r>
            <a:r>
              <a:rPr lang="es-ES" sz="1800" b="1" kern="100" dirty="0">
                <a:effectLst/>
                <a:latin typeface="Alegreya Sans" panose="020B0604020202020204" charset="0"/>
                <a:ea typeface="Calibri" panose="020F0502020204030204" pitchFamily="34" charset="0"/>
                <a:cs typeface="Times New Roman" panose="02020603050405020304" pitchFamily="18" charset="0"/>
              </a:rPr>
              <a:t>Análisis de Componentes Principales (</a:t>
            </a:r>
            <a:r>
              <a:rPr lang="es-ES" sz="1800" b="1" kern="100" dirty="0" err="1">
                <a:effectLst/>
                <a:latin typeface="Alegreya Sans" panose="020B0604020202020204" charset="0"/>
                <a:ea typeface="Calibri" panose="020F0502020204030204" pitchFamily="34" charset="0"/>
                <a:cs typeface="Times New Roman" panose="02020603050405020304" pitchFamily="18" charset="0"/>
              </a:rPr>
              <a:t>PCA</a:t>
            </a:r>
            <a:r>
              <a:rPr lang="es-ES" sz="1800" b="1" kern="100" dirty="0">
                <a:effectLst/>
                <a:latin typeface="Alegreya Sans" panose="020B0604020202020204" charset="0"/>
                <a:ea typeface="Calibri" panose="020F0502020204030204" pitchFamily="34" charset="0"/>
                <a:cs typeface="Times New Roman" panose="02020603050405020304" pitchFamily="18" charset="0"/>
              </a:rPr>
              <a:t>) de la aceptabilidad sensorial de una galleta según grado de instrucción de los jueces</a:t>
            </a:r>
            <a:endParaRPr lang="es-PE" sz="1800" b="1" kern="100" dirty="0">
              <a:effectLst/>
              <a:latin typeface="Alegreya San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30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a:extLst>
            <a:ext uri="{FF2B5EF4-FFF2-40B4-BE49-F238E27FC236}">
              <a16:creationId xmlns:a16="http://schemas.microsoft.com/office/drawing/2014/main" id="{FB24B05B-0066-8DD7-4345-69446C74D95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65CA489-D02D-68E4-3ED6-E609B02FCAC7}"/>
              </a:ext>
            </a:extLst>
          </p:cNvPr>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3" name="Freeform 3">
            <a:extLst>
              <a:ext uri="{FF2B5EF4-FFF2-40B4-BE49-F238E27FC236}">
                <a16:creationId xmlns:a16="http://schemas.microsoft.com/office/drawing/2014/main" id="{8195758C-8FA0-E755-375F-C2ABE62052FA}"/>
              </a:ext>
            </a:extLst>
          </p:cNvPr>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4" name="Group 4">
            <a:extLst>
              <a:ext uri="{FF2B5EF4-FFF2-40B4-BE49-F238E27FC236}">
                <a16:creationId xmlns:a16="http://schemas.microsoft.com/office/drawing/2014/main" id="{765C8706-28EC-D5E6-DF2B-402F4F29A5FE}"/>
              </a:ext>
            </a:extLst>
          </p:cNvPr>
          <p:cNvGrpSpPr/>
          <p:nvPr/>
        </p:nvGrpSpPr>
        <p:grpSpPr>
          <a:xfrm>
            <a:off x="733832" y="1596321"/>
            <a:ext cx="17401768" cy="8229600"/>
            <a:chOff x="0" y="0"/>
            <a:chExt cx="4274726" cy="2167467"/>
          </a:xfrm>
        </p:grpSpPr>
        <p:sp>
          <p:nvSpPr>
            <p:cNvPr id="5" name="Freeform 5">
              <a:extLst>
                <a:ext uri="{FF2B5EF4-FFF2-40B4-BE49-F238E27FC236}">
                  <a16:creationId xmlns:a16="http://schemas.microsoft.com/office/drawing/2014/main" id="{CCCC0E61-B4FC-C54C-09D4-10C02365E84B}"/>
                </a:ext>
              </a:extLst>
            </p:cNvPr>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s-PE" noProof="0" dirty="0"/>
            </a:p>
          </p:txBody>
        </p:sp>
        <p:sp>
          <p:nvSpPr>
            <p:cNvPr id="6" name="TextBox 6">
              <a:extLst>
                <a:ext uri="{FF2B5EF4-FFF2-40B4-BE49-F238E27FC236}">
                  <a16:creationId xmlns:a16="http://schemas.microsoft.com/office/drawing/2014/main" id="{AC3C7943-487C-751D-40FE-2FCF8CA2097E}"/>
                </a:ext>
              </a:extLst>
            </p:cNvPr>
            <p:cNvSpPr txBox="1"/>
            <p:nvPr/>
          </p:nvSpPr>
          <p:spPr>
            <a:xfrm>
              <a:off x="0" y="-76200"/>
              <a:ext cx="4274726" cy="2243667"/>
            </a:xfrm>
            <a:prstGeom prst="rect">
              <a:avLst/>
            </a:prstGeom>
          </p:spPr>
          <p:txBody>
            <a:bodyPr lIns="50800" tIns="50800" rIns="50800" bIns="50800" rtlCol="0" anchor="ctr"/>
            <a:lstStyle/>
            <a:p>
              <a:pPr algn="ctr">
                <a:lnSpc>
                  <a:spcPts val="2659"/>
                </a:lnSpc>
              </a:pPr>
              <a:endParaRPr lang="es-PE" noProof="0" dirty="0"/>
            </a:p>
          </p:txBody>
        </p:sp>
      </p:grpSp>
      <p:sp>
        <p:nvSpPr>
          <p:cNvPr id="7" name="Freeform 7">
            <a:extLst>
              <a:ext uri="{FF2B5EF4-FFF2-40B4-BE49-F238E27FC236}">
                <a16:creationId xmlns:a16="http://schemas.microsoft.com/office/drawing/2014/main" id="{00249B94-7793-BF50-6A91-39B8A78532ED}"/>
              </a:ext>
            </a:extLst>
          </p:cNvPr>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8" name="Freeform 8">
            <a:extLst>
              <a:ext uri="{FF2B5EF4-FFF2-40B4-BE49-F238E27FC236}">
                <a16:creationId xmlns:a16="http://schemas.microsoft.com/office/drawing/2014/main" id="{96674E14-3E79-3AA2-55EC-4DD24FAB363A}"/>
              </a:ext>
            </a:extLst>
          </p:cNvPr>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PE" noProof="0" dirty="0"/>
          </a:p>
        </p:txBody>
      </p:sp>
      <p:sp>
        <p:nvSpPr>
          <p:cNvPr id="9" name="Freeform 9">
            <a:extLst>
              <a:ext uri="{FF2B5EF4-FFF2-40B4-BE49-F238E27FC236}">
                <a16:creationId xmlns:a16="http://schemas.microsoft.com/office/drawing/2014/main" id="{2D18E6A4-513B-4389-2DA0-94FE82644FAF}"/>
              </a:ext>
            </a:extLst>
          </p:cNvPr>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10" name="Freeform 10">
            <a:extLst>
              <a:ext uri="{FF2B5EF4-FFF2-40B4-BE49-F238E27FC236}">
                <a16:creationId xmlns:a16="http://schemas.microsoft.com/office/drawing/2014/main" id="{A4A649F4-36D3-765B-98AE-E8E98F323774}"/>
              </a:ext>
            </a:extLst>
          </p:cNvPr>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grpSp>
        <p:nvGrpSpPr>
          <p:cNvPr id="11" name="Group 11">
            <a:extLst>
              <a:ext uri="{FF2B5EF4-FFF2-40B4-BE49-F238E27FC236}">
                <a16:creationId xmlns:a16="http://schemas.microsoft.com/office/drawing/2014/main" id="{2F55196B-0BFE-3756-6999-D56A43671F99}"/>
              </a:ext>
            </a:extLst>
          </p:cNvPr>
          <p:cNvGrpSpPr/>
          <p:nvPr/>
        </p:nvGrpSpPr>
        <p:grpSpPr>
          <a:xfrm>
            <a:off x="6204942" y="1459653"/>
            <a:ext cx="8986036" cy="955562"/>
            <a:chOff x="0" y="0"/>
            <a:chExt cx="1785490" cy="311251"/>
          </a:xfrm>
        </p:grpSpPr>
        <p:sp>
          <p:nvSpPr>
            <p:cNvPr id="12" name="Freeform 12">
              <a:extLst>
                <a:ext uri="{FF2B5EF4-FFF2-40B4-BE49-F238E27FC236}">
                  <a16:creationId xmlns:a16="http://schemas.microsoft.com/office/drawing/2014/main" id="{F3DB5332-C79E-E160-BAEC-06F77F9B1A53}"/>
                </a:ext>
              </a:extLst>
            </p:cNvPr>
            <p:cNvSpPr/>
            <p:nvPr/>
          </p:nvSpPr>
          <p:spPr>
            <a:xfrm>
              <a:off x="0" y="0"/>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E8D1FF"/>
            </a:solidFill>
          </p:spPr>
          <p:txBody>
            <a:bodyPr/>
            <a:lstStyle/>
            <a:p>
              <a:endParaRPr lang="es-PE" noProof="0" dirty="0"/>
            </a:p>
          </p:txBody>
        </p:sp>
        <p:sp>
          <p:nvSpPr>
            <p:cNvPr id="13" name="TextBox 13">
              <a:extLst>
                <a:ext uri="{FF2B5EF4-FFF2-40B4-BE49-F238E27FC236}">
                  <a16:creationId xmlns:a16="http://schemas.microsoft.com/office/drawing/2014/main" id="{960A38CA-3C72-39D2-8589-BDF2BC72811D}"/>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grpSp>
        <p:nvGrpSpPr>
          <p:cNvPr id="14" name="Group 14">
            <a:extLst>
              <a:ext uri="{FF2B5EF4-FFF2-40B4-BE49-F238E27FC236}">
                <a16:creationId xmlns:a16="http://schemas.microsoft.com/office/drawing/2014/main" id="{18A8A33D-F75C-8A50-D698-1D2A188CF47C}"/>
              </a:ext>
            </a:extLst>
          </p:cNvPr>
          <p:cNvGrpSpPr/>
          <p:nvPr/>
        </p:nvGrpSpPr>
        <p:grpSpPr>
          <a:xfrm>
            <a:off x="6204942" y="-541884"/>
            <a:ext cx="9690828" cy="3043338"/>
            <a:chOff x="-149324" y="-76200"/>
            <a:chExt cx="1934814" cy="991293"/>
          </a:xfrm>
        </p:grpSpPr>
        <p:sp>
          <p:nvSpPr>
            <p:cNvPr id="15" name="Freeform 15">
              <a:extLst>
                <a:ext uri="{FF2B5EF4-FFF2-40B4-BE49-F238E27FC236}">
                  <a16:creationId xmlns:a16="http://schemas.microsoft.com/office/drawing/2014/main" id="{E4A1149C-D382-E0B2-66F5-4CE6F6699736}"/>
                </a:ext>
              </a:extLst>
            </p:cNvPr>
            <p:cNvSpPr/>
            <p:nvPr/>
          </p:nvSpPr>
          <p:spPr>
            <a:xfrm>
              <a:off x="-149324" y="603842"/>
              <a:ext cx="1785490" cy="311251"/>
            </a:xfrm>
            <a:custGeom>
              <a:avLst/>
              <a:gdLst/>
              <a:ahLst/>
              <a:cxnLst/>
              <a:rect l="l" t="t" r="r" b="b"/>
              <a:pathLst>
                <a:path w="1785490" h="311251">
                  <a:moveTo>
                    <a:pt x="0" y="0"/>
                  </a:moveTo>
                  <a:lnTo>
                    <a:pt x="1785490" y="0"/>
                  </a:lnTo>
                  <a:lnTo>
                    <a:pt x="1785490" y="311251"/>
                  </a:lnTo>
                  <a:lnTo>
                    <a:pt x="0" y="311251"/>
                  </a:lnTo>
                  <a:close/>
                </a:path>
              </a:pathLst>
            </a:custGeom>
            <a:solidFill>
              <a:srgbClr val="000000">
                <a:alpha val="0"/>
              </a:srgbClr>
            </a:solidFill>
            <a:ln w="76200" cap="sq">
              <a:solidFill>
                <a:srgbClr val="954CBA"/>
              </a:solidFill>
              <a:prstDash val="solid"/>
              <a:miter/>
            </a:ln>
          </p:spPr>
          <p:txBody>
            <a:bodyPr/>
            <a:lstStyle/>
            <a:p>
              <a:endParaRPr lang="es-PE" noProof="0" dirty="0"/>
            </a:p>
          </p:txBody>
        </p:sp>
        <p:sp>
          <p:nvSpPr>
            <p:cNvPr id="16" name="TextBox 16">
              <a:extLst>
                <a:ext uri="{FF2B5EF4-FFF2-40B4-BE49-F238E27FC236}">
                  <a16:creationId xmlns:a16="http://schemas.microsoft.com/office/drawing/2014/main" id="{A19E807A-CC3A-4759-8C41-AA44429468B9}"/>
                </a:ext>
              </a:extLst>
            </p:cNvPr>
            <p:cNvSpPr txBox="1"/>
            <p:nvPr/>
          </p:nvSpPr>
          <p:spPr>
            <a:xfrm>
              <a:off x="0" y="-76200"/>
              <a:ext cx="1785490" cy="387451"/>
            </a:xfrm>
            <a:prstGeom prst="rect">
              <a:avLst/>
            </a:prstGeom>
          </p:spPr>
          <p:txBody>
            <a:bodyPr lIns="50800" tIns="50800" rIns="50800" bIns="50800" rtlCol="0" anchor="ctr"/>
            <a:lstStyle/>
            <a:p>
              <a:pPr algn="ctr">
                <a:lnSpc>
                  <a:spcPts val="2659"/>
                </a:lnSpc>
              </a:pPr>
              <a:endParaRPr lang="es-PE" noProof="0" dirty="0"/>
            </a:p>
          </p:txBody>
        </p:sp>
      </p:grpSp>
      <p:sp>
        <p:nvSpPr>
          <p:cNvPr id="17" name="TextBox 17">
            <a:extLst>
              <a:ext uri="{FF2B5EF4-FFF2-40B4-BE49-F238E27FC236}">
                <a16:creationId xmlns:a16="http://schemas.microsoft.com/office/drawing/2014/main" id="{B6963F69-C008-8DC6-5964-0B66991B817B}"/>
              </a:ext>
            </a:extLst>
          </p:cNvPr>
          <p:cNvSpPr txBox="1"/>
          <p:nvPr/>
        </p:nvSpPr>
        <p:spPr>
          <a:xfrm>
            <a:off x="1028700" y="252217"/>
            <a:ext cx="4586373" cy="479371"/>
          </a:xfrm>
          <a:prstGeom prst="rect">
            <a:avLst/>
          </a:prstGeom>
        </p:spPr>
        <p:txBody>
          <a:bodyPr lIns="0" tIns="0" rIns="0" bIns="0" rtlCol="0" anchor="t">
            <a:spAutoFit/>
          </a:bodyPr>
          <a:lstStyle/>
          <a:p>
            <a:pPr algn="l">
              <a:lnSpc>
                <a:spcPts val="3499"/>
              </a:lnSpc>
              <a:spcBef>
                <a:spcPct val="0"/>
              </a:spcBef>
            </a:pPr>
            <a:r>
              <a:rPr lang="es-PE" sz="2499" noProof="0" dirty="0" err="1">
                <a:solidFill>
                  <a:srgbClr val="000000"/>
                </a:solidFill>
                <a:latin typeface="Alegreya Sans"/>
                <a:ea typeface="Alegreya Sans"/>
                <a:cs typeface="Alegreya Sans"/>
                <a:sym typeface="Alegreya Sans"/>
              </a:rPr>
              <a:t>Borcelle</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University</a:t>
            </a:r>
            <a:endParaRPr lang="es-PE" sz="2499" noProof="0" dirty="0">
              <a:solidFill>
                <a:srgbClr val="000000"/>
              </a:solidFill>
              <a:latin typeface="Alegreya Sans"/>
              <a:ea typeface="Alegreya Sans"/>
              <a:cs typeface="Alegreya Sans"/>
              <a:sym typeface="Alegreya Sans"/>
            </a:endParaRPr>
          </a:p>
        </p:txBody>
      </p:sp>
      <p:sp>
        <p:nvSpPr>
          <p:cNvPr id="18" name="TextBox 18">
            <a:extLst>
              <a:ext uri="{FF2B5EF4-FFF2-40B4-BE49-F238E27FC236}">
                <a16:creationId xmlns:a16="http://schemas.microsoft.com/office/drawing/2014/main" id="{079727E2-49D9-A2A7-4AD6-067FE65CF7F7}"/>
              </a:ext>
            </a:extLst>
          </p:cNvPr>
          <p:cNvSpPr txBox="1"/>
          <p:nvPr/>
        </p:nvSpPr>
        <p:spPr>
          <a:xfrm>
            <a:off x="12672927" y="9387387"/>
            <a:ext cx="4586373" cy="479371"/>
          </a:xfrm>
          <a:prstGeom prst="rect">
            <a:avLst/>
          </a:prstGeom>
        </p:spPr>
        <p:txBody>
          <a:bodyPr lIns="0" tIns="0" rIns="0" bIns="0" rtlCol="0" anchor="t">
            <a:spAutoFit/>
          </a:bodyPr>
          <a:lstStyle/>
          <a:p>
            <a:pPr algn="r">
              <a:lnSpc>
                <a:spcPts val="3499"/>
              </a:lnSpc>
              <a:spcBef>
                <a:spcPct val="0"/>
              </a:spcBef>
            </a:pPr>
            <a:r>
              <a:rPr lang="es-PE" sz="2499" noProof="0" dirty="0" err="1">
                <a:solidFill>
                  <a:srgbClr val="000000"/>
                </a:solidFill>
                <a:latin typeface="Alegreya Sans"/>
                <a:ea typeface="Alegreya Sans"/>
                <a:cs typeface="Alegreya Sans"/>
                <a:sym typeface="Alegreya Sans"/>
              </a:rPr>
              <a:t>Informatics</a:t>
            </a:r>
            <a:r>
              <a:rPr lang="es-PE" sz="2499" noProof="0" dirty="0">
                <a:solidFill>
                  <a:srgbClr val="000000"/>
                </a:solidFill>
                <a:latin typeface="Alegreya Sans"/>
                <a:ea typeface="Alegreya Sans"/>
                <a:cs typeface="Alegreya Sans"/>
                <a:sym typeface="Alegreya Sans"/>
              </a:rPr>
              <a:t> </a:t>
            </a:r>
            <a:r>
              <a:rPr lang="es-PE" sz="2499" noProof="0" dirty="0" err="1">
                <a:solidFill>
                  <a:srgbClr val="000000"/>
                </a:solidFill>
                <a:latin typeface="Alegreya Sans"/>
                <a:ea typeface="Alegreya Sans"/>
                <a:cs typeface="Alegreya Sans"/>
                <a:sym typeface="Alegreya Sans"/>
              </a:rPr>
              <a:t>Engineering</a:t>
            </a:r>
            <a:r>
              <a:rPr lang="es-PE" sz="2499" noProof="0" dirty="0">
                <a:solidFill>
                  <a:srgbClr val="000000"/>
                </a:solidFill>
                <a:latin typeface="Alegreya Sans"/>
                <a:ea typeface="Alegreya Sans"/>
                <a:cs typeface="Alegreya Sans"/>
                <a:sym typeface="Alegreya Sans"/>
              </a:rPr>
              <a:t> | 2024</a:t>
            </a:r>
          </a:p>
        </p:txBody>
      </p:sp>
      <p:sp>
        <p:nvSpPr>
          <p:cNvPr id="19" name="Freeform 19">
            <a:extLst>
              <a:ext uri="{FF2B5EF4-FFF2-40B4-BE49-F238E27FC236}">
                <a16:creationId xmlns:a16="http://schemas.microsoft.com/office/drawing/2014/main" id="{7F90BD72-3350-2521-A881-D7A9315B2891}"/>
              </a:ext>
            </a:extLst>
          </p:cNvPr>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0" name="Freeform 20">
            <a:extLst>
              <a:ext uri="{FF2B5EF4-FFF2-40B4-BE49-F238E27FC236}">
                <a16:creationId xmlns:a16="http://schemas.microsoft.com/office/drawing/2014/main" id="{35356FA6-AC8B-CC89-45EF-A44624CD7F2B}"/>
              </a:ext>
            </a:extLst>
          </p:cNvPr>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noProof="0" dirty="0"/>
          </a:p>
        </p:txBody>
      </p:sp>
      <p:sp>
        <p:nvSpPr>
          <p:cNvPr id="22" name="Freeform 22">
            <a:extLst>
              <a:ext uri="{FF2B5EF4-FFF2-40B4-BE49-F238E27FC236}">
                <a16:creationId xmlns:a16="http://schemas.microsoft.com/office/drawing/2014/main" id="{6A24C294-7981-5855-72C5-E5E6CFB3DD42}"/>
              </a:ext>
            </a:extLst>
          </p:cNvPr>
          <p:cNvSpPr/>
          <p:nvPr/>
        </p:nvSpPr>
        <p:spPr>
          <a:xfrm>
            <a:off x="0" y="10453"/>
            <a:ext cx="7799032" cy="1524247"/>
          </a:xfrm>
          <a:custGeom>
            <a:avLst/>
            <a:gdLst/>
            <a:ahLst/>
            <a:cxnLst/>
            <a:rect l="l" t="t" r="r" b="b"/>
            <a:pathLst>
              <a:path w="7799032" h="1524247">
                <a:moveTo>
                  <a:pt x="0" y="0"/>
                </a:moveTo>
                <a:lnTo>
                  <a:pt x="7799032" y="0"/>
                </a:lnTo>
                <a:lnTo>
                  <a:pt x="7799032" y="1524248"/>
                </a:lnTo>
                <a:lnTo>
                  <a:pt x="0" y="1524248"/>
                </a:lnTo>
                <a:lnTo>
                  <a:pt x="0" y="0"/>
                </a:lnTo>
                <a:close/>
              </a:path>
            </a:pathLst>
          </a:custGeom>
          <a:blipFill>
            <a:blip r:embed="rId6"/>
            <a:stretch>
              <a:fillRect t="-22691" b="-25422"/>
            </a:stretch>
          </a:blipFill>
        </p:spPr>
        <p:txBody>
          <a:bodyPr/>
          <a:lstStyle/>
          <a:p>
            <a:endParaRPr lang="es-PE" noProof="0" dirty="0"/>
          </a:p>
        </p:txBody>
      </p:sp>
      <p:sp>
        <p:nvSpPr>
          <p:cNvPr id="26" name="TextBox 26">
            <a:extLst>
              <a:ext uri="{FF2B5EF4-FFF2-40B4-BE49-F238E27FC236}">
                <a16:creationId xmlns:a16="http://schemas.microsoft.com/office/drawing/2014/main" id="{6EAC9B38-2EFE-D88A-438D-123A39A79DB1}"/>
              </a:ext>
            </a:extLst>
          </p:cNvPr>
          <p:cNvSpPr txBox="1"/>
          <p:nvPr/>
        </p:nvSpPr>
        <p:spPr>
          <a:xfrm>
            <a:off x="6173527" y="1666928"/>
            <a:ext cx="9142673" cy="666914"/>
          </a:xfrm>
          <a:prstGeom prst="rect">
            <a:avLst/>
          </a:prstGeom>
        </p:spPr>
        <p:txBody>
          <a:bodyPr wrap="square" lIns="0" tIns="0" rIns="0" bIns="0" rtlCol="0" anchor="t">
            <a:spAutoFit/>
          </a:bodyPr>
          <a:lstStyle/>
          <a:p>
            <a:pPr algn="ctr">
              <a:lnSpc>
                <a:spcPts val="5369"/>
              </a:lnSpc>
            </a:pPr>
            <a:r>
              <a:rPr lang="es-PE" sz="3835" noProof="0" dirty="0">
                <a:solidFill>
                  <a:srgbClr val="000000"/>
                </a:solidFill>
                <a:latin typeface="League Spartan"/>
                <a:ea typeface="League Spartan"/>
                <a:cs typeface="League Spartan"/>
                <a:sym typeface="League Spartan"/>
              </a:rPr>
              <a:t>IV. RESULTADOS Y </a:t>
            </a:r>
            <a:r>
              <a:rPr lang="es-PE" sz="3600" dirty="0">
                <a:solidFill>
                  <a:srgbClr val="000000"/>
                </a:solidFill>
                <a:latin typeface="League Spartan"/>
              </a:rPr>
              <a:t>DISCUSIONES</a:t>
            </a:r>
            <a:endParaRPr lang="es-PE" sz="3835" dirty="0">
              <a:solidFill>
                <a:srgbClr val="000000"/>
              </a:solidFill>
              <a:latin typeface="League Spartan"/>
              <a:sym typeface="League Spartan"/>
            </a:endParaRPr>
          </a:p>
        </p:txBody>
      </p:sp>
      <p:pic>
        <p:nvPicPr>
          <p:cNvPr id="23" name="Imagen 22">
            <a:extLst>
              <a:ext uri="{FF2B5EF4-FFF2-40B4-BE49-F238E27FC236}">
                <a16:creationId xmlns:a16="http://schemas.microsoft.com/office/drawing/2014/main" id="{9499DA41-064D-82EB-C7C7-692C5BC20749}"/>
              </a:ext>
            </a:extLst>
          </p:cNvPr>
          <p:cNvPicPr>
            <a:picLocks noChangeAspect="1"/>
          </p:cNvPicPr>
          <p:nvPr/>
        </p:nvPicPr>
        <p:blipFill>
          <a:blip r:embed="rId7"/>
          <a:stretch>
            <a:fillRect/>
          </a:stretch>
        </p:blipFill>
        <p:spPr>
          <a:xfrm>
            <a:off x="754719" y="2671481"/>
            <a:ext cx="10900446" cy="5450223"/>
          </a:xfrm>
          <a:prstGeom prst="rect">
            <a:avLst/>
          </a:prstGeom>
        </p:spPr>
      </p:pic>
      <p:sp>
        <p:nvSpPr>
          <p:cNvPr id="25" name="CuadroTexto 24">
            <a:extLst>
              <a:ext uri="{FF2B5EF4-FFF2-40B4-BE49-F238E27FC236}">
                <a16:creationId xmlns:a16="http://schemas.microsoft.com/office/drawing/2014/main" id="{BA2BB6E6-588B-F4FC-4B8C-2A68199F8FDA}"/>
              </a:ext>
            </a:extLst>
          </p:cNvPr>
          <p:cNvSpPr txBox="1"/>
          <p:nvPr/>
        </p:nvSpPr>
        <p:spPr>
          <a:xfrm>
            <a:off x="713779" y="8109405"/>
            <a:ext cx="10900446" cy="1200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s-ES" sz="2400" dirty="0">
                <a:latin typeface="Alegreya Sans" panose="020B0604020202020204" charset="0"/>
              </a:rPr>
              <a:t>El gráfico presenta la </a:t>
            </a:r>
            <a:r>
              <a:rPr lang="es-ES" sz="2400" b="1" dirty="0">
                <a:latin typeface="Alegreya Sans" panose="020B0604020202020204" charset="0"/>
              </a:rPr>
              <a:t>media de aceptación sensorial</a:t>
            </a:r>
            <a:r>
              <a:rPr lang="es-ES" sz="2400" dirty="0">
                <a:latin typeface="Alegreya Sans" panose="020B0604020202020204" charset="0"/>
              </a:rPr>
              <a:t> (escala hedónica 1 - 9) para cuatro tratamientos distintos (muestras 1 a 4) de galleta tradicional chotana, con sus respectivas </a:t>
            </a:r>
            <a:r>
              <a:rPr lang="es-ES" sz="2400" b="1" dirty="0">
                <a:latin typeface="Alegreya Sans" panose="020B0604020202020204" charset="0"/>
              </a:rPr>
              <a:t>barras de error estándar</a:t>
            </a:r>
            <a:r>
              <a:rPr lang="es-ES" sz="2400" dirty="0">
                <a:latin typeface="Alegreya Sans" panose="020B0604020202020204" charset="0"/>
              </a:rPr>
              <a:t> y letras de </a:t>
            </a:r>
            <a:r>
              <a:rPr lang="es-ES" sz="2400" b="1" dirty="0">
                <a:latin typeface="Alegreya Sans" panose="020B0604020202020204" charset="0"/>
              </a:rPr>
              <a:t>comparación múltiple</a:t>
            </a:r>
            <a:r>
              <a:rPr lang="es-ES" sz="2400" dirty="0">
                <a:latin typeface="Alegreya Sans" panose="020B0604020202020204" charset="0"/>
              </a:rPr>
              <a:t> mediante el test de </a:t>
            </a:r>
            <a:r>
              <a:rPr lang="es-ES" sz="2400" b="1" dirty="0">
                <a:latin typeface="Alegreya Sans" panose="020B0604020202020204" charset="0"/>
              </a:rPr>
              <a:t>Tukey </a:t>
            </a:r>
            <a:r>
              <a:rPr lang="es-ES" sz="2400" b="1" dirty="0" err="1">
                <a:latin typeface="Alegreya Sans" panose="020B0604020202020204" charset="0"/>
              </a:rPr>
              <a:t>HSD</a:t>
            </a:r>
            <a:endParaRPr lang="es-PE" sz="2400" dirty="0">
              <a:latin typeface="Alegreya Sans" panose="020B0604020202020204" charset="0"/>
            </a:endParaRPr>
          </a:p>
        </p:txBody>
      </p:sp>
      <p:sp>
        <p:nvSpPr>
          <p:cNvPr id="27" name="CuadroTexto 26">
            <a:extLst>
              <a:ext uri="{FF2B5EF4-FFF2-40B4-BE49-F238E27FC236}">
                <a16:creationId xmlns:a16="http://schemas.microsoft.com/office/drawing/2014/main" id="{7DBF77F0-6C7C-6623-FD4D-E4F69CC4179F}"/>
              </a:ext>
            </a:extLst>
          </p:cNvPr>
          <p:cNvSpPr txBox="1"/>
          <p:nvPr/>
        </p:nvSpPr>
        <p:spPr>
          <a:xfrm>
            <a:off x="11627091" y="2653841"/>
            <a:ext cx="5906190" cy="563231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s-ES" sz="2400" dirty="0">
                <a:latin typeface="Alegreya Sans" panose="020B0604020202020204" charset="0"/>
              </a:rPr>
              <a:t>La muestra 4 obtuvo la mayor  aceptación (~7.9), La muestra 3, con una media cercana a 7.1, fue la menos aceptada. Las muestras 1 y 2 presentaron valores intermedios (~7.4),  esto depende a las proporciones de las harinas utilizadas.</a:t>
            </a:r>
          </a:p>
          <a:p>
            <a:pPr algn="just"/>
            <a:r>
              <a:rPr lang="es-ES" sz="2400" dirty="0">
                <a:latin typeface="Alegreya Sans" panose="020B0604020202020204" charset="0"/>
              </a:rPr>
              <a:t>La aceptación sensorial es un indicador fundamental en el desarrollo de productos alimentarios, ya que refleja la respuesta emocional y hedónica del consumidor frente a atributos como sabor, olor, textura y apariencia (Stone &amp; </a:t>
            </a:r>
            <a:r>
              <a:rPr lang="es-ES" sz="2400" dirty="0" err="1">
                <a:latin typeface="Alegreya Sans" panose="020B0604020202020204" charset="0"/>
              </a:rPr>
              <a:t>Sidel</a:t>
            </a:r>
            <a:r>
              <a:rPr lang="es-ES" sz="2400" dirty="0">
                <a:latin typeface="Alegreya Sans" panose="020B0604020202020204" charset="0"/>
              </a:rPr>
              <a:t>, 2004). En este contexto, los tratamientos que integran características organolépticas agradables y coherentes con las expectativas culturales o tradicionales tienden a recibir mayores puntuaciones.</a:t>
            </a:r>
            <a:endParaRPr lang="es-PE" sz="2400" dirty="0">
              <a:latin typeface="Alegreya Sans" panose="020B0604020202020204" charset="0"/>
            </a:endParaRPr>
          </a:p>
        </p:txBody>
      </p:sp>
      <p:sp>
        <p:nvSpPr>
          <p:cNvPr id="21" name="Freeform 21">
            <a:extLst>
              <a:ext uri="{FF2B5EF4-FFF2-40B4-BE49-F238E27FC236}">
                <a16:creationId xmlns:a16="http://schemas.microsoft.com/office/drawing/2014/main" id="{9482E1FE-3BBF-0407-A2B4-CFB1722D343D}"/>
              </a:ext>
            </a:extLst>
          </p:cNvPr>
          <p:cNvSpPr/>
          <p:nvPr/>
        </p:nvSpPr>
        <p:spPr>
          <a:xfrm>
            <a:off x="10854988" y="8956882"/>
            <a:ext cx="7433012" cy="1330118"/>
          </a:xfrm>
          <a:custGeom>
            <a:avLst/>
            <a:gdLst/>
            <a:ahLst/>
            <a:cxnLst/>
            <a:rect l="l" t="t" r="r" b="b"/>
            <a:pathLst>
              <a:path w="7433012" h="1330118">
                <a:moveTo>
                  <a:pt x="0" y="0"/>
                </a:moveTo>
                <a:lnTo>
                  <a:pt x="7433012" y="0"/>
                </a:lnTo>
                <a:lnTo>
                  <a:pt x="7433012" y="1330118"/>
                </a:lnTo>
                <a:lnTo>
                  <a:pt x="0" y="1330118"/>
                </a:lnTo>
                <a:lnTo>
                  <a:pt x="0" y="0"/>
                </a:lnTo>
                <a:close/>
              </a:path>
            </a:pathLst>
          </a:custGeom>
          <a:blipFill>
            <a:blip r:embed="rId8"/>
            <a:stretch>
              <a:fillRect/>
            </a:stretch>
          </a:blipFill>
        </p:spPr>
        <p:txBody>
          <a:bodyPr/>
          <a:lstStyle/>
          <a:p>
            <a:endParaRPr lang="es-PE" noProof="0" dirty="0"/>
          </a:p>
        </p:txBody>
      </p:sp>
      <p:sp>
        <p:nvSpPr>
          <p:cNvPr id="24" name="CuadroTexto 23">
            <a:extLst>
              <a:ext uri="{FF2B5EF4-FFF2-40B4-BE49-F238E27FC236}">
                <a16:creationId xmlns:a16="http://schemas.microsoft.com/office/drawing/2014/main" id="{A55E6E68-1FCA-553E-3D0E-8A280305EF19}"/>
              </a:ext>
            </a:extLst>
          </p:cNvPr>
          <p:cNvSpPr txBox="1"/>
          <p:nvPr/>
        </p:nvSpPr>
        <p:spPr>
          <a:xfrm>
            <a:off x="693711" y="2536656"/>
            <a:ext cx="6773889" cy="377411"/>
          </a:xfrm>
          <a:prstGeom prst="rect">
            <a:avLst/>
          </a:prstGeom>
          <a:noFill/>
        </p:spPr>
        <p:txBody>
          <a:bodyPr wrap="square">
            <a:spAutoFit/>
          </a:bodyPr>
          <a:lstStyle/>
          <a:p>
            <a:pPr>
              <a:lnSpc>
                <a:spcPct val="115000"/>
              </a:lnSpc>
              <a:spcAft>
                <a:spcPts val="800"/>
              </a:spcAft>
            </a:pPr>
            <a:r>
              <a:rPr lang="es-PE" sz="1800" b="1" kern="100" dirty="0">
                <a:effectLst/>
                <a:latin typeface="Alegreya Sans" panose="020B0604020202020204" charset="0"/>
                <a:ea typeface="Calibri" panose="020F0502020204030204" pitchFamily="34" charset="0"/>
                <a:cs typeface="Times New Roman" panose="02020603050405020304" pitchFamily="18" charset="0"/>
              </a:rPr>
              <a:t>Grafica 3. </a:t>
            </a:r>
            <a:r>
              <a:rPr lang="es-ES" sz="1800" b="1" kern="100" dirty="0">
                <a:effectLst/>
                <a:latin typeface="Alegreya Sans" panose="020B0604020202020204" charset="0"/>
                <a:ea typeface="Calibri" panose="020F0502020204030204" pitchFamily="34" charset="0"/>
                <a:cs typeface="Times New Roman" panose="02020603050405020304" pitchFamily="18" charset="0"/>
              </a:rPr>
              <a:t>Aceptación de los tratamientos de galleta tradicional chotana</a:t>
            </a:r>
            <a:endParaRPr lang="es-PE" sz="1800" b="1" kern="100" dirty="0">
              <a:effectLst/>
              <a:latin typeface="Alegreya Sans"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226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spPr>
      <a:bodyPr/>
      <a:lstStyle>
        <a:defPPr algn="l">
          <a:defRPr noProof="0" dirty="0"/>
        </a:defPPr>
      </a:lstStyle>
    </a:spDef>
  </a:objectDefaults>
  <a:extraClrSchemeLst/>
</a:theme>
</file>

<file path=docProps/app.xml><?xml version="1.0" encoding="utf-8"?>
<Properties xmlns="http://schemas.openxmlformats.org/officeDocument/2006/extended-properties" xmlns:vt="http://schemas.openxmlformats.org/officeDocument/2006/docPropsVTypes">
  <TotalTime>314</TotalTime>
  <Words>1940</Words>
  <Application>Microsoft Office PowerPoint</Application>
  <PresentationFormat>Personalizado</PresentationFormat>
  <Paragraphs>96</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League Spartan</vt:lpstr>
      <vt:lpstr>Calibri</vt:lpstr>
      <vt:lpstr>Alegreya Sans Bold</vt:lpstr>
      <vt:lpstr>Norwester</vt:lpstr>
      <vt:lpstr>Alegreya Sans</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“SUSTITUCIÓN CON ALMIDÓN DE ARRACACHA (Arracacia xanthorrhiza Bancr) Y HARINA DE QUINUA (Chenopodium quinoa Willd), EN LAS GALLETAS TRADICIONALES DE CHOTA”</dc:title>
  <dc:creator>Milagros</dc:creator>
  <cp:lastModifiedBy>ROCIO MILAGROS TARRILLO TARRILLO</cp:lastModifiedBy>
  <cp:revision>19</cp:revision>
  <dcterms:created xsi:type="dcterms:W3CDTF">2006-08-16T00:00:00Z</dcterms:created>
  <dcterms:modified xsi:type="dcterms:W3CDTF">2025-07-20T16:19:38Z</dcterms:modified>
  <dc:identifier>DAGtDEKj_0w</dc:identifier>
</cp:coreProperties>
</file>