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legreya Sans" panose="020B0604020202020204" charset="0"/>
      <p:regular r:id="rId12"/>
    </p:embeddedFont>
    <p:embeddedFont>
      <p:font typeface="Alegreya Sans Bold" panose="020B0604020202020204" charset="0"/>
      <p:regular r:id="rId13"/>
    </p:embeddedFont>
    <p:embeddedFont>
      <p:font typeface="League Spartan" panose="020B0604020202020204" charset="0"/>
      <p:regular r:id="rId14"/>
    </p:embeddedFont>
    <p:embeddedFont>
      <p:font typeface="Norwester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103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0643118" y="-35243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2915845" y="6786337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756013" y="1534701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083144" y="8450319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-2364519" y="57339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8" y="0"/>
                </a:lnTo>
                <a:lnTo>
                  <a:pt x="4729038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400000">
            <a:off x="15923481" y="-24956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8" y="0"/>
                </a:lnTo>
                <a:lnTo>
                  <a:pt x="4729038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>
            <a:off x="-3729024" y="16191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8" y="0"/>
                </a:lnTo>
                <a:lnTo>
                  <a:pt x="4729038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00000">
            <a:off x="17286547" y="16191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524350" y="2855181"/>
            <a:ext cx="12016019" cy="259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2"/>
              </a:lnSpc>
            </a:pPr>
            <a:r>
              <a:rPr lang="en-US" sz="406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“SUSTITUCIÓN CON ALMIDÓN DE ARRACACHA (ARRACACIA XANTHORRHIZA BANCR) Y HARINA DE QUINUA (CHENOPODIUM QUINOA WILLD), EN LAS GALLETAS TRADICIONALES DE CHOTA”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5755079" y="6326239"/>
            <a:ext cx="7888083" cy="1619929"/>
            <a:chOff x="0" y="0"/>
            <a:chExt cx="2077520" cy="42664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77520" cy="426648"/>
            </a:xfrm>
            <a:custGeom>
              <a:avLst/>
              <a:gdLst/>
              <a:ahLst/>
              <a:cxnLst/>
              <a:rect l="l" t="t" r="r" b="b"/>
              <a:pathLst>
                <a:path w="2077520" h="426648">
                  <a:moveTo>
                    <a:pt x="0" y="0"/>
                  </a:moveTo>
                  <a:lnTo>
                    <a:pt x="2077520" y="0"/>
                  </a:lnTo>
                  <a:lnTo>
                    <a:pt x="2077520" y="426648"/>
                  </a:lnTo>
                  <a:lnTo>
                    <a:pt x="0" y="426648"/>
                  </a:ln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2077520" cy="502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755079" y="6326239"/>
            <a:ext cx="7888083" cy="1619929"/>
            <a:chOff x="0" y="0"/>
            <a:chExt cx="2077520" cy="42664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077520" cy="426648"/>
            </a:xfrm>
            <a:custGeom>
              <a:avLst/>
              <a:gdLst/>
              <a:ahLst/>
              <a:cxnLst/>
              <a:rect l="l" t="t" r="r" b="b"/>
              <a:pathLst>
                <a:path w="2077520" h="426648">
                  <a:moveTo>
                    <a:pt x="0" y="0"/>
                  </a:moveTo>
                  <a:lnTo>
                    <a:pt x="2077520" y="0"/>
                  </a:lnTo>
                  <a:lnTo>
                    <a:pt x="2077520" y="426648"/>
                  </a:lnTo>
                  <a:lnTo>
                    <a:pt x="0" y="42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2077520" cy="502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0854988" y="8956882"/>
            <a:ext cx="7433012" cy="1330118"/>
          </a:xfrm>
          <a:custGeom>
            <a:avLst/>
            <a:gdLst/>
            <a:ahLst/>
            <a:cxnLst/>
            <a:rect l="l" t="t" r="r" b="b"/>
            <a:pathLst>
              <a:path w="7433012" h="1330118">
                <a:moveTo>
                  <a:pt x="0" y="0"/>
                </a:moveTo>
                <a:lnTo>
                  <a:pt x="7433012" y="0"/>
                </a:lnTo>
                <a:lnTo>
                  <a:pt x="7433012" y="1330118"/>
                </a:lnTo>
                <a:lnTo>
                  <a:pt x="0" y="1330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0" y="10453"/>
            <a:ext cx="7799032" cy="1524247"/>
          </a:xfrm>
          <a:custGeom>
            <a:avLst/>
            <a:gdLst/>
            <a:ahLst/>
            <a:cxnLst/>
            <a:rect l="l" t="t" r="r" b="b"/>
            <a:pathLst>
              <a:path w="7799032" h="1524247">
                <a:moveTo>
                  <a:pt x="0" y="0"/>
                </a:moveTo>
                <a:lnTo>
                  <a:pt x="7799032" y="0"/>
                </a:lnTo>
                <a:lnTo>
                  <a:pt x="7799032" y="1524248"/>
                </a:lnTo>
                <a:lnTo>
                  <a:pt x="0" y="15242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22691" b="-25422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4735329" y="6416766"/>
            <a:ext cx="10028321" cy="147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62"/>
              </a:lnSpc>
              <a:spcBef>
                <a:spcPct val="0"/>
              </a:spcBef>
            </a:pPr>
            <a:r>
              <a:rPr lang="en-US" sz="4044" b="1">
                <a:solidFill>
                  <a:srgbClr val="000000"/>
                </a:solidFill>
                <a:latin typeface="Alegreya Sans Bold"/>
                <a:ea typeface="Alegreya Sans Bold"/>
                <a:cs typeface="Alegreya Sans Bold"/>
                <a:sym typeface="Alegreya Sans Bold"/>
              </a:rPr>
              <a:t>Alumna</a:t>
            </a:r>
            <a:r>
              <a:rPr lang="en-US" sz="4044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  Rocio Milagros Tarrillo Tarrillo</a:t>
            </a:r>
          </a:p>
          <a:p>
            <a:pPr algn="ctr">
              <a:lnSpc>
                <a:spcPts val="5662"/>
              </a:lnSpc>
              <a:spcBef>
                <a:spcPct val="0"/>
              </a:spcBef>
            </a:pPr>
            <a:r>
              <a:rPr lang="en-US" sz="4044" b="1">
                <a:solidFill>
                  <a:srgbClr val="000000"/>
                </a:solidFill>
                <a:latin typeface="Alegreya Sans Bold"/>
                <a:ea typeface="Alegreya Sans Bold"/>
                <a:cs typeface="Alegreya Sans Bold"/>
                <a:sym typeface="Alegreya Sans Bold"/>
              </a:rPr>
              <a:t>Docente</a:t>
            </a:r>
            <a:r>
              <a:rPr lang="en-US" sz="4044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: Flavio Lozao Isla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524350" y="9163050"/>
            <a:ext cx="5280364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Alegreya Sans Bold"/>
                <a:ea typeface="Alegreya Sans Bold"/>
                <a:cs typeface="Alegreya Sans Bold"/>
                <a:sym typeface="Alegreya Sans Bold"/>
              </a:rPr>
              <a:t>MÉTODOS ESTADÍSTICOS PARA LA INVESTIGACIÓN CIENTÍFICA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0643118" y="-35243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2915845" y="6786337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756013" y="1534701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083144" y="8450319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-2364519" y="57339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8" y="0"/>
                </a:lnTo>
                <a:lnTo>
                  <a:pt x="4729038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400000">
            <a:off x="15923481" y="-24956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8" y="0"/>
                </a:lnTo>
                <a:lnTo>
                  <a:pt x="4729038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>
            <a:off x="-3729024" y="16191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8" y="0"/>
                </a:lnTo>
                <a:lnTo>
                  <a:pt x="4729038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00000">
            <a:off x="17286547" y="16191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123091" y="3007581"/>
            <a:ext cx="7397020" cy="1600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10"/>
              </a:lnSpc>
            </a:pPr>
            <a:r>
              <a:rPr lang="en-US" sz="12010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THANK YOU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5755079" y="6132042"/>
            <a:ext cx="9552486" cy="1181779"/>
            <a:chOff x="0" y="0"/>
            <a:chExt cx="2515881" cy="31125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15881" cy="311251"/>
            </a:xfrm>
            <a:custGeom>
              <a:avLst/>
              <a:gdLst/>
              <a:ahLst/>
              <a:cxnLst/>
              <a:rect l="l" t="t" r="r" b="b"/>
              <a:pathLst>
                <a:path w="2515881" h="311251">
                  <a:moveTo>
                    <a:pt x="0" y="0"/>
                  </a:moveTo>
                  <a:lnTo>
                    <a:pt x="2515881" y="0"/>
                  </a:lnTo>
                  <a:lnTo>
                    <a:pt x="2515881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2515881" cy="387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755079" y="6191573"/>
            <a:ext cx="9702209" cy="1181779"/>
            <a:chOff x="0" y="0"/>
            <a:chExt cx="2555314" cy="31125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555314" cy="311251"/>
            </a:xfrm>
            <a:custGeom>
              <a:avLst/>
              <a:gdLst/>
              <a:ahLst/>
              <a:cxnLst/>
              <a:rect l="l" t="t" r="r" b="b"/>
              <a:pathLst>
                <a:path w="2555314" h="311251">
                  <a:moveTo>
                    <a:pt x="0" y="0"/>
                  </a:moveTo>
                  <a:lnTo>
                    <a:pt x="2555314" y="0"/>
                  </a:lnTo>
                  <a:lnTo>
                    <a:pt x="2555314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2555314" cy="387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5755079" y="6324497"/>
            <a:ext cx="9185182" cy="763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62"/>
              </a:lnSpc>
              <a:spcBef>
                <a:spcPct val="0"/>
              </a:spcBef>
            </a:pPr>
            <a:r>
              <a:rPr lang="en-US" sz="4044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Presentado por Rocio Milagros Tarrillo Tarrillo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852979" y="8290955"/>
            <a:ext cx="4586373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Informatics Engineering | 2024</a:t>
            </a:r>
          </a:p>
        </p:txBody>
      </p:sp>
      <p:sp>
        <p:nvSpPr>
          <p:cNvPr id="22" name="Freeform 22"/>
          <p:cNvSpPr/>
          <p:nvPr/>
        </p:nvSpPr>
        <p:spPr>
          <a:xfrm>
            <a:off x="10854988" y="8956882"/>
            <a:ext cx="7433012" cy="1330118"/>
          </a:xfrm>
          <a:custGeom>
            <a:avLst/>
            <a:gdLst/>
            <a:ahLst/>
            <a:cxnLst/>
            <a:rect l="l" t="t" r="r" b="b"/>
            <a:pathLst>
              <a:path w="7433012" h="1330118">
                <a:moveTo>
                  <a:pt x="0" y="0"/>
                </a:moveTo>
                <a:lnTo>
                  <a:pt x="7433012" y="0"/>
                </a:lnTo>
                <a:lnTo>
                  <a:pt x="7433012" y="1330118"/>
                </a:lnTo>
                <a:lnTo>
                  <a:pt x="0" y="1330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0" y="10453"/>
            <a:ext cx="7799032" cy="1524247"/>
          </a:xfrm>
          <a:custGeom>
            <a:avLst/>
            <a:gdLst/>
            <a:ahLst/>
            <a:cxnLst/>
            <a:rect l="l" t="t" r="r" b="b"/>
            <a:pathLst>
              <a:path w="7799032" h="1524247">
                <a:moveTo>
                  <a:pt x="0" y="0"/>
                </a:moveTo>
                <a:lnTo>
                  <a:pt x="7799032" y="0"/>
                </a:lnTo>
                <a:lnTo>
                  <a:pt x="7799032" y="1524248"/>
                </a:lnTo>
                <a:lnTo>
                  <a:pt x="0" y="15242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22691" b="-25422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0693624" y="-35243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2915845" y="6786337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756013" y="1534701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083144" y="8450319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16076374" y="-2482323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400000">
            <a:off x="-2250585" y="619570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6341594" y="1534701"/>
            <a:ext cx="5481584" cy="955562"/>
            <a:chOff x="0" y="0"/>
            <a:chExt cx="1785490" cy="31125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403208" y="1534701"/>
            <a:ext cx="5481584" cy="955562"/>
            <a:chOff x="0" y="0"/>
            <a:chExt cx="1785490" cy="31125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257502" y="2892414"/>
            <a:ext cx="13075481" cy="592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La investigación evaluó el efecto de sustituir parcialmente harina de trigo con almidón de arracacha y harina de quinua en galletas tradicionales de Chota, buscando mejorar su perfil nutricional y sensorial. Se desarrollaron cuatro formulaciones y se analizaron sus propiedades fisicoquímicas, mecánicas, morfológicas y sensoriales.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Los resultados mostraron que las formulaciones F1 y F3 destacaron por mayor contenido proteico, mejor textura, color atractivo y alta aceptación. El análisis sensorial (CATA y RATA) resaltó atributos valorados como dulzura, crocancia y aroma. No se afectaron negativamente dimensiones ni textura.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Se confirmó que la sustitución mejora cualidades nutricionales y sensoriales sin comprometer la calidad. Este estudio promueve el uso de cultivos andinos en la panadería y fomenta la diversificación productiva local.</a:t>
            </a:r>
          </a:p>
        </p:txBody>
      </p:sp>
      <p:sp>
        <p:nvSpPr>
          <p:cNvPr id="18" name="Freeform 18"/>
          <p:cNvSpPr/>
          <p:nvPr/>
        </p:nvSpPr>
        <p:spPr>
          <a:xfrm rot="-5400000">
            <a:off x="17620984" y="1556567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5400000" flipH="1">
            <a:off x="-3752074" y="228694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7052555" y="1813428"/>
            <a:ext cx="4182889" cy="64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9"/>
              </a:lnSpc>
            </a:pPr>
            <a:r>
              <a:rPr lang="en-US" sz="383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RESUMEN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672927" y="9387387"/>
            <a:ext cx="4586373" cy="479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Informatics Engineering | 2024</a:t>
            </a:r>
          </a:p>
        </p:txBody>
      </p:sp>
      <p:sp>
        <p:nvSpPr>
          <p:cNvPr id="22" name="Freeform 22"/>
          <p:cNvSpPr/>
          <p:nvPr/>
        </p:nvSpPr>
        <p:spPr>
          <a:xfrm>
            <a:off x="0" y="10453"/>
            <a:ext cx="7799032" cy="1524247"/>
          </a:xfrm>
          <a:custGeom>
            <a:avLst/>
            <a:gdLst/>
            <a:ahLst/>
            <a:cxnLst/>
            <a:rect l="l" t="t" r="r" b="b"/>
            <a:pathLst>
              <a:path w="7799032" h="1524247">
                <a:moveTo>
                  <a:pt x="0" y="0"/>
                </a:moveTo>
                <a:lnTo>
                  <a:pt x="7799032" y="0"/>
                </a:lnTo>
                <a:lnTo>
                  <a:pt x="7799032" y="1524248"/>
                </a:lnTo>
                <a:lnTo>
                  <a:pt x="0" y="15242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2691" b="-25422"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0854988" y="8956882"/>
            <a:ext cx="7433012" cy="1330118"/>
          </a:xfrm>
          <a:custGeom>
            <a:avLst/>
            <a:gdLst/>
            <a:ahLst/>
            <a:cxnLst/>
            <a:rect l="l" t="t" r="r" b="b"/>
            <a:pathLst>
              <a:path w="7433012" h="1330118">
                <a:moveTo>
                  <a:pt x="0" y="0"/>
                </a:moveTo>
                <a:lnTo>
                  <a:pt x="7433012" y="0"/>
                </a:lnTo>
                <a:lnTo>
                  <a:pt x="7433012" y="1330118"/>
                </a:lnTo>
                <a:lnTo>
                  <a:pt x="0" y="13301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0693624" y="-35243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2915845" y="6786337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756013" y="1534701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083144" y="8450319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16076374" y="-2482323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400000">
            <a:off x="-2250585" y="619570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6341594" y="1534701"/>
            <a:ext cx="5481584" cy="955562"/>
            <a:chOff x="0" y="0"/>
            <a:chExt cx="1785490" cy="31125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464822" y="1691724"/>
            <a:ext cx="5481584" cy="955562"/>
            <a:chOff x="0" y="0"/>
            <a:chExt cx="1785490" cy="31125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052555" y="1803903"/>
            <a:ext cx="4182889" cy="655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9"/>
              </a:lnSpc>
            </a:pPr>
            <a:r>
              <a:rPr lang="en-US" sz="3835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OBJECTIVOS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252217"/>
            <a:ext cx="4586373" cy="479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Borcelle University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672927" y="9387387"/>
            <a:ext cx="4586373" cy="479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Informatics Engineering | 2024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3699963" y="3057877"/>
            <a:ext cx="11695077" cy="1504426"/>
            <a:chOff x="0" y="0"/>
            <a:chExt cx="3809381" cy="49002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809381" cy="490029"/>
            </a:xfrm>
            <a:custGeom>
              <a:avLst/>
              <a:gdLst/>
              <a:ahLst/>
              <a:cxnLst/>
              <a:rect l="l" t="t" r="r" b="b"/>
              <a:pathLst>
                <a:path w="3809381" h="490029">
                  <a:moveTo>
                    <a:pt x="19859" y="0"/>
                  </a:moveTo>
                  <a:lnTo>
                    <a:pt x="3789522" y="0"/>
                  </a:lnTo>
                  <a:cubicBezTo>
                    <a:pt x="3794789" y="0"/>
                    <a:pt x="3799840" y="2092"/>
                    <a:pt x="3803564" y="5817"/>
                  </a:cubicBezTo>
                  <a:cubicBezTo>
                    <a:pt x="3807289" y="9541"/>
                    <a:pt x="3809381" y="14592"/>
                    <a:pt x="3809381" y="19859"/>
                  </a:cubicBezTo>
                  <a:lnTo>
                    <a:pt x="3809381" y="470170"/>
                  </a:lnTo>
                  <a:cubicBezTo>
                    <a:pt x="3809381" y="475437"/>
                    <a:pt x="3807289" y="480488"/>
                    <a:pt x="3803564" y="484213"/>
                  </a:cubicBezTo>
                  <a:cubicBezTo>
                    <a:pt x="3799840" y="487937"/>
                    <a:pt x="3794789" y="490029"/>
                    <a:pt x="3789522" y="490029"/>
                  </a:cubicBezTo>
                  <a:lnTo>
                    <a:pt x="19859" y="490029"/>
                  </a:lnTo>
                  <a:cubicBezTo>
                    <a:pt x="14592" y="490029"/>
                    <a:pt x="9541" y="487937"/>
                    <a:pt x="5817" y="484213"/>
                  </a:cubicBezTo>
                  <a:cubicBezTo>
                    <a:pt x="2092" y="480488"/>
                    <a:pt x="0" y="475437"/>
                    <a:pt x="0" y="470170"/>
                  </a:cubicBezTo>
                  <a:lnTo>
                    <a:pt x="0" y="19859"/>
                  </a:lnTo>
                  <a:cubicBezTo>
                    <a:pt x="0" y="14592"/>
                    <a:pt x="2092" y="9541"/>
                    <a:pt x="5817" y="5817"/>
                  </a:cubicBezTo>
                  <a:cubicBezTo>
                    <a:pt x="9541" y="2092"/>
                    <a:pt x="14592" y="0"/>
                    <a:pt x="19859" y="0"/>
                  </a:cubicBezTo>
                  <a:close/>
                </a:path>
              </a:pathLst>
            </a:custGeom>
            <a:solidFill>
              <a:srgbClr val="F4EDFB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3809381" cy="5662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699963" y="4733753"/>
            <a:ext cx="11695077" cy="1504426"/>
            <a:chOff x="0" y="0"/>
            <a:chExt cx="3809381" cy="49002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09381" cy="490029"/>
            </a:xfrm>
            <a:custGeom>
              <a:avLst/>
              <a:gdLst/>
              <a:ahLst/>
              <a:cxnLst/>
              <a:rect l="l" t="t" r="r" b="b"/>
              <a:pathLst>
                <a:path w="3809381" h="490029">
                  <a:moveTo>
                    <a:pt x="19859" y="0"/>
                  </a:moveTo>
                  <a:lnTo>
                    <a:pt x="3789522" y="0"/>
                  </a:lnTo>
                  <a:cubicBezTo>
                    <a:pt x="3794789" y="0"/>
                    <a:pt x="3799840" y="2092"/>
                    <a:pt x="3803564" y="5817"/>
                  </a:cubicBezTo>
                  <a:cubicBezTo>
                    <a:pt x="3807289" y="9541"/>
                    <a:pt x="3809381" y="14592"/>
                    <a:pt x="3809381" y="19859"/>
                  </a:cubicBezTo>
                  <a:lnTo>
                    <a:pt x="3809381" y="470170"/>
                  </a:lnTo>
                  <a:cubicBezTo>
                    <a:pt x="3809381" y="475437"/>
                    <a:pt x="3807289" y="480488"/>
                    <a:pt x="3803564" y="484213"/>
                  </a:cubicBezTo>
                  <a:cubicBezTo>
                    <a:pt x="3799840" y="487937"/>
                    <a:pt x="3794789" y="490029"/>
                    <a:pt x="3789522" y="490029"/>
                  </a:cubicBezTo>
                  <a:lnTo>
                    <a:pt x="19859" y="490029"/>
                  </a:lnTo>
                  <a:cubicBezTo>
                    <a:pt x="14592" y="490029"/>
                    <a:pt x="9541" y="487937"/>
                    <a:pt x="5817" y="484213"/>
                  </a:cubicBezTo>
                  <a:cubicBezTo>
                    <a:pt x="2092" y="480488"/>
                    <a:pt x="0" y="475437"/>
                    <a:pt x="0" y="470170"/>
                  </a:cubicBezTo>
                  <a:lnTo>
                    <a:pt x="0" y="19859"/>
                  </a:lnTo>
                  <a:cubicBezTo>
                    <a:pt x="0" y="14592"/>
                    <a:pt x="2092" y="9541"/>
                    <a:pt x="5817" y="5817"/>
                  </a:cubicBezTo>
                  <a:cubicBezTo>
                    <a:pt x="9541" y="2092"/>
                    <a:pt x="14592" y="0"/>
                    <a:pt x="19859" y="0"/>
                  </a:cubicBezTo>
                  <a:close/>
                </a:path>
              </a:pathLst>
            </a:custGeom>
            <a:solidFill>
              <a:srgbClr val="F4EDFB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3809381" cy="5662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3699963" y="6409629"/>
            <a:ext cx="11695077" cy="1504426"/>
            <a:chOff x="0" y="0"/>
            <a:chExt cx="3809381" cy="49002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809381" cy="490029"/>
            </a:xfrm>
            <a:custGeom>
              <a:avLst/>
              <a:gdLst/>
              <a:ahLst/>
              <a:cxnLst/>
              <a:rect l="l" t="t" r="r" b="b"/>
              <a:pathLst>
                <a:path w="3809381" h="490029">
                  <a:moveTo>
                    <a:pt x="19859" y="0"/>
                  </a:moveTo>
                  <a:lnTo>
                    <a:pt x="3789522" y="0"/>
                  </a:lnTo>
                  <a:cubicBezTo>
                    <a:pt x="3794789" y="0"/>
                    <a:pt x="3799840" y="2092"/>
                    <a:pt x="3803564" y="5817"/>
                  </a:cubicBezTo>
                  <a:cubicBezTo>
                    <a:pt x="3807289" y="9541"/>
                    <a:pt x="3809381" y="14592"/>
                    <a:pt x="3809381" y="19859"/>
                  </a:cubicBezTo>
                  <a:lnTo>
                    <a:pt x="3809381" y="470170"/>
                  </a:lnTo>
                  <a:cubicBezTo>
                    <a:pt x="3809381" y="475437"/>
                    <a:pt x="3807289" y="480488"/>
                    <a:pt x="3803564" y="484213"/>
                  </a:cubicBezTo>
                  <a:cubicBezTo>
                    <a:pt x="3799840" y="487937"/>
                    <a:pt x="3794789" y="490029"/>
                    <a:pt x="3789522" y="490029"/>
                  </a:cubicBezTo>
                  <a:lnTo>
                    <a:pt x="19859" y="490029"/>
                  </a:lnTo>
                  <a:cubicBezTo>
                    <a:pt x="14592" y="490029"/>
                    <a:pt x="9541" y="487937"/>
                    <a:pt x="5817" y="484213"/>
                  </a:cubicBezTo>
                  <a:cubicBezTo>
                    <a:pt x="2092" y="480488"/>
                    <a:pt x="0" y="475437"/>
                    <a:pt x="0" y="470170"/>
                  </a:cubicBezTo>
                  <a:lnTo>
                    <a:pt x="0" y="19859"/>
                  </a:lnTo>
                  <a:cubicBezTo>
                    <a:pt x="0" y="14592"/>
                    <a:pt x="2092" y="9541"/>
                    <a:pt x="5817" y="5817"/>
                  </a:cubicBezTo>
                  <a:cubicBezTo>
                    <a:pt x="9541" y="2092"/>
                    <a:pt x="14592" y="0"/>
                    <a:pt x="19859" y="0"/>
                  </a:cubicBezTo>
                  <a:close/>
                </a:path>
              </a:pathLst>
            </a:custGeom>
            <a:solidFill>
              <a:srgbClr val="F4EDFB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76200"/>
              <a:ext cx="3809381" cy="5662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4204856" y="3295767"/>
            <a:ext cx="11190185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Evaluar la sustitución de la harina de trigo en las galletas tradicionales de Chota, con almidón de arracacha (Arracacia xanthorrhiza Bancr) y harina de quinua (Chenopodium quinoa Willd), mediante sus características fisicoquímicas y sensoriales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204856" y="4971643"/>
            <a:ext cx="10903759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Caracterizar la composición fisicoquímica (análisis proximal, actividad de agua (Aw) y humedad) de la harina de quinua, y almidón de arracacha</a:t>
            </a:r>
          </a:p>
        </p:txBody>
      </p:sp>
      <p:sp>
        <p:nvSpPr>
          <p:cNvPr id="31" name="Freeform 31"/>
          <p:cNvSpPr/>
          <p:nvPr/>
        </p:nvSpPr>
        <p:spPr>
          <a:xfrm rot="-5400000">
            <a:off x="17620984" y="1556567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 rot="-5400000" flipH="1">
            <a:off x="-3752074" y="228694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3" name="Group 33"/>
          <p:cNvGrpSpPr/>
          <p:nvPr/>
        </p:nvGrpSpPr>
        <p:grpSpPr>
          <a:xfrm>
            <a:off x="2892959" y="3319112"/>
            <a:ext cx="981956" cy="981956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Norwester"/>
                  <a:ea typeface="Norwester"/>
                  <a:cs typeface="Norwester"/>
                  <a:sym typeface="Norwester"/>
                </a:rPr>
                <a:t>01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2892959" y="4994988"/>
            <a:ext cx="981956" cy="981956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Norwester"/>
                  <a:ea typeface="Norwester"/>
                  <a:cs typeface="Norwester"/>
                  <a:sym typeface="Norwester"/>
                </a:rPr>
                <a:t>02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2892959" y="6670865"/>
            <a:ext cx="981956" cy="981956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Norwester"/>
                  <a:ea typeface="Norwester"/>
                  <a:cs typeface="Norwester"/>
                  <a:sym typeface="Norwester"/>
                </a:rPr>
                <a:t>03</a:t>
              </a:r>
            </a:p>
          </p:txBody>
        </p:sp>
      </p:grpSp>
      <p:sp>
        <p:nvSpPr>
          <p:cNvPr id="42" name="Freeform 42"/>
          <p:cNvSpPr/>
          <p:nvPr/>
        </p:nvSpPr>
        <p:spPr>
          <a:xfrm>
            <a:off x="10854988" y="8956882"/>
            <a:ext cx="7433012" cy="1330118"/>
          </a:xfrm>
          <a:custGeom>
            <a:avLst/>
            <a:gdLst/>
            <a:ahLst/>
            <a:cxnLst/>
            <a:rect l="l" t="t" r="r" b="b"/>
            <a:pathLst>
              <a:path w="7433012" h="1330118">
                <a:moveTo>
                  <a:pt x="0" y="0"/>
                </a:moveTo>
                <a:lnTo>
                  <a:pt x="7433012" y="0"/>
                </a:lnTo>
                <a:lnTo>
                  <a:pt x="7433012" y="1330118"/>
                </a:lnTo>
                <a:lnTo>
                  <a:pt x="0" y="1330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43" name="Freeform 43"/>
          <p:cNvSpPr/>
          <p:nvPr/>
        </p:nvSpPr>
        <p:spPr>
          <a:xfrm>
            <a:off x="0" y="10453"/>
            <a:ext cx="7799032" cy="1524247"/>
          </a:xfrm>
          <a:custGeom>
            <a:avLst/>
            <a:gdLst/>
            <a:ahLst/>
            <a:cxnLst/>
            <a:rect l="l" t="t" r="r" b="b"/>
            <a:pathLst>
              <a:path w="7799032" h="1524247">
                <a:moveTo>
                  <a:pt x="0" y="0"/>
                </a:moveTo>
                <a:lnTo>
                  <a:pt x="7799032" y="0"/>
                </a:lnTo>
                <a:lnTo>
                  <a:pt x="7799032" y="1524248"/>
                </a:lnTo>
                <a:lnTo>
                  <a:pt x="0" y="15242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22691" b="-25422"/>
            </a:stretch>
          </a:blipFill>
        </p:spPr>
      </p:sp>
      <p:sp>
        <p:nvSpPr>
          <p:cNvPr id="44" name="TextBox 44"/>
          <p:cNvSpPr txBox="1"/>
          <p:nvPr/>
        </p:nvSpPr>
        <p:spPr>
          <a:xfrm>
            <a:off x="4095623" y="6352479"/>
            <a:ext cx="10903759" cy="168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Caracterizar fisicoquímica (actividad de agua y contenido de humedad) y morfológicamente (textura instrumental y color en escala de grises) las galletas obtenidas en cada tratamiento.</a:t>
            </a:r>
          </a:p>
          <a:p>
            <a:pPr algn="just">
              <a:lnSpc>
                <a:spcPts val="3600"/>
              </a:lnSpc>
            </a:pPr>
            <a:endParaRPr lang="en-US" sz="2600">
              <a:solidFill>
                <a:srgbClr val="000000"/>
              </a:solidFill>
              <a:latin typeface="Alegreya Sans"/>
              <a:ea typeface="Alegreya Sans"/>
              <a:cs typeface="Alegreya Sans"/>
              <a:sym typeface="Alegrey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0693624" y="-35243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2915845" y="6786337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414701" y="2990186"/>
            <a:ext cx="6082450" cy="6421183"/>
            <a:chOff x="0" y="0"/>
            <a:chExt cx="1601962" cy="169117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01962" cy="1691176"/>
            </a:xfrm>
            <a:custGeom>
              <a:avLst/>
              <a:gdLst/>
              <a:ahLst/>
              <a:cxnLst/>
              <a:rect l="l" t="t" r="r" b="b"/>
              <a:pathLst>
                <a:path w="1601962" h="1691176">
                  <a:moveTo>
                    <a:pt x="64914" y="0"/>
                  </a:moveTo>
                  <a:lnTo>
                    <a:pt x="1537048" y="0"/>
                  </a:lnTo>
                  <a:cubicBezTo>
                    <a:pt x="1554264" y="0"/>
                    <a:pt x="1570775" y="6839"/>
                    <a:pt x="1582949" y="19013"/>
                  </a:cubicBezTo>
                  <a:cubicBezTo>
                    <a:pt x="1595123" y="31187"/>
                    <a:pt x="1601962" y="47698"/>
                    <a:pt x="1601962" y="64914"/>
                  </a:cubicBezTo>
                  <a:lnTo>
                    <a:pt x="1601962" y="1626262"/>
                  </a:lnTo>
                  <a:cubicBezTo>
                    <a:pt x="1601962" y="1643478"/>
                    <a:pt x="1595123" y="1659989"/>
                    <a:pt x="1582949" y="1672163"/>
                  </a:cubicBezTo>
                  <a:cubicBezTo>
                    <a:pt x="1570775" y="1684337"/>
                    <a:pt x="1554264" y="1691176"/>
                    <a:pt x="1537048" y="1691176"/>
                  </a:cubicBezTo>
                  <a:lnTo>
                    <a:pt x="64914" y="1691176"/>
                  </a:lnTo>
                  <a:cubicBezTo>
                    <a:pt x="47698" y="1691176"/>
                    <a:pt x="31187" y="1684337"/>
                    <a:pt x="19013" y="1672163"/>
                  </a:cubicBezTo>
                  <a:cubicBezTo>
                    <a:pt x="6839" y="1659989"/>
                    <a:pt x="0" y="1643478"/>
                    <a:pt x="0" y="1626262"/>
                  </a:cubicBezTo>
                  <a:lnTo>
                    <a:pt x="0" y="64914"/>
                  </a:lnTo>
                  <a:cubicBezTo>
                    <a:pt x="0" y="47698"/>
                    <a:pt x="6839" y="31187"/>
                    <a:pt x="19013" y="19013"/>
                  </a:cubicBezTo>
                  <a:cubicBezTo>
                    <a:pt x="31187" y="6839"/>
                    <a:pt x="47698" y="0"/>
                    <a:pt x="64914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04775"/>
              <a:ext cx="1601962" cy="17959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39"/>
                </a:lnSpc>
              </a:pPr>
              <a:r>
                <a:rPr lang="en-US" sz="2599" b="1">
                  <a:solidFill>
                    <a:srgbClr val="000000"/>
                  </a:solidFill>
                  <a:latin typeface="Alegreya Sans Bold"/>
                  <a:ea typeface="Alegreya Sans Bold"/>
                  <a:cs typeface="Alegreya Sans Bold"/>
                  <a:sym typeface="Alegreya Sans Bold"/>
                </a:rPr>
                <a:t> Tipo y Nivel de Investigación</a:t>
              </a:r>
            </a:p>
            <a:p>
              <a:pPr algn="just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Alegreya Sans"/>
                  <a:ea typeface="Alegreya Sans"/>
                  <a:cs typeface="Alegreya Sans"/>
                  <a:sym typeface="Alegreya Sans"/>
                </a:rPr>
                <a:t>La investigación es de tipo experimental porque se van a manipular las variables.</a:t>
              </a:r>
            </a:p>
            <a:p>
              <a:pPr algn="just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Alegreya Sans"/>
                  <a:ea typeface="Alegreya Sans"/>
                  <a:cs typeface="Alegreya Sans"/>
                  <a:sym typeface="Alegreya Sans"/>
                </a:rPr>
                <a:t>La investigación que se va a utilizar en este proyecto es básica de nivel de explicativo porque busca conocer la potencialidad y proporcionalidad, (proporción de harina de trigo, almidón de arracacha y harina de quinua) para evaluar posteriormente el efecto sobre las variables dependientes (aceptabilidad,) para la elaboración de galletas.</a:t>
              </a:r>
            </a:p>
            <a:p>
              <a:pPr algn="ctr">
                <a:lnSpc>
                  <a:spcPts val="2659"/>
                </a:lnSpc>
              </a:pPr>
              <a:endParaRPr lang="en-US" sz="2599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>
            <a:off x="1756013" y="1534701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083144" y="8450319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16076374" y="-2482323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400000">
            <a:off x="-2250585" y="619570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6341594" y="1534701"/>
            <a:ext cx="5481584" cy="955562"/>
            <a:chOff x="0" y="0"/>
            <a:chExt cx="1785490" cy="31125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464822" y="1691724"/>
            <a:ext cx="5481584" cy="955562"/>
            <a:chOff x="0" y="0"/>
            <a:chExt cx="1785490" cy="31125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052555" y="1813428"/>
            <a:ext cx="4182889" cy="64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9"/>
              </a:lnSpc>
            </a:pPr>
            <a:r>
              <a:rPr lang="en-US" sz="383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METODOLOGIA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252217"/>
            <a:ext cx="4586373" cy="479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Borcelle University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672927" y="9387387"/>
            <a:ext cx="4586373" cy="479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Informatics Engineering | 2024</a:t>
            </a:r>
          </a:p>
        </p:txBody>
      </p:sp>
      <p:sp>
        <p:nvSpPr>
          <p:cNvPr id="20" name="Freeform 20"/>
          <p:cNvSpPr/>
          <p:nvPr/>
        </p:nvSpPr>
        <p:spPr>
          <a:xfrm rot="-5400000">
            <a:off x="17620984" y="1556567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5400000" flipH="1">
            <a:off x="-3752074" y="228694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0854988" y="8956882"/>
            <a:ext cx="7433012" cy="1330118"/>
          </a:xfrm>
          <a:custGeom>
            <a:avLst/>
            <a:gdLst/>
            <a:ahLst/>
            <a:cxnLst/>
            <a:rect l="l" t="t" r="r" b="b"/>
            <a:pathLst>
              <a:path w="7433012" h="1330118">
                <a:moveTo>
                  <a:pt x="0" y="0"/>
                </a:moveTo>
                <a:lnTo>
                  <a:pt x="7433012" y="0"/>
                </a:lnTo>
                <a:lnTo>
                  <a:pt x="7433012" y="1330118"/>
                </a:lnTo>
                <a:lnTo>
                  <a:pt x="0" y="1330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0" y="10453"/>
            <a:ext cx="7799032" cy="1524247"/>
          </a:xfrm>
          <a:custGeom>
            <a:avLst/>
            <a:gdLst/>
            <a:ahLst/>
            <a:cxnLst/>
            <a:rect l="l" t="t" r="r" b="b"/>
            <a:pathLst>
              <a:path w="7799032" h="1524247">
                <a:moveTo>
                  <a:pt x="0" y="0"/>
                </a:moveTo>
                <a:lnTo>
                  <a:pt x="7799032" y="0"/>
                </a:lnTo>
                <a:lnTo>
                  <a:pt x="7799032" y="1524248"/>
                </a:lnTo>
                <a:lnTo>
                  <a:pt x="0" y="15242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22691" b="-25422"/>
            </a:stretch>
          </a:blipFill>
        </p:spPr>
      </p:sp>
      <p:graphicFrame>
        <p:nvGraphicFramePr>
          <p:cNvPr id="24" name="Object 24"/>
          <p:cNvGraphicFramePr/>
          <p:nvPr/>
        </p:nvGraphicFramePr>
        <p:xfrm>
          <a:off x="8804714" y="3371776"/>
          <a:ext cx="37719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521200" imgH="2844800" progId="Excel.Sheet.12">
                  <p:embed/>
                </p:oleObj>
              </mc:Choice>
              <mc:Fallback>
                <p:oleObj name="Worksheet" r:id="rId8" imgW="4521200" imgH="2844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04714" y="3371776"/>
                        <a:ext cx="377190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0693624" y="-3719337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1"/>
                </a:lnTo>
                <a:lnTo>
                  <a:pt x="0" y="7048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2915845" y="6786337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56013" y="1534701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083144" y="8450319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6076374" y="-2482323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-2250585" y="619570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2430699" y="4853029"/>
            <a:ext cx="5481584" cy="955562"/>
            <a:chOff x="0" y="0"/>
            <a:chExt cx="1785490" cy="3112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430699" y="4853029"/>
            <a:ext cx="5481584" cy="955562"/>
            <a:chOff x="0" y="0"/>
            <a:chExt cx="1785490" cy="31125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252217"/>
            <a:ext cx="4586373" cy="479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Borcelle University</a:t>
            </a:r>
          </a:p>
        </p:txBody>
      </p:sp>
      <p:sp>
        <p:nvSpPr>
          <p:cNvPr id="15" name="Freeform 15"/>
          <p:cNvSpPr/>
          <p:nvPr/>
        </p:nvSpPr>
        <p:spPr>
          <a:xfrm rot="-5400000">
            <a:off x="17620984" y="1556567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 flipH="1">
            <a:off x="-3752074" y="228694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0" y="10453"/>
            <a:ext cx="7799032" cy="1524247"/>
          </a:xfrm>
          <a:custGeom>
            <a:avLst/>
            <a:gdLst/>
            <a:ahLst/>
            <a:cxnLst/>
            <a:rect l="l" t="t" r="r" b="b"/>
            <a:pathLst>
              <a:path w="7799032" h="1524247">
                <a:moveTo>
                  <a:pt x="0" y="0"/>
                </a:moveTo>
                <a:lnTo>
                  <a:pt x="7799032" y="0"/>
                </a:lnTo>
                <a:lnTo>
                  <a:pt x="7799032" y="1524248"/>
                </a:lnTo>
                <a:lnTo>
                  <a:pt x="0" y="15242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2691" b="-25422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8152476" y="2169532"/>
            <a:ext cx="9106824" cy="8141155"/>
          </a:xfrm>
          <a:custGeom>
            <a:avLst/>
            <a:gdLst/>
            <a:ahLst/>
            <a:cxnLst/>
            <a:rect l="l" t="t" r="r" b="b"/>
            <a:pathLst>
              <a:path w="9106824" h="8141155">
                <a:moveTo>
                  <a:pt x="0" y="0"/>
                </a:moveTo>
                <a:lnTo>
                  <a:pt x="9106824" y="0"/>
                </a:lnTo>
                <a:lnTo>
                  <a:pt x="9106824" y="8141155"/>
                </a:lnTo>
                <a:lnTo>
                  <a:pt x="0" y="81411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06" r="-506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3080046" y="5031224"/>
            <a:ext cx="4182889" cy="64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9"/>
              </a:lnSpc>
            </a:pPr>
            <a:r>
              <a:rPr lang="en-US" sz="383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METODOLOGIA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257502" y="6360615"/>
            <a:ext cx="3827978" cy="126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26"/>
              </a:lnSpc>
              <a:spcBef>
                <a:spcPct val="0"/>
              </a:spcBef>
            </a:pPr>
            <a:r>
              <a:rPr lang="en-US" sz="3447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Métodos a analizar dentro del estudio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0693624" y="-35243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2915845" y="6786337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756013" y="1534701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083144" y="8450319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16076374" y="-2482323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400000">
            <a:off x="-2250585" y="619570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7372086" y="1028700"/>
            <a:ext cx="8799383" cy="1569985"/>
            <a:chOff x="0" y="0"/>
            <a:chExt cx="2866181" cy="51138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66180" cy="511384"/>
            </a:xfrm>
            <a:custGeom>
              <a:avLst/>
              <a:gdLst/>
              <a:ahLst/>
              <a:cxnLst/>
              <a:rect l="l" t="t" r="r" b="b"/>
              <a:pathLst>
                <a:path w="2866180" h="511384">
                  <a:moveTo>
                    <a:pt x="0" y="0"/>
                  </a:moveTo>
                  <a:lnTo>
                    <a:pt x="2866180" y="0"/>
                  </a:lnTo>
                  <a:lnTo>
                    <a:pt x="2866180" y="511384"/>
                  </a:lnTo>
                  <a:lnTo>
                    <a:pt x="0" y="511384"/>
                  </a:ln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2866181" cy="587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300513" y="1277705"/>
            <a:ext cx="8870956" cy="1386829"/>
            <a:chOff x="0" y="0"/>
            <a:chExt cx="2889493" cy="45172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89494" cy="451725"/>
            </a:xfrm>
            <a:custGeom>
              <a:avLst/>
              <a:gdLst/>
              <a:ahLst/>
              <a:cxnLst/>
              <a:rect l="l" t="t" r="r" b="b"/>
              <a:pathLst>
                <a:path w="2889494" h="451725">
                  <a:moveTo>
                    <a:pt x="0" y="0"/>
                  </a:moveTo>
                  <a:lnTo>
                    <a:pt x="2889494" y="0"/>
                  </a:lnTo>
                  <a:lnTo>
                    <a:pt x="2889494" y="451725"/>
                  </a:lnTo>
                  <a:lnTo>
                    <a:pt x="0" y="451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2889493" cy="527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300513" y="1244652"/>
            <a:ext cx="8456913" cy="1297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sz="375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TÉCNICAS DE PROCESAMIENTO Y ANÁLISIS DE DATOS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252217"/>
            <a:ext cx="4586373" cy="479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Borcelle University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672927" y="9387387"/>
            <a:ext cx="4586373" cy="479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Informatics Engineering | 2024</a:t>
            </a:r>
          </a:p>
        </p:txBody>
      </p:sp>
      <p:sp>
        <p:nvSpPr>
          <p:cNvPr id="20" name="Freeform 20"/>
          <p:cNvSpPr/>
          <p:nvPr/>
        </p:nvSpPr>
        <p:spPr>
          <a:xfrm rot="-5400000">
            <a:off x="17620984" y="1556567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5400000" flipH="1">
            <a:off x="-3752074" y="228694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2883473" y="3798889"/>
            <a:ext cx="6260527" cy="6144281"/>
            <a:chOff x="0" y="0"/>
            <a:chExt cx="2039211" cy="20013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039211" cy="2001347"/>
            </a:xfrm>
            <a:custGeom>
              <a:avLst/>
              <a:gdLst/>
              <a:ahLst/>
              <a:cxnLst/>
              <a:rect l="l" t="t" r="r" b="b"/>
              <a:pathLst>
                <a:path w="2039211" h="2001347">
                  <a:moveTo>
                    <a:pt x="37099" y="0"/>
                  </a:moveTo>
                  <a:lnTo>
                    <a:pt x="2002112" y="0"/>
                  </a:lnTo>
                  <a:cubicBezTo>
                    <a:pt x="2011951" y="0"/>
                    <a:pt x="2021388" y="3909"/>
                    <a:pt x="2028345" y="10866"/>
                  </a:cubicBezTo>
                  <a:cubicBezTo>
                    <a:pt x="2035302" y="17823"/>
                    <a:pt x="2039211" y="27260"/>
                    <a:pt x="2039211" y="37099"/>
                  </a:cubicBezTo>
                  <a:lnTo>
                    <a:pt x="2039211" y="1964248"/>
                  </a:lnTo>
                  <a:cubicBezTo>
                    <a:pt x="2039211" y="1974087"/>
                    <a:pt x="2035302" y="1983524"/>
                    <a:pt x="2028345" y="1990481"/>
                  </a:cubicBezTo>
                  <a:cubicBezTo>
                    <a:pt x="2021388" y="1997438"/>
                    <a:pt x="2011951" y="2001347"/>
                    <a:pt x="2002112" y="2001347"/>
                  </a:cubicBezTo>
                  <a:lnTo>
                    <a:pt x="37099" y="2001347"/>
                  </a:lnTo>
                  <a:cubicBezTo>
                    <a:pt x="27260" y="2001347"/>
                    <a:pt x="17823" y="1997438"/>
                    <a:pt x="10866" y="1990481"/>
                  </a:cubicBezTo>
                  <a:cubicBezTo>
                    <a:pt x="3909" y="1983524"/>
                    <a:pt x="0" y="1974087"/>
                    <a:pt x="0" y="1964248"/>
                  </a:cubicBezTo>
                  <a:lnTo>
                    <a:pt x="0" y="37099"/>
                  </a:lnTo>
                  <a:cubicBezTo>
                    <a:pt x="0" y="27260"/>
                    <a:pt x="3909" y="17823"/>
                    <a:pt x="10866" y="10866"/>
                  </a:cubicBezTo>
                  <a:cubicBezTo>
                    <a:pt x="17823" y="3909"/>
                    <a:pt x="27260" y="0"/>
                    <a:pt x="37099" y="0"/>
                  </a:cubicBezTo>
                  <a:close/>
                </a:path>
              </a:pathLst>
            </a:custGeom>
            <a:solidFill>
              <a:srgbClr val="F4EDFB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76200"/>
              <a:ext cx="2039211" cy="20775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139831" y="4075770"/>
            <a:ext cx="6442662" cy="5449166"/>
            <a:chOff x="0" y="0"/>
            <a:chExt cx="2098537" cy="177493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098537" cy="1774931"/>
            </a:xfrm>
            <a:custGeom>
              <a:avLst/>
              <a:gdLst/>
              <a:ahLst/>
              <a:cxnLst/>
              <a:rect l="l" t="t" r="r" b="b"/>
              <a:pathLst>
                <a:path w="2098537" h="1774931">
                  <a:moveTo>
                    <a:pt x="36050" y="0"/>
                  </a:moveTo>
                  <a:lnTo>
                    <a:pt x="2062487" y="0"/>
                  </a:lnTo>
                  <a:cubicBezTo>
                    <a:pt x="2072048" y="0"/>
                    <a:pt x="2081218" y="3798"/>
                    <a:pt x="2087978" y="10559"/>
                  </a:cubicBezTo>
                  <a:cubicBezTo>
                    <a:pt x="2094739" y="17319"/>
                    <a:pt x="2098537" y="26489"/>
                    <a:pt x="2098537" y="36050"/>
                  </a:cubicBezTo>
                  <a:lnTo>
                    <a:pt x="2098537" y="1738881"/>
                  </a:lnTo>
                  <a:cubicBezTo>
                    <a:pt x="2098537" y="1748442"/>
                    <a:pt x="2094739" y="1757611"/>
                    <a:pt x="2087978" y="1764372"/>
                  </a:cubicBezTo>
                  <a:cubicBezTo>
                    <a:pt x="2081218" y="1771133"/>
                    <a:pt x="2072048" y="1774931"/>
                    <a:pt x="2062487" y="1774931"/>
                  </a:cubicBezTo>
                  <a:lnTo>
                    <a:pt x="36050" y="1774931"/>
                  </a:lnTo>
                  <a:cubicBezTo>
                    <a:pt x="26489" y="1774931"/>
                    <a:pt x="17319" y="1771133"/>
                    <a:pt x="10559" y="1764372"/>
                  </a:cubicBezTo>
                  <a:cubicBezTo>
                    <a:pt x="3798" y="1757611"/>
                    <a:pt x="0" y="1748442"/>
                    <a:pt x="0" y="1738881"/>
                  </a:cubicBezTo>
                  <a:lnTo>
                    <a:pt x="0" y="36050"/>
                  </a:lnTo>
                  <a:cubicBezTo>
                    <a:pt x="0" y="26489"/>
                    <a:pt x="3798" y="17319"/>
                    <a:pt x="10559" y="10559"/>
                  </a:cubicBezTo>
                  <a:cubicBezTo>
                    <a:pt x="17319" y="3798"/>
                    <a:pt x="26489" y="0"/>
                    <a:pt x="36050" y="0"/>
                  </a:cubicBezTo>
                  <a:close/>
                </a:path>
              </a:pathLst>
            </a:custGeom>
            <a:solidFill>
              <a:srgbClr val="F4EDFB"/>
            </a:solidFill>
            <a:ln cap="rnd">
              <a:noFill/>
              <a:prstDash val="solid"/>
              <a:round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2098537" cy="1851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3118656" y="4018620"/>
            <a:ext cx="5686057" cy="552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Se va utilizar un diseño de bloques completamente al azar, donde el bloque representa la fecha de elaboración y los tratamientos a las formulaciones. En la investigación se va a utilizar 3 factores donde: HT representa el porcentaje de adición de harina de trigo al 55%, HQ la harina de quinua y AA el almidón de arracacha. Donde se realizará: Tratamientos: 4; Repeticiones: 3; Unidades experimentales: 4; La unidad experimental va ser dada por 7 kg de harina trigo, 3 kg de harina de quinua y 50 kg de arracacha equivalente a 3 kg de almidón de arracacha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230750" y="4133417"/>
            <a:ext cx="6351743" cy="474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La técnica que se va utilizar, bloques completamente al azar.</a:t>
            </a:r>
          </a:p>
          <a:p>
            <a:pPr algn="just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El Análisis de datos recogidos del laboratorio del almidón de arracacha, la harina de quinua, serán tabulados en Excel y SPSS, también se realizará con una varianza (Anova) esta nos ayudará a comparar las varianzas entre las medias y el promedio. Se realizará tres tratamientos y esto se evaluará mediante la ficha de evaluación sensorial que se muestra en anexos en la figura 9 para así saber cuál es el tratamiento aceptado ante los panelistas no entrenados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3650257" y="2664534"/>
            <a:ext cx="2882384" cy="1144600"/>
            <a:chOff x="0" y="0"/>
            <a:chExt cx="873575" cy="346898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73575" cy="346898"/>
            </a:xfrm>
            <a:custGeom>
              <a:avLst/>
              <a:gdLst/>
              <a:ahLst/>
              <a:cxnLst/>
              <a:rect l="l" t="t" r="r" b="b"/>
              <a:pathLst>
                <a:path w="873575" h="346898">
                  <a:moveTo>
                    <a:pt x="45661" y="0"/>
                  </a:moveTo>
                  <a:lnTo>
                    <a:pt x="827914" y="0"/>
                  </a:lnTo>
                  <a:cubicBezTo>
                    <a:pt x="853131" y="0"/>
                    <a:pt x="873575" y="20443"/>
                    <a:pt x="873575" y="45661"/>
                  </a:cubicBezTo>
                  <a:lnTo>
                    <a:pt x="873575" y="301237"/>
                  </a:lnTo>
                  <a:cubicBezTo>
                    <a:pt x="873575" y="326455"/>
                    <a:pt x="853131" y="346898"/>
                    <a:pt x="827914" y="346898"/>
                  </a:cubicBezTo>
                  <a:lnTo>
                    <a:pt x="45661" y="346898"/>
                  </a:lnTo>
                  <a:cubicBezTo>
                    <a:pt x="20443" y="346898"/>
                    <a:pt x="0" y="326455"/>
                    <a:pt x="0" y="301237"/>
                  </a:cubicBezTo>
                  <a:lnTo>
                    <a:pt x="0" y="45661"/>
                  </a:lnTo>
                  <a:cubicBezTo>
                    <a:pt x="0" y="20443"/>
                    <a:pt x="20443" y="0"/>
                    <a:pt x="45661" y="0"/>
                  </a:cubicBez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47625"/>
              <a:ext cx="873575" cy="3945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Técnicas de Procesamiento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672927" y="3036009"/>
            <a:ext cx="2225159" cy="1144600"/>
            <a:chOff x="0" y="0"/>
            <a:chExt cx="674387" cy="346898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74387" cy="346898"/>
            </a:xfrm>
            <a:custGeom>
              <a:avLst/>
              <a:gdLst/>
              <a:ahLst/>
              <a:cxnLst/>
              <a:rect l="l" t="t" r="r" b="b"/>
              <a:pathLst>
                <a:path w="674387" h="346898">
                  <a:moveTo>
                    <a:pt x="59148" y="0"/>
                  </a:moveTo>
                  <a:lnTo>
                    <a:pt x="615240" y="0"/>
                  </a:lnTo>
                  <a:cubicBezTo>
                    <a:pt x="630926" y="0"/>
                    <a:pt x="645971" y="6232"/>
                    <a:pt x="657063" y="17324"/>
                  </a:cubicBezTo>
                  <a:cubicBezTo>
                    <a:pt x="668155" y="28416"/>
                    <a:pt x="674387" y="43461"/>
                    <a:pt x="674387" y="59148"/>
                  </a:cubicBezTo>
                  <a:lnTo>
                    <a:pt x="674387" y="287751"/>
                  </a:lnTo>
                  <a:cubicBezTo>
                    <a:pt x="674387" y="303438"/>
                    <a:pt x="668155" y="318482"/>
                    <a:pt x="657063" y="329574"/>
                  </a:cubicBezTo>
                  <a:cubicBezTo>
                    <a:pt x="645971" y="340667"/>
                    <a:pt x="630926" y="346898"/>
                    <a:pt x="615240" y="346898"/>
                  </a:cubicBezTo>
                  <a:lnTo>
                    <a:pt x="59148" y="346898"/>
                  </a:lnTo>
                  <a:cubicBezTo>
                    <a:pt x="43461" y="346898"/>
                    <a:pt x="28416" y="340667"/>
                    <a:pt x="17324" y="329574"/>
                  </a:cubicBezTo>
                  <a:cubicBezTo>
                    <a:pt x="6232" y="318482"/>
                    <a:pt x="0" y="303438"/>
                    <a:pt x="0" y="287751"/>
                  </a:cubicBezTo>
                  <a:lnTo>
                    <a:pt x="0" y="59148"/>
                  </a:lnTo>
                  <a:cubicBezTo>
                    <a:pt x="0" y="43461"/>
                    <a:pt x="6232" y="28416"/>
                    <a:pt x="17324" y="17324"/>
                  </a:cubicBezTo>
                  <a:cubicBezTo>
                    <a:pt x="28416" y="6232"/>
                    <a:pt x="43461" y="0"/>
                    <a:pt x="59148" y="0"/>
                  </a:cubicBez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47625"/>
              <a:ext cx="674387" cy="3945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  Análisis de Datos</a:t>
              </a:r>
            </a:p>
          </p:txBody>
        </p:sp>
      </p:grpSp>
      <p:sp>
        <p:nvSpPr>
          <p:cNvPr id="36" name="Freeform 36"/>
          <p:cNvSpPr/>
          <p:nvPr/>
        </p:nvSpPr>
        <p:spPr>
          <a:xfrm>
            <a:off x="10854988" y="8956882"/>
            <a:ext cx="7433012" cy="1330118"/>
          </a:xfrm>
          <a:custGeom>
            <a:avLst/>
            <a:gdLst/>
            <a:ahLst/>
            <a:cxnLst/>
            <a:rect l="l" t="t" r="r" b="b"/>
            <a:pathLst>
              <a:path w="7433012" h="1330118">
                <a:moveTo>
                  <a:pt x="0" y="0"/>
                </a:moveTo>
                <a:lnTo>
                  <a:pt x="7433012" y="0"/>
                </a:lnTo>
                <a:lnTo>
                  <a:pt x="7433012" y="1330118"/>
                </a:lnTo>
                <a:lnTo>
                  <a:pt x="0" y="1330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0" y="10453"/>
            <a:ext cx="7300513" cy="1426817"/>
          </a:xfrm>
          <a:custGeom>
            <a:avLst/>
            <a:gdLst/>
            <a:ahLst/>
            <a:cxnLst/>
            <a:rect l="l" t="t" r="r" b="b"/>
            <a:pathLst>
              <a:path w="7300513" h="1426817">
                <a:moveTo>
                  <a:pt x="0" y="0"/>
                </a:moveTo>
                <a:lnTo>
                  <a:pt x="7300513" y="0"/>
                </a:lnTo>
                <a:lnTo>
                  <a:pt x="7300513" y="1426817"/>
                </a:lnTo>
                <a:lnTo>
                  <a:pt x="0" y="14268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22691" b="-25422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0693624" y="-35243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2915845" y="6786337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90314" y="997075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756013" y="1534701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083144" y="8450319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16076374" y="-2482323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400000">
            <a:off x="-2250585" y="619570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6341594" y="1534701"/>
            <a:ext cx="5481584" cy="955562"/>
            <a:chOff x="0" y="0"/>
            <a:chExt cx="1785490" cy="31125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464822" y="1691724"/>
            <a:ext cx="5481584" cy="955562"/>
            <a:chOff x="0" y="0"/>
            <a:chExt cx="1785490" cy="31125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252217"/>
            <a:ext cx="4586373" cy="479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Borcelle University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672927" y="9387387"/>
            <a:ext cx="4586373" cy="479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Informatics Engineering | 2024</a:t>
            </a:r>
          </a:p>
        </p:txBody>
      </p:sp>
      <p:sp>
        <p:nvSpPr>
          <p:cNvPr id="19" name="Freeform 19"/>
          <p:cNvSpPr/>
          <p:nvPr/>
        </p:nvSpPr>
        <p:spPr>
          <a:xfrm rot="-5400000">
            <a:off x="17620984" y="1556567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5400000" flipH="1">
            <a:off x="-3752074" y="228694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854988" y="8956882"/>
            <a:ext cx="7433012" cy="1330118"/>
          </a:xfrm>
          <a:custGeom>
            <a:avLst/>
            <a:gdLst/>
            <a:ahLst/>
            <a:cxnLst/>
            <a:rect l="l" t="t" r="r" b="b"/>
            <a:pathLst>
              <a:path w="7433012" h="1330118">
                <a:moveTo>
                  <a:pt x="0" y="0"/>
                </a:moveTo>
                <a:lnTo>
                  <a:pt x="7433012" y="0"/>
                </a:lnTo>
                <a:lnTo>
                  <a:pt x="7433012" y="1330118"/>
                </a:lnTo>
                <a:lnTo>
                  <a:pt x="0" y="1330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0" y="10453"/>
            <a:ext cx="7799032" cy="1524247"/>
          </a:xfrm>
          <a:custGeom>
            <a:avLst/>
            <a:gdLst/>
            <a:ahLst/>
            <a:cxnLst/>
            <a:rect l="l" t="t" r="r" b="b"/>
            <a:pathLst>
              <a:path w="7799032" h="1524247">
                <a:moveTo>
                  <a:pt x="0" y="0"/>
                </a:moveTo>
                <a:lnTo>
                  <a:pt x="7799032" y="0"/>
                </a:lnTo>
                <a:lnTo>
                  <a:pt x="7799032" y="1524248"/>
                </a:lnTo>
                <a:lnTo>
                  <a:pt x="0" y="15242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22691" b="-25422"/>
            </a:stretch>
          </a:blipFill>
        </p:spPr>
      </p:sp>
      <p:graphicFrame>
        <p:nvGraphicFramePr>
          <p:cNvPr id="23" name="Object 23"/>
          <p:cNvGraphicFramePr/>
          <p:nvPr/>
        </p:nvGraphicFramePr>
        <p:xfrm>
          <a:off x="1260914" y="4176956"/>
          <a:ext cx="7543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9042400" imgH="2755900" progId="Excel.Sheet.12">
                  <p:embed/>
                </p:oleObj>
              </mc:Choice>
              <mc:Fallback>
                <p:oleObj name="Worksheet" r:id="rId8" imgW="9042400" imgH="2755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60914" y="4176956"/>
                        <a:ext cx="75438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Freeform 24"/>
          <p:cNvSpPr/>
          <p:nvPr/>
        </p:nvSpPr>
        <p:spPr>
          <a:xfrm>
            <a:off x="8870366" y="4131670"/>
            <a:ext cx="7712127" cy="4521235"/>
          </a:xfrm>
          <a:custGeom>
            <a:avLst/>
            <a:gdLst/>
            <a:ahLst/>
            <a:cxnLst/>
            <a:rect l="l" t="t" r="r" b="b"/>
            <a:pathLst>
              <a:path w="7712127" h="4521235">
                <a:moveTo>
                  <a:pt x="0" y="0"/>
                </a:moveTo>
                <a:lnTo>
                  <a:pt x="7712127" y="0"/>
                </a:lnTo>
                <a:lnTo>
                  <a:pt x="7712127" y="4521235"/>
                </a:lnTo>
                <a:lnTo>
                  <a:pt x="0" y="45212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5571975" y="6071356"/>
            <a:ext cx="4786478" cy="3749625"/>
          </a:xfrm>
          <a:custGeom>
            <a:avLst/>
            <a:gdLst/>
            <a:ahLst/>
            <a:cxnLst/>
            <a:rect l="l" t="t" r="r" b="b"/>
            <a:pathLst>
              <a:path w="4786478" h="3749625">
                <a:moveTo>
                  <a:pt x="0" y="0"/>
                </a:moveTo>
                <a:lnTo>
                  <a:pt x="4786478" y="0"/>
                </a:lnTo>
                <a:lnTo>
                  <a:pt x="4786478" y="3749625"/>
                </a:lnTo>
                <a:lnTo>
                  <a:pt x="0" y="374962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7052555" y="1813428"/>
            <a:ext cx="4182889" cy="64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9"/>
              </a:lnSpc>
            </a:pPr>
            <a:r>
              <a:rPr lang="en-US" sz="383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RESULTADOS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756013" y="2614222"/>
            <a:ext cx="6835645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Características fisicoquímicas en el Almidón de Arracacha (Chenopodium quinoa Willd) y Harina de quinua (Chenopodium quinoa Willd).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425268" y="3071421"/>
            <a:ext cx="5265750" cy="953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Alegreya Sans"/>
                <a:ea typeface="Alegreya Sans"/>
                <a:cs typeface="Alegreya Sans"/>
                <a:sym typeface="Alegreya Sans"/>
              </a:rPr>
              <a:t> </a:t>
            </a:r>
            <a:r>
              <a:rPr lang="en-US" sz="2599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Características fisicoquímicas en las galletas tradicionales de cho</a:t>
            </a:r>
            <a:r>
              <a:rPr lang="en-US" sz="2599">
                <a:solidFill>
                  <a:srgbClr val="FFFFFF"/>
                </a:solidFill>
                <a:latin typeface="Alegreya Sans"/>
                <a:ea typeface="Alegreya Sans"/>
                <a:cs typeface="Alegreya Sans"/>
                <a:sym typeface="Alegreya Sans"/>
              </a:rPr>
              <a:t>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0693624" y="-35243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2915845" y="6786337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90314" y="997075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756013" y="1534701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083144" y="8450319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16076374" y="-2482323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400000">
            <a:off x="-2250585" y="619570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6341594" y="1534701"/>
            <a:ext cx="5481584" cy="955562"/>
            <a:chOff x="0" y="0"/>
            <a:chExt cx="1785490" cy="31125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464822" y="1691724"/>
            <a:ext cx="5481584" cy="955562"/>
            <a:chOff x="0" y="0"/>
            <a:chExt cx="1785490" cy="31125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252217"/>
            <a:ext cx="4586373" cy="479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Borcelle University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672927" y="9387387"/>
            <a:ext cx="4586373" cy="479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Informatics Engineering | 2024</a:t>
            </a:r>
          </a:p>
        </p:txBody>
      </p:sp>
      <p:sp>
        <p:nvSpPr>
          <p:cNvPr id="19" name="Freeform 19"/>
          <p:cNvSpPr/>
          <p:nvPr/>
        </p:nvSpPr>
        <p:spPr>
          <a:xfrm rot="-5400000">
            <a:off x="17620984" y="1556567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5400000" flipH="1">
            <a:off x="-3752074" y="228694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854988" y="8956882"/>
            <a:ext cx="7433012" cy="1330118"/>
          </a:xfrm>
          <a:custGeom>
            <a:avLst/>
            <a:gdLst/>
            <a:ahLst/>
            <a:cxnLst/>
            <a:rect l="l" t="t" r="r" b="b"/>
            <a:pathLst>
              <a:path w="7433012" h="1330118">
                <a:moveTo>
                  <a:pt x="0" y="0"/>
                </a:moveTo>
                <a:lnTo>
                  <a:pt x="7433012" y="0"/>
                </a:lnTo>
                <a:lnTo>
                  <a:pt x="7433012" y="1330118"/>
                </a:lnTo>
                <a:lnTo>
                  <a:pt x="0" y="1330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0" y="10453"/>
            <a:ext cx="7799032" cy="1524247"/>
          </a:xfrm>
          <a:custGeom>
            <a:avLst/>
            <a:gdLst/>
            <a:ahLst/>
            <a:cxnLst/>
            <a:rect l="l" t="t" r="r" b="b"/>
            <a:pathLst>
              <a:path w="7799032" h="1524247">
                <a:moveTo>
                  <a:pt x="0" y="0"/>
                </a:moveTo>
                <a:lnTo>
                  <a:pt x="7799032" y="0"/>
                </a:lnTo>
                <a:lnTo>
                  <a:pt x="7799032" y="1524248"/>
                </a:lnTo>
                <a:lnTo>
                  <a:pt x="0" y="15242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22691" b="-25422"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787393" y="3816718"/>
            <a:ext cx="6377491" cy="4836187"/>
          </a:xfrm>
          <a:custGeom>
            <a:avLst/>
            <a:gdLst/>
            <a:ahLst/>
            <a:cxnLst/>
            <a:rect l="l" t="t" r="r" b="b"/>
            <a:pathLst>
              <a:path w="6377491" h="4836187">
                <a:moveTo>
                  <a:pt x="0" y="0"/>
                </a:moveTo>
                <a:lnTo>
                  <a:pt x="6377491" y="0"/>
                </a:lnTo>
                <a:lnTo>
                  <a:pt x="6377491" y="4836187"/>
                </a:lnTo>
                <a:lnTo>
                  <a:pt x="0" y="48361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7052555" y="1813428"/>
            <a:ext cx="4182889" cy="64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9"/>
              </a:lnSpc>
            </a:pPr>
            <a:r>
              <a:rPr lang="en-US" sz="383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RESULTADOS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756013" y="2614222"/>
            <a:ext cx="6835645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Morfología de las galletas tradicionales en las galletas tradicionales de chota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787393" y="8576705"/>
            <a:ext cx="6377491" cy="361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Alegreya Sans"/>
                <a:ea typeface="Alegreya Sans"/>
                <a:cs typeface="Alegreya Sans"/>
                <a:sym typeface="Alegreya Sans"/>
              </a:rPr>
              <a:t>Resultados de la textura en las galletas tradicionales de chota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0693624" y="-35243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2915845" y="6786337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756013" y="1534701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083144" y="8450319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16076374" y="-2482323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400000">
            <a:off x="-2250585" y="619570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6341594" y="1534701"/>
            <a:ext cx="5481584" cy="955562"/>
            <a:chOff x="0" y="0"/>
            <a:chExt cx="1785490" cy="31125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464822" y="1691724"/>
            <a:ext cx="5481584" cy="955562"/>
            <a:chOff x="0" y="0"/>
            <a:chExt cx="1785490" cy="31125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052555" y="1803903"/>
            <a:ext cx="4182889" cy="655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9"/>
              </a:lnSpc>
            </a:pPr>
            <a:r>
              <a:rPr lang="en-US" sz="3835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CONCLUSION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252217"/>
            <a:ext cx="4586373" cy="479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Borcelle University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672927" y="9387387"/>
            <a:ext cx="4586373" cy="479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Informatics Engineering | 2024</a:t>
            </a:r>
          </a:p>
        </p:txBody>
      </p:sp>
      <p:sp>
        <p:nvSpPr>
          <p:cNvPr id="20" name="Freeform 20"/>
          <p:cNvSpPr/>
          <p:nvPr/>
        </p:nvSpPr>
        <p:spPr>
          <a:xfrm rot="-5400000">
            <a:off x="17620984" y="1556567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5400000" flipH="1">
            <a:off x="-3752074" y="228694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0854988" y="8956882"/>
            <a:ext cx="7433012" cy="1330118"/>
          </a:xfrm>
          <a:custGeom>
            <a:avLst/>
            <a:gdLst/>
            <a:ahLst/>
            <a:cxnLst/>
            <a:rect l="l" t="t" r="r" b="b"/>
            <a:pathLst>
              <a:path w="7433012" h="1330118">
                <a:moveTo>
                  <a:pt x="0" y="0"/>
                </a:moveTo>
                <a:lnTo>
                  <a:pt x="7433012" y="0"/>
                </a:lnTo>
                <a:lnTo>
                  <a:pt x="7433012" y="1330118"/>
                </a:lnTo>
                <a:lnTo>
                  <a:pt x="0" y="1330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0" y="10453"/>
            <a:ext cx="7799032" cy="1524247"/>
          </a:xfrm>
          <a:custGeom>
            <a:avLst/>
            <a:gdLst/>
            <a:ahLst/>
            <a:cxnLst/>
            <a:rect l="l" t="t" r="r" b="b"/>
            <a:pathLst>
              <a:path w="7799032" h="1524247">
                <a:moveTo>
                  <a:pt x="0" y="0"/>
                </a:moveTo>
                <a:lnTo>
                  <a:pt x="7799032" y="0"/>
                </a:lnTo>
                <a:lnTo>
                  <a:pt x="7799032" y="1524248"/>
                </a:lnTo>
                <a:lnTo>
                  <a:pt x="0" y="15242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22691" b="-25422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690</Words>
  <Application>Microsoft Office PowerPoint</Application>
  <PresentationFormat>Personalizado</PresentationFormat>
  <Paragraphs>51</Paragraphs>
  <Slides>10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Alegreya Sans</vt:lpstr>
      <vt:lpstr>Arial</vt:lpstr>
      <vt:lpstr>Alegreya Sans Bold</vt:lpstr>
      <vt:lpstr>Norwester</vt:lpstr>
      <vt:lpstr>Calibri</vt:lpstr>
      <vt:lpstr>League Spartan</vt:lpstr>
      <vt:lpstr>Office Theme</vt:lpstr>
      <vt:lpstr>Worksheet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“SUSTITUCIÓN CON ALMIDÓN DE ARRACACHA (Arracacia xanthorrhiza Bancr) Y HARINA DE QUINUA (Chenopodium quinoa Willd), EN LAS GALLETAS TRADICIONALES DE CHOTA”</dc:title>
  <dc:creator>Milagros</dc:creator>
  <cp:lastModifiedBy>ROCIO MILAGROS TARRILLO TARRILLO</cp:lastModifiedBy>
  <cp:revision>1</cp:revision>
  <dcterms:created xsi:type="dcterms:W3CDTF">2006-08-16T00:00:00Z</dcterms:created>
  <dcterms:modified xsi:type="dcterms:W3CDTF">2025-07-19T20:35:51Z</dcterms:modified>
  <dc:identifier>DAGtDEKj_0w</dc:identifier>
</cp:coreProperties>
</file>