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17B5"/>
    <a:srgbClr val="EE82EF"/>
    <a:srgbClr val="90EE90"/>
    <a:srgbClr val="DAA521"/>
    <a:srgbClr val="D3D3D3"/>
    <a:srgbClr val="F9FE05"/>
    <a:srgbClr val="02FF1A"/>
    <a:srgbClr val="00AAE5"/>
    <a:srgbClr val="FF0080"/>
    <a:srgbClr val="FB1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 rot="17833083">
            <a:off x="1543872" y="1895484"/>
            <a:ext cx="1140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/>
              <a:t>A</a:t>
            </a:r>
            <a:endParaRPr lang="en-US" sz="9600" dirty="0"/>
          </a:p>
        </p:txBody>
      </p:sp>
      <p:sp>
        <p:nvSpPr>
          <p:cNvPr id="20" name="CuadroTexto 19"/>
          <p:cNvSpPr txBox="1"/>
          <p:nvPr/>
        </p:nvSpPr>
        <p:spPr>
          <a:xfrm rot="18672995">
            <a:off x="1958984" y="1086818"/>
            <a:ext cx="1530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/>
              <a:t>D</a:t>
            </a:r>
            <a:endParaRPr lang="en-US" sz="9600" dirty="0"/>
          </a:p>
        </p:txBody>
      </p:sp>
      <p:sp>
        <p:nvSpPr>
          <p:cNvPr id="21" name="CuadroTexto 20"/>
          <p:cNvSpPr txBox="1"/>
          <p:nvPr/>
        </p:nvSpPr>
        <p:spPr>
          <a:xfrm rot="18818681">
            <a:off x="2618031" y="752257"/>
            <a:ext cx="1078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/>
              <a:t>O</a:t>
            </a:r>
            <a:endParaRPr lang="en-US" sz="9600" dirty="0"/>
          </a:p>
        </p:txBody>
      </p:sp>
      <p:sp>
        <p:nvSpPr>
          <p:cNvPr id="22" name="CuadroTexto 21"/>
          <p:cNvSpPr txBox="1"/>
          <p:nvPr/>
        </p:nvSpPr>
        <p:spPr>
          <a:xfrm rot="20543890">
            <a:off x="3546025" y="341194"/>
            <a:ext cx="10216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/>
              <a:t>P</a:t>
            </a:r>
            <a:endParaRPr lang="en-US" sz="96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189184" y="160363"/>
            <a:ext cx="908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/>
              <a:t>C</a:t>
            </a:r>
            <a:endParaRPr lang="en-US" sz="9600" dirty="0"/>
          </a:p>
        </p:txBody>
      </p:sp>
      <p:sp>
        <p:nvSpPr>
          <p:cNvPr id="24" name="CuadroTexto 23"/>
          <p:cNvSpPr txBox="1"/>
          <p:nvPr/>
        </p:nvSpPr>
        <p:spPr>
          <a:xfrm rot="164196">
            <a:off x="5102711" y="144418"/>
            <a:ext cx="705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/>
              <a:t>I</a:t>
            </a:r>
            <a:endParaRPr lang="en-US" sz="9600" dirty="0"/>
          </a:p>
        </p:txBody>
      </p:sp>
      <p:sp>
        <p:nvSpPr>
          <p:cNvPr id="25" name="CuadroTexto 24"/>
          <p:cNvSpPr txBox="1"/>
          <p:nvPr/>
        </p:nvSpPr>
        <p:spPr>
          <a:xfrm rot="2021026">
            <a:off x="5556026" y="201598"/>
            <a:ext cx="837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/>
              <a:t>O</a:t>
            </a:r>
            <a:endParaRPr lang="en-US" sz="9600" dirty="0"/>
          </a:p>
        </p:txBody>
      </p:sp>
      <p:sp>
        <p:nvSpPr>
          <p:cNvPr id="26" name="CuadroTexto 25"/>
          <p:cNvSpPr txBox="1"/>
          <p:nvPr/>
        </p:nvSpPr>
        <p:spPr>
          <a:xfrm rot="2062547">
            <a:off x="6535197" y="682272"/>
            <a:ext cx="959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/>
              <a:t>N</a:t>
            </a:r>
            <a:endParaRPr lang="en-US" sz="9600" dirty="0"/>
          </a:p>
        </p:txBody>
      </p:sp>
      <p:sp>
        <p:nvSpPr>
          <p:cNvPr id="27" name="CuadroTexto 26"/>
          <p:cNvSpPr txBox="1"/>
          <p:nvPr/>
        </p:nvSpPr>
        <p:spPr>
          <a:xfrm rot="2977102">
            <a:off x="7318824" y="1243760"/>
            <a:ext cx="862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/>
              <a:t>E</a:t>
            </a:r>
            <a:endParaRPr lang="en-US" sz="9600" dirty="0"/>
          </a:p>
        </p:txBody>
      </p:sp>
      <p:sp>
        <p:nvSpPr>
          <p:cNvPr id="28" name="CuadroTexto 27"/>
          <p:cNvSpPr txBox="1"/>
          <p:nvPr/>
        </p:nvSpPr>
        <p:spPr>
          <a:xfrm rot="4255514">
            <a:off x="7702110" y="1862254"/>
            <a:ext cx="965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/>
              <a:t>S</a:t>
            </a:r>
            <a:endParaRPr lang="en-US" sz="9600" dirty="0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41" y="3972028"/>
            <a:ext cx="2438400" cy="62865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666516" y="638773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Rocio Andrea Torrano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9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ectángulo 4"/>
          <p:cNvSpPr/>
          <p:nvPr/>
        </p:nvSpPr>
        <p:spPr>
          <a:xfrm>
            <a:off x="8503919" y="0"/>
            <a:ext cx="3265715" cy="178961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8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24" y="4062549"/>
            <a:ext cx="3988841" cy="223375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31966" y="1107894"/>
            <a:ext cx="744582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En el año 2020 en Estados Unidos se realizó un censo sobre los refugios  King County, distribuidos por todo el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estado de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Washington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tratando analizar y  determinar la cantidad de animales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ingresados en 1 año,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planteando las siguiente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preguntas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30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8640" y="536180"/>
            <a:ext cx="2605337" cy="1499616"/>
          </a:xfrm>
        </p:spPr>
        <p:txBody>
          <a:bodyPr/>
          <a:lstStyle/>
          <a:p>
            <a:r>
              <a:rPr lang="es-ES" dirty="0" smtClean="0"/>
              <a:t>Preguntas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8640" y="2035796"/>
            <a:ext cx="10905275" cy="2328202"/>
          </a:xfrm>
        </p:spPr>
        <p:txBody>
          <a:bodyPr>
            <a:normAutofit fontScale="92500"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1. ¿Cuantos animales son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adoptados en 1 año,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cuantos encontrados por sus dueños y cuantos estaban perdidos? 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2. ¿Que tipo de animales terminan en refugios? ¿En su mayoría son perros o gatos? 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3. ¿Qué cantidad de machos y cuantas hembras ingresan?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4. ¿Que rango de edad tienen los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animales ingresantes?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703385" y="5386029"/>
            <a:ext cx="972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Paginas </a:t>
            </a:r>
            <a:r>
              <a:rPr lang="nl-NL" dirty="0"/>
              <a:t>Web </a:t>
            </a:r>
          </a:p>
          <a:p>
            <a:r>
              <a:rPr lang="nl-NL" dirty="0"/>
              <a:t>1. https://data.world/kingcounty/yaai-7frk/workspace/file?filename=lost-found-adoptable-pets-1.csv</a:t>
            </a:r>
          </a:p>
          <a:p>
            <a:r>
              <a:rPr lang="nl-NL" dirty="0"/>
              <a:t>2. https://kingcounty.gov/depts/regional-animal-services.aspx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6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32092" y="4357742"/>
            <a:ext cx="8482934" cy="2452974"/>
          </a:xfrm>
        </p:spPr>
        <p:txBody>
          <a:bodyPr>
            <a:normAutofit fontScale="92500"/>
          </a:bodyPr>
          <a:lstStyle/>
          <a:p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 Con este gráfico podemos </a:t>
            </a: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ver los porcentajes de animales, tanto perros como gatos que ingresan a los refugios: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123 </a:t>
            </a: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animales (2.6%) fueron </a:t>
            </a:r>
            <a:r>
              <a:rPr lang="es-ES" sz="2600" dirty="0">
                <a:solidFill>
                  <a:srgbClr val="F8F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adoptados.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292 </a:t>
            </a: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animales (6.1%) fueron </a:t>
            </a:r>
            <a:r>
              <a:rPr lang="es-ES" sz="2600" dirty="0">
                <a:solidFill>
                  <a:srgbClr val="0AF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encontrados</a:t>
            </a: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 por sus dueños.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91,4</a:t>
            </a: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% estaban </a:t>
            </a:r>
            <a:r>
              <a:rPr lang="es-E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perdidos</a:t>
            </a: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 aun a la espera de ser adoptados</a:t>
            </a:r>
            <a:r>
              <a:rPr lang="es-ES" sz="2600" dirty="0"/>
              <a:t>.</a:t>
            </a:r>
          </a:p>
          <a:p>
            <a:endParaRPr lang="en-US" sz="2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66" y="4699125"/>
            <a:ext cx="3147035" cy="177020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69" y="0"/>
            <a:ext cx="6061167" cy="414882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624249" y="1952907"/>
            <a:ext cx="101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91,4%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467497" y="2348300"/>
            <a:ext cx="613955" cy="332295"/>
          </a:xfrm>
          <a:prstGeom prst="rect">
            <a:avLst/>
          </a:prstGeom>
          <a:solidFill>
            <a:srgbClr val="FB171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8882743" y="468422"/>
            <a:ext cx="313508" cy="236972"/>
          </a:xfrm>
          <a:prstGeom prst="rect">
            <a:avLst/>
          </a:prstGeom>
          <a:solidFill>
            <a:srgbClr val="F9F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8882743" y="914736"/>
            <a:ext cx="313508" cy="236972"/>
          </a:xfrm>
          <a:prstGeom prst="rect">
            <a:avLst/>
          </a:prstGeom>
          <a:solidFill>
            <a:srgbClr val="02FF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8882743" y="1403672"/>
            <a:ext cx="313508" cy="236972"/>
          </a:xfrm>
          <a:prstGeom prst="rect">
            <a:avLst/>
          </a:prstGeom>
          <a:solidFill>
            <a:srgbClr val="FB17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9405257" y="402242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Adoptados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405257" y="848556"/>
            <a:ext cx="147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Encontrados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405257" y="1337492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Perdidos</a:t>
            </a:r>
            <a:endParaRPr lang="en-US" dirty="0"/>
          </a:p>
        </p:txBody>
      </p:sp>
      <p:sp>
        <p:nvSpPr>
          <p:cNvPr id="19" name="Triángulo isósceles 18"/>
          <p:cNvSpPr/>
          <p:nvPr/>
        </p:nvSpPr>
        <p:spPr>
          <a:xfrm rot="15514881">
            <a:off x="6296578" y="1441126"/>
            <a:ext cx="384727" cy="884027"/>
          </a:xfrm>
          <a:prstGeom prst="triangle">
            <a:avLst>
              <a:gd name="adj" fmla="val 14532"/>
            </a:avLst>
          </a:prstGeom>
          <a:solidFill>
            <a:srgbClr val="02F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 rot="20527229">
            <a:off x="6270171" y="1706824"/>
            <a:ext cx="89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6,1 %</a:t>
            </a:r>
            <a:endParaRPr lang="en-US" dirty="0"/>
          </a:p>
        </p:txBody>
      </p:sp>
      <p:sp>
        <p:nvSpPr>
          <p:cNvPr id="21" name="Triángulo isósceles 20"/>
          <p:cNvSpPr/>
          <p:nvPr/>
        </p:nvSpPr>
        <p:spPr>
          <a:xfrm rot="15773512">
            <a:off x="6439467" y="1479317"/>
            <a:ext cx="303635" cy="1478163"/>
          </a:xfrm>
          <a:prstGeom prst="triangle">
            <a:avLst>
              <a:gd name="adj" fmla="val 62254"/>
            </a:avLst>
          </a:prstGeom>
          <a:solidFill>
            <a:srgbClr val="F9FE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21"/>
          <p:cNvSpPr txBox="1"/>
          <p:nvPr/>
        </p:nvSpPr>
        <p:spPr>
          <a:xfrm rot="21071528">
            <a:off x="6343212" y="1963496"/>
            <a:ext cx="96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2,6 %</a:t>
            </a:r>
            <a:endParaRPr lang="en-U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005840" y="402242"/>
            <a:ext cx="3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02950" y="812210"/>
            <a:ext cx="3430306" cy="3840480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el estudio realizado se determino cuantos perros y gatos fueron ingresados.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Perros: </a:t>
            </a:r>
            <a:r>
              <a:rPr lang="es-ES" sz="2800" dirty="0" smtClean="0">
                <a:solidFill>
                  <a:srgbClr val="90EE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61,7%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Gatos: </a:t>
            </a:r>
            <a:r>
              <a:rPr lang="es-ES" sz="2800" dirty="0" smtClean="0">
                <a:solidFill>
                  <a:srgbClr val="DAA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38,3%</a:t>
            </a:r>
            <a:endParaRPr lang="en-US" sz="2800" dirty="0">
              <a:solidFill>
                <a:srgbClr val="DAA5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172" y="812210"/>
            <a:ext cx="4770257" cy="53365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08" y="4153659"/>
            <a:ext cx="3780880" cy="243927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550331" y="2377440"/>
            <a:ext cx="836023" cy="248194"/>
          </a:xfrm>
          <a:prstGeom prst="rect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0EE9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477794" y="4652690"/>
            <a:ext cx="770709" cy="285070"/>
          </a:xfrm>
          <a:prstGeom prst="rect">
            <a:avLst/>
          </a:prstGeom>
          <a:solidFill>
            <a:srgbClr val="DAA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7751649" y="2503850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61,7%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8386354" y="4468024"/>
            <a:ext cx="9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38,3%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74000" y="365760"/>
            <a:ext cx="627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3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87422" y="509451"/>
            <a:ext cx="3978946" cy="4023360"/>
          </a:xfrm>
        </p:spPr>
        <p:txBody>
          <a:bodyPr/>
          <a:lstStyle/>
          <a:p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determino cuantos machos y hembras, sean perros o gatos, había.</a:t>
            </a:r>
          </a:p>
          <a:p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>
                <a:solidFill>
                  <a:srgbClr val="FF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Hembras: 30,6</a:t>
            </a:r>
            <a:r>
              <a:rPr lang="es-ES" sz="2800" b="1" dirty="0" smtClean="0">
                <a:solidFill>
                  <a:srgbClr val="FF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800" b="1" dirty="0" smtClean="0">
                <a:solidFill>
                  <a:srgbClr val="00A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Machos:69,4%</a:t>
            </a:r>
            <a:endParaRPr lang="en-US" sz="2800" b="1" dirty="0">
              <a:solidFill>
                <a:srgbClr val="00A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06" y="1011692"/>
            <a:ext cx="4977649" cy="48404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329" y="4091633"/>
            <a:ext cx="3446539" cy="259950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592286" y="2521131"/>
            <a:ext cx="744583" cy="26125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8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51314" y="4310743"/>
            <a:ext cx="705395" cy="300445"/>
          </a:xfrm>
          <a:prstGeom prst="rect">
            <a:avLst/>
          </a:prstGeom>
          <a:solidFill>
            <a:srgbClr val="00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3591330" y="2413057"/>
            <a:ext cx="8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30,6%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2503612" y="4091633"/>
            <a:ext cx="12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69,4%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927463" y="4049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692" y="509452"/>
            <a:ext cx="6359344" cy="436299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46039" y="934670"/>
            <a:ext cx="40494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 por ultimo analizamos las edades de los perros y gatos,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ya sean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perdidos, adoptados o encontrados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y se pudo determinar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61,7%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son animales </a:t>
            </a:r>
            <a:r>
              <a:rPr lang="es-ES" sz="2800" dirty="0" smtClean="0">
                <a:solidFill>
                  <a:srgbClr val="B117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adultos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, mayores a 1 año 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el 38,3% son animales </a:t>
            </a:r>
            <a:r>
              <a:rPr lang="es-ES" sz="2800" dirty="0">
                <a:solidFill>
                  <a:srgbClr val="B117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menores</a:t>
            </a:r>
            <a:r>
              <a:rPr lang="es-ES" sz="28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a 1 año</a:t>
            </a:r>
            <a:r>
              <a:rPr lang="es-ES" sz="2800" dirty="0"/>
              <a:t>. </a:t>
            </a:r>
            <a:endParaRPr lang="en-US" sz="2800" dirty="0"/>
          </a:p>
        </p:txBody>
      </p:sp>
      <p:sp>
        <p:nvSpPr>
          <p:cNvPr id="6" name="Rectángulo 5"/>
          <p:cNvSpPr/>
          <p:nvPr/>
        </p:nvSpPr>
        <p:spPr>
          <a:xfrm>
            <a:off x="7942217" y="1750423"/>
            <a:ext cx="936147" cy="274320"/>
          </a:xfrm>
          <a:prstGeom prst="rect">
            <a:avLst/>
          </a:prstGeom>
          <a:solidFill>
            <a:srgbClr val="EE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8582297" y="3435531"/>
            <a:ext cx="627017" cy="26125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8053251" y="1890543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61,7%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8530045" y="3327457"/>
            <a:ext cx="86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38,3%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00" y="4462327"/>
            <a:ext cx="3767164" cy="205246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061754" y="509452"/>
            <a:ext cx="3918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4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conclusión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672046"/>
            <a:ext cx="10327495" cy="4637314"/>
          </a:xfrm>
        </p:spPr>
        <p:txBody>
          <a:bodyPr>
            <a:normAutofit/>
          </a:bodyPr>
          <a:lstStyle/>
          <a:p>
            <a:r>
              <a:rPr lang="es-ES" dirty="0"/>
              <a:t>Con la </a:t>
            </a:r>
            <a:r>
              <a:rPr lang="es-ES" dirty="0" smtClean="0"/>
              <a:t>investigación </a:t>
            </a:r>
            <a:r>
              <a:rPr lang="es-ES" dirty="0"/>
              <a:t>realizada se puede determinar que en el año 2020 se registro un ingreso del 91,4%  de animales que estaban perdidos a los distintos refugios de King </a:t>
            </a:r>
            <a:r>
              <a:rPr lang="es-ES" dirty="0" smtClean="0"/>
              <a:t>County. </a:t>
            </a:r>
            <a:r>
              <a:rPr lang="es-ES" dirty="0"/>
              <a:t>A</a:t>
            </a:r>
            <a:r>
              <a:rPr lang="es-ES" dirty="0" smtClean="0"/>
              <a:t>lrededor </a:t>
            </a:r>
            <a:r>
              <a:rPr lang="es-ES" dirty="0"/>
              <a:t>de </a:t>
            </a:r>
            <a:r>
              <a:rPr lang="es-ES" dirty="0" smtClean="0"/>
              <a:t>123 (2,6%) </a:t>
            </a:r>
            <a:r>
              <a:rPr lang="es-ES" dirty="0"/>
              <a:t>animales fueron </a:t>
            </a:r>
            <a:r>
              <a:rPr lang="es-ES" dirty="0" smtClean="0"/>
              <a:t>adoptados, 292 </a:t>
            </a:r>
            <a:r>
              <a:rPr lang="es-ES" dirty="0"/>
              <a:t>animales</a:t>
            </a:r>
            <a:r>
              <a:rPr lang="es-ES" dirty="0" smtClean="0"/>
              <a:t>, (6,1%) </a:t>
            </a:r>
            <a:r>
              <a:rPr lang="es-ES" dirty="0"/>
              <a:t>fueron encontrados por sus dueños y el restante </a:t>
            </a:r>
            <a:r>
              <a:rPr lang="es-ES" dirty="0" smtClean="0"/>
              <a:t>(91,4%) aun están a </a:t>
            </a:r>
            <a:r>
              <a:rPr lang="es-ES" dirty="0"/>
              <a:t>la espera de ser adoptados. </a:t>
            </a:r>
          </a:p>
          <a:p>
            <a:r>
              <a:rPr lang="es-ES" dirty="0"/>
              <a:t>En este estudio con todos los animales ingresados podemos ver que la </a:t>
            </a:r>
            <a:r>
              <a:rPr lang="es-ES" dirty="0" smtClean="0"/>
              <a:t>mayoría </a:t>
            </a:r>
            <a:r>
              <a:rPr lang="es-ES" dirty="0"/>
              <a:t>de ellos son perros, </a:t>
            </a:r>
            <a:r>
              <a:rPr lang="es-ES" dirty="0" smtClean="0"/>
              <a:t>llevándose </a:t>
            </a:r>
            <a:r>
              <a:rPr lang="es-ES" dirty="0"/>
              <a:t>el 61,7% y el restante son gatos con el 38,3%, </a:t>
            </a:r>
            <a:r>
              <a:rPr lang="es-ES" dirty="0" smtClean="0"/>
              <a:t>también </a:t>
            </a:r>
            <a:r>
              <a:rPr lang="es-ES" dirty="0"/>
              <a:t>se analizo sobre si son machos o hembras, determinando que en su </a:t>
            </a:r>
            <a:r>
              <a:rPr lang="es-ES" dirty="0" smtClean="0"/>
              <a:t>mayoría </a:t>
            </a:r>
            <a:r>
              <a:rPr lang="es-ES" dirty="0"/>
              <a:t>son machos tanto sean perros o gatos con el 69,4% y hembras con un total de 30,6%.</a:t>
            </a:r>
          </a:p>
          <a:p>
            <a:r>
              <a:rPr lang="es-ES" dirty="0"/>
              <a:t>Se analizo su edad combinando gatos y perros, ya sean perdidos o adoptados y se pudo determinar que el 61,7% son animales adultos, mayores a 1 año y el 38,3% son menores a 1 año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0538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442</TotalTime>
  <Words>401</Words>
  <Application>Microsoft Office PowerPoint</Application>
  <PresentationFormat>Panorámica</PresentationFormat>
  <Paragraphs>54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Tw Cen MT</vt:lpstr>
      <vt:lpstr>Tw Cen MT Condensed</vt:lpstr>
      <vt:lpstr>Wingdings</vt:lpstr>
      <vt:lpstr>Wingdings 3</vt:lpstr>
      <vt:lpstr>Integral</vt:lpstr>
      <vt:lpstr>Presentación de PowerPoint</vt:lpstr>
      <vt:lpstr>Presentación de PowerPoint</vt:lpstr>
      <vt:lpstr>Presentación de PowerPoint</vt:lpstr>
      <vt:lpstr>Preguntas</vt:lpstr>
      <vt:lpstr>Presentación de PowerPoint</vt:lpstr>
      <vt:lpstr>Presentación de PowerPoint</vt:lpstr>
      <vt:lpstr>Presentación de PowerPoint</vt:lpstr>
      <vt:lpstr>Presentación de PowerPoint</vt:lpstr>
      <vt:lpstr>En conclusión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ROCIO</dc:creator>
  <cp:lastModifiedBy>ROCIO</cp:lastModifiedBy>
  <cp:revision>28</cp:revision>
  <dcterms:created xsi:type="dcterms:W3CDTF">2022-02-25T06:07:25Z</dcterms:created>
  <dcterms:modified xsi:type="dcterms:W3CDTF">2022-02-26T16:26:04Z</dcterms:modified>
</cp:coreProperties>
</file>