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BB3"/>
    <a:srgbClr val="1B5331"/>
    <a:srgbClr val="C0CF3A"/>
    <a:srgbClr val="3F762B"/>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08" autoAdjust="0"/>
    <p:restoredTop sz="94676" autoAdjust="0"/>
  </p:normalViewPr>
  <p:slideViewPr>
    <p:cSldViewPr>
      <p:cViewPr>
        <p:scale>
          <a:sx n="31" d="100"/>
          <a:sy n="31" d="100"/>
        </p:scale>
        <p:origin x="1088" y="-2064"/>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4/19/18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2566FAD-C382-234B-9950-7B531BB5C0AC}"/>
              </a:ext>
            </a:extLst>
          </p:cNvPr>
          <p:cNvSpPr txBox="1"/>
          <p:nvPr/>
        </p:nvSpPr>
        <p:spPr>
          <a:xfrm>
            <a:off x="-24742" y="28772871"/>
            <a:ext cx="43898217" cy="784570"/>
          </a:xfrm>
          <a:prstGeom prst="rect">
            <a:avLst/>
          </a:prstGeom>
          <a:solidFill>
            <a:schemeClr val="bg1"/>
          </a:solidFill>
        </p:spPr>
        <p:txBody>
          <a:bodyPr wrap="square" rtlCol="0">
            <a:spAutoFit/>
          </a:bodyPr>
          <a:lstStyle/>
          <a:p>
            <a:endParaRPr lang="en-US" dirty="0"/>
          </a:p>
        </p:txBody>
      </p:sp>
      <p:pic>
        <p:nvPicPr>
          <p:cNvPr id="32" name="Picture 31">
            <a:extLst>
              <a:ext uri="{FF2B5EF4-FFF2-40B4-BE49-F238E27FC236}">
                <a16:creationId xmlns:a16="http://schemas.microsoft.com/office/drawing/2014/main" id="{177DFE25-0A76-496E-B09C-EE7B6A42F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8806" y="13261064"/>
            <a:ext cx="4928400" cy="438786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CFD117EE-7E8A-4C23-A706-92CEA530F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8673" y="17625172"/>
            <a:ext cx="5103574" cy="4726800"/>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7B94B01E-957F-4F63-AC44-99C1CE86EE9C}"/>
              </a:ext>
            </a:extLst>
          </p:cNvPr>
          <p:cNvPicPr>
            <a:picLocks noChangeAspect="1"/>
          </p:cNvPicPr>
          <p:nvPr/>
        </p:nvPicPr>
        <p:blipFill rotWithShape="1">
          <a:blip r:embed="rId4">
            <a:extLst>
              <a:ext uri="{28A0092B-C50C-407E-A947-70E740481C1C}">
                <a14:useLocalDpi xmlns:a14="http://schemas.microsoft.com/office/drawing/2010/main" val="0"/>
              </a:ext>
            </a:extLst>
          </a:blip>
          <a:srcRect b="7246"/>
          <a:stretch/>
        </p:blipFill>
        <p:spPr>
          <a:xfrm>
            <a:off x="1276764" y="22058492"/>
            <a:ext cx="12986098" cy="6504381"/>
          </a:xfrm>
          <a:prstGeom prst="rect">
            <a:avLst/>
          </a:prstGeom>
        </p:spPr>
      </p:pic>
      <p:pic>
        <p:nvPicPr>
          <p:cNvPr id="1051" name="Picture 1050" descr="A screenshot of a cell phone&#10;&#10;Description generated with very high confidence">
            <a:extLst>
              <a:ext uri="{FF2B5EF4-FFF2-40B4-BE49-F238E27FC236}">
                <a16:creationId xmlns:a16="http://schemas.microsoft.com/office/drawing/2014/main" id="{AF7342BE-D77D-4875-9334-FA4520A7FA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8979" y="17624036"/>
            <a:ext cx="5104801" cy="4727936"/>
          </a:xfrm>
          <a:prstGeom prst="rect">
            <a:avLst/>
          </a:prstGeom>
        </p:spPr>
      </p:pic>
      <p:pic>
        <p:nvPicPr>
          <p:cNvPr id="1057" name="Picture 1056" descr="A screenshot of a cell phone&#10;&#10;Description generated with very high confidence">
            <a:extLst>
              <a:ext uri="{FF2B5EF4-FFF2-40B4-BE49-F238E27FC236}">
                <a16:creationId xmlns:a16="http://schemas.microsoft.com/office/drawing/2014/main" id="{78B89E56-CD13-4601-AEF1-077CE79DF2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05816" y="22243760"/>
            <a:ext cx="5333082" cy="4748163"/>
          </a:xfrm>
          <a:prstGeom prst="rect">
            <a:avLst/>
          </a:prstGeom>
        </p:spPr>
      </p:pic>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Comparative Analysis of Population Genetic Parameters at Different Sample Sizes</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Ying Chen, Kevin McDermott, </a:t>
            </a:r>
            <a:r>
              <a:rPr lang="en-US" sz="4000" dirty="0" err="1">
                <a:solidFill>
                  <a:schemeClr val="bg1"/>
                </a:solidFill>
                <a:latin typeface="+mn-lt"/>
              </a:rPr>
              <a:t>Peiwen</a:t>
            </a:r>
            <a:r>
              <a:rPr lang="en-US" sz="4000" dirty="0">
                <a:solidFill>
                  <a:schemeClr val="bg1"/>
                </a:solidFill>
                <a:latin typeface="+mn-lt"/>
              </a:rPr>
              <a:t> Li and Alyson Van </a:t>
            </a:r>
            <a:r>
              <a:rPr lang="en-US" sz="4000" dirty="0" err="1">
                <a:solidFill>
                  <a:schemeClr val="bg1"/>
                </a:solidFill>
                <a:latin typeface="+mn-lt"/>
              </a:rPr>
              <a:t>Natto</a:t>
            </a:r>
            <a:endParaRPr lang="en-US" sz="4000" dirty="0">
              <a:solidFill>
                <a:schemeClr val="bg1"/>
              </a:solidFill>
              <a:latin typeface="+mn-lt"/>
            </a:endParaRPr>
          </a:p>
          <a:p>
            <a:pPr algn="ctr" eaLnBrk="1" hangingPunct="1"/>
            <a:r>
              <a:rPr lang="en-US" sz="4000" dirty="0">
                <a:solidFill>
                  <a:schemeClr val="bg1"/>
                </a:solidFill>
                <a:latin typeface="+mn-lt"/>
              </a:rPr>
              <a:t>Team Name: </a:t>
            </a:r>
            <a:r>
              <a:rPr lang="en-US" sz="4000" dirty="0" err="1">
                <a:solidFill>
                  <a:schemeClr val="bg1"/>
                </a:solidFill>
                <a:latin typeface="+mn-lt"/>
              </a:rPr>
              <a:t>Wenzi</a:t>
            </a:r>
            <a:r>
              <a:rPr lang="en-US" sz="4000" dirty="0">
                <a:solidFill>
                  <a:schemeClr val="bg1"/>
                </a:solidFill>
                <a:latin typeface="+mn-lt"/>
              </a:rPr>
              <a:t>	Instructor: Dr. Rob </a:t>
            </a:r>
            <a:r>
              <a:rPr lang="en-US" sz="4000" dirty="0" err="1">
                <a:solidFill>
                  <a:schemeClr val="bg1"/>
                </a:solidFill>
                <a:latin typeface="+mn-lt"/>
              </a:rPr>
              <a:t>Colautti</a:t>
            </a:r>
            <a:endParaRPr lang="en-US" sz="4000" dirty="0">
              <a:solidFill>
                <a:schemeClr val="bg1"/>
              </a:solidFill>
              <a:latin typeface="+mn-lt"/>
            </a:endParaRPr>
          </a:p>
        </p:txBody>
      </p:sp>
      <p:sp>
        <p:nvSpPr>
          <p:cNvPr id="24" name="TextBox 23"/>
          <p:cNvSpPr txBox="1"/>
          <p:nvPr/>
        </p:nvSpPr>
        <p:spPr>
          <a:xfrm>
            <a:off x="1706881" y="30542326"/>
            <a:ext cx="12923519" cy="2223674"/>
          </a:xfrm>
          <a:prstGeom prst="rect">
            <a:avLst/>
          </a:prstGeom>
          <a:noFill/>
        </p:spPr>
        <p:txBody>
          <a:bodyPr wrap="square" lIns="68568" tIns="34284" rIns="68568" bIns="34284" rtlCol="0">
            <a:spAutoFit/>
          </a:bodyPr>
          <a:lstStyle/>
          <a:p>
            <a:r>
              <a:rPr lang="en-US" sz="2800" dirty="0"/>
              <a:t>Ying Chen, Kevin McDermott, </a:t>
            </a:r>
            <a:r>
              <a:rPr lang="en-US" sz="2800" dirty="0" err="1"/>
              <a:t>Peiwen</a:t>
            </a:r>
            <a:r>
              <a:rPr lang="en-US" sz="2800" dirty="0"/>
              <a:t> Li and Alyson Van </a:t>
            </a:r>
            <a:r>
              <a:rPr lang="en-US" sz="2800" dirty="0" err="1"/>
              <a:t>Natto</a:t>
            </a:r>
            <a:endParaRPr lang="en-US" sz="2800" dirty="0"/>
          </a:p>
          <a:p>
            <a:r>
              <a:rPr lang="en-US" sz="2800" dirty="0"/>
              <a:t>Queen’s University</a:t>
            </a:r>
          </a:p>
          <a:p>
            <a:r>
              <a:rPr lang="en-US" sz="2800" dirty="0"/>
              <a:t>116 Barrie Street, Kingston, Ontario, Canada, K7L 3J9</a:t>
            </a:r>
          </a:p>
          <a:p>
            <a:r>
              <a:rPr lang="en-US" sz="2800" dirty="0"/>
              <a:t>GitHub: https://github.com/kevinmcdermott062/812Final_Assignment/</a:t>
            </a:r>
          </a:p>
          <a:p>
            <a:endParaRPr lang="en-US" sz="2800" dirty="0"/>
          </a:p>
        </p:txBody>
      </p:sp>
      <p:sp>
        <p:nvSpPr>
          <p:cNvPr id="25" name="TextBox 24"/>
          <p:cNvSpPr txBox="1"/>
          <p:nvPr/>
        </p:nvSpPr>
        <p:spPr>
          <a:xfrm>
            <a:off x="1706881" y="29609283"/>
            <a:ext cx="1937494" cy="746346"/>
          </a:xfrm>
          <a:prstGeom prst="rect">
            <a:avLst/>
          </a:prstGeom>
          <a:noFill/>
        </p:spPr>
        <p:txBody>
          <a:bodyPr wrap="none" lIns="68568" tIns="34284" rIns="68568" bIns="34284" rtlCol="0">
            <a:spAutoFit/>
          </a:bodyPr>
          <a:lstStyle/>
          <a:p>
            <a:r>
              <a:rPr lang="en-US" sz="4400" b="1" dirty="0"/>
              <a:t>Contact</a:t>
            </a:r>
          </a:p>
        </p:txBody>
      </p:sp>
      <p:sp>
        <p:nvSpPr>
          <p:cNvPr id="27" name="TextBox 26"/>
          <p:cNvSpPr txBox="1"/>
          <p:nvPr/>
        </p:nvSpPr>
        <p:spPr>
          <a:xfrm>
            <a:off x="21945603" y="29528514"/>
            <a:ext cx="2703473" cy="746346"/>
          </a:xfrm>
          <a:prstGeom prst="rect">
            <a:avLst/>
          </a:prstGeom>
          <a:noFill/>
        </p:spPr>
        <p:txBody>
          <a:bodyPr wrap="none" lIns="68568" tIns="34284" rIns="68568" bIns="34284" rtlCol="0">
            <a:spAutoFit/>
          </a:bodyPr>
          <a:lstStyle/>
          <a:p>
            <a:r>
              <a:rPr lang="en-US" sz="4400" b="1" dirty="0"/>
              <a:t>References</a:t>
            </a:r>
          </a:p>
        </p:txBody>
      </p:sp>
      <p:sp>
        <p:nvSpPr>
          <p:cNvPr id="33" name="Rectangle 32"/>
          <p:cNvSpPr/>
          <p:nvPr/>
        </p:nvSpPr>
        <p:spPr>
          <a:xfrm>
            <a:off x="1463040" y="441539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13" name="Text Box 192"/>
          <p:cNvSpPr txBox="1">
            <a:spLocks noChangeArrowheads="1"/>
          </p:cNvSpPr>
          <p:nvPr/>
        </p:nvSpPr>
        <p:spPr bwMode="auto">
          <a:xfrm>
            <a:off x="1459674" y="13078472"/>
            <a:ext cx="13167360" cy="914091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Calibri" pitchFamily="34" charset="0"/>
              </a:rPr>
              <a:t>Data:</a:t>
            </a:r>
          </a:p>
          <a:p>
            <a:pPr eaLnBrk="1" hangingPunct="1"/>
            <a:r>
              <a:rPr lang="en-CA" sz="3200" dirty="0">
                <a:latin typeface="Calibri" pitchFamily="34" charset="0"/>
              </a:rPr>
              <a:t>A total of 98 mosquitoes (97 adults and 1 larva) were collected in August and November of 2013 from </a:t>
            </a:r>
            <a:r>
              <a:rPr lang="en-CA" sz="3200" dirty="0" err="1">
                <a:latin typeface="Calibri" pitchFamily="34" charset="0"/>
              </a:rPr>
              <a:t>Olama</a:t>
            </a:r>
            <a:r>
              <a:rPr lang="en-CA" sz="3200" dirty="0">
                <a:latin typeface="Calibri" pitchFamily="34" charset="0"/>
              </a:rPr>
              <a:t> and </a:t>
            </a:r>
            <a:r>
              <a:rPr lang="en-CA" sz="3200" dirty="0" err="1">
                <a:latin typeface="Calibri" pitchFamily="34" charset="0"/>
              </a:rPr>
              <a:t>Nyabessan</a:t>
            </a:r>
            <a:r>
              <a:rPr lang="en-CA" sz="3200" dirty="0">
                <a:latin typeface="Calibri" pitchFamily="34" charset="0"/>
              </a:rPr>
              <a:t>, West Africa</a:t>
            </a:r>
            <a:r>
              <a:rPr lang="en-CA" sz="3200" baseline="30000" dirty="0">
                <a:latin typeface="Calibri" pitchFamily="34" charset="0"/>
              </a:rPr>
              <a:t>6</a:t>
            </a:r>
            <a:r>
              <a:rPr lang="en-CA" sz="3200" dirty="0">
                <a:latin typeface="Calibri" pitchFamily="34" charset="0"/>
              </a:rPr>
              <a:t> (Figure 2).</a:t>
            </a:r>
            <a:endParaRPr lang="en-US" sz="3200" dirty="0">
              <a:latin typeface="Calibri" pitchFamily="34" charset="0"/>
            </a:endParaRPr>
          </a:p>
          <a:p>
            <a:pPr eaLnBrk="1" hangingPunct="1"/>
            <a:endParaRPr lang="en-US" sz="3200" b="1" dirty="0">
              <a:latin typeface="Calibri" pitchFamily="34" charset="0"/>
            </a:endParaRPr>
          </a:p>
          <a:p>
            <a:pPr eaLnBrk="1" hangingPunct="1"/>
            <a:r>
              <a:rPr lang="en-US" sz="3200" b="1" dirty="0">
                <a:latin typeface="Calibri" pitchFamily="34" charset="0"/>
              </a:rPr>
              <a:t>Methods:</a:t>
            </a:r>
          </a:p>
          <a:p>
            <a:pPr marL="457200" indent="-457200" eaLnBrk="1" hangingPunct="1">
              <a:buFont typeface="Arial" panose="020B0604020202020204" pitchFamily="34" charset="0"/>
              <a:buChar char="•"/>
            </a:pPr>
            <a:r>
              <a:rPr lang="en-US" sz="3200" i="1" dirty="0">
                <a:latin typeface="Calibri" pitchFamily="34" charset="0"/>
              </a:rPr>
              <a:t>Resampling: </a:t>
            </a:r>
            <a:r>
              <a:rPr lang="en-US" sz="3200" dirty="0">
                <a:latin typeface="Calibri" pitchFamily="34" charset="0"/>
              </a:rPr>
              <a:t>We resampled 10 (small), 25 (medium) and 37 (large) individuals from each site with 10 replicates respectively (30 datasets total).</a:t>
            </a:r>
          </a:p>
          <a:p>
            <a:pPr marL="457200" indent="-457200" eaLnBrk="1" hangingPunct="1">
              <a:buFont typeface="Arial" panose="020B0604020202020204" pitchFamily="34" charset="0"/>
              <a:buChar char="•"/>
            </a:pPr>
            <a:r>
              <a:rPr lang="en-US" sz="3200" i="1" dirty="0">
                <a:latin typeface="Calibri" pitchFamily="34" charset="0"/>
              </a:rPr>
              <a:t>STACKS: </a:t>
            </a:r>
            <a:r>
              <a:rPr lang="en-US" sz="3200" dirty="0">
                <a:latin typeface="Calibri" pitchFamily="34" charset="0"/>
              </a:rPr>
              <a:t>We performed </a:t>
            </a:r>
            <a:r>
              <a:rPr lang="en-US" sz="3200" i="1" dirty="0">
                <a:latin typeface="Calibri" pitchFamily="34" charset="0"/>
              </a:rPr>
              <a:t>de novo </a:t>
            </a:r>
            <a:r>
              <a:rPr lang="en-US" sz="3200" dirty="0">
                <a:latin typeface="Calibri" pitchFamily="34" charset="0"/>
              </a:rPr>
              <a:t>SNP calling for each dataset</a:t>
            </a:r>
            <a:r>
              <a:rPr lang="en-US" sz="3200" baseline="30000" dirty="0">
                <a:latin typeface="Calibri" pitchFamily="34" charset="0"/>
              </a:rPr>
              <a:t>2</a:t>
            </a:r>
            <a:r>
              <a:rPr lang="en-US" sz="3200" dirty="0">
                <a:latin typeface="Calibri" pitchFamily="34" charset="0"/>
              </a:rPr>
              <a:t> (Figure 1).</a:t>
            </a:r>
          </a:p>
          <a:p>
            <a:pPr marL="457200" indent="-457200" eaLnBrk="1" hangingPunct="1">
              <a:buFont typeface="Arial" panose="020B0604020202020204" pitchFamily="34" charset="0"/>
              <a:buChar char="•"/>
            </a:pPr>
            <a:r>
              <a:rPr lang="en-US" sz="3200" i="1" dirty="0">
                <a:latin typeface="Calibri" pitchFamily="34" charset="0"/>
              </a:rPr>
              <a:t>NMDS: </a:t>
            </a:r>
            <a:r>
              <a:rPr lang="en-US" sz="3200" dirty="0">
                <a:latin typeface="Calibri" pitchFamily="34" charset="0"/>
              </a:rPr>
              <a:t>Analysis was used to determine SNP genetic distances from STACKS  outputs</a:t>
            </a:r>
            <a:r>
              <a:rPr lang="en-US" sz="3200" baseline="30000" dirty="0">
                <a:latin typeface="Calibri" pitchFamily="34" charset="0"/>
              </a:rPr>
              <a:t>8</a:t>
            </a:r>
            <a:r>
              <a:rPr lang="en-US" sz="3200" dirty="0">
                <a:latin typeface="Calibri" pitchFamily="34" charset="0"/>
              </a:rPr>
              <a:t>.</a:t>
            </a:r>
          </a:p>
          <a:p>
            <a:pPr marL="457200" indent="-457200" eaLnBrk="1" hangingPunct="1">
              <a:buFont typeface="Arial" panose="020B0604020202020204" pitchFamily="34" charset="0"/>
              <a:buChar char="•"/>
            </a:pPr>
            <a:r>
              <a:rPr lang="en-US" sz="3200" i="1" dirty="0">
                <a:latin typeface="Calibri" pitchFamily="34" charset="0"/>
              </a:rPr>
              <a:t>STRUCTURE: </a:t>
            </a:r>
            <a:r>
              <a:rPr lang="en-US" sz="3200" dirty="0">
                <a:latin typeface="Calibri" pitchFamily="34" charset="0"/>
              </a:rPr>
              <a:t>We tested for the existence of distinct genetic clustering using  cluster (K) values 1 to 3</a:t>
            </a:r>
            <a:r>
              <a:rPr lang="en-US" sz="3200" baseline="30000" dirty="0">
                <a:latin typeface="Calibri" pitchFamily="34" charset="0"/>
              </a:rPr>
              <a:t>9,10</a:t>
            </a:r>
            <a:r>
              <a:rPr lang="en-US" sz="3200" dirty="0">
                <a:latin typeface="Calibri" pitchFamily="34" charset="0"/>
              </a:rPr>
              <a:t>. </a:t>
            </a:r>
          </a:p>
          <a:p>
            <a:pPr marL="457200" indent="-457200" eaLnBrk="1" hangingPunct="1">
              <a:buFont typeface="Arial" panose="020B0604020202020204" pitchFamily="34" charset="0"/>
              <a:buChar char="•"/>
            </a:pPr>
            <a:r>
              <a:rPr lang="en-US" sz="3200" i="1" dirty="0" err="1">
                <a:latin typeface="Calibri" pitchFamily="34" charset="0"/>
              </a:rPr>
              <a:t>GenoDive</a:t>
            </a:r>
            <a:r>
              <a:rPr lang="en-US" sz="3200" i="1" dirty="0">
                <a:latin typeface="Calibri" pitchFamily="34" charset="0"/>
              </a:rPr>
              <a:t>: </a:t>
            </a:r>
            <a:r>
              <a:rPr lang="en-US" sz="3200" dirty="0">
                <a:latin typeface="Calibri" pitchFamily="34" charset="0"/>
              </a:rPr>
              <a:t>We calculated observed and expected heterozygosity and pairwise F</a:t>
            </a:r>
            <a:r>
              <a:rPr lang="en-US" sz="3200" baseline="-25000" dirty="0">
                <a:latin typeface="Calibri" pitchFamily="34" charset="0"/>
              </a:rPr>
              <a:t>ST </a:t>
            </a:r>
            <a:r>
              <a:rPr lang="en-US" sz="3200" dirty="0">
                <a:latin typeface="Calibri" pitchFamily="34" charset="0"/>
              </a:rPr>
              <a:t>with 999 permutations</a:t>
            </a:r>
            <a:r>
              <a:rPr lang="en-US" sz="3200" baseline="30000" dirty="0">
                <a:latin typeface="Calibri" pitchFamily="34" charset="0"/>
              </a:rPr>
              <a:t>7</a:t>
            </a:r>
            <a:r>
              <a:rPr lang="en-US" sz="3200" dirty="0">
                <a:latin typeface="Calibri" pitchFamily="34" charset="0"/>
              </a:rPr>
              <a:t>. </a:t>
            </a:r>
          </a:p>
          <a:p>
            <a:pPr marL="457200" indent="-457200" eaLnBrk="1" hangingPunct="1">
              <a:buFont typeface="Arial" panose="020B0604020202020204" pitchFamily="34" charset="0"/>
              <a:buChar char="•"/>
            </a:pPr>
            <a:r>
              <a:rPr lang="en-US" sz="3200" i="1" dirty="0">
                <a:latin typeface="Calibri" pitchFamily="34" charset="0"/>
              </a:rPr>
              <a:t>Statistical Analysis: </a:t>
            </a:r>
            <a:r>
              <a:rPr lang="en-US" sz="3200" dirty="0">
                <a:latin typeface="Calibri" pitchFamily="34" charset="0"/>
              </a:rPr>
              <a:t>We generated pairwise NMDS distances for each dataset and performed a bootstrap analysis</a:t>
            </a:r>
            <a:r>
              <a:rPr lang="en-US" sz="3200" baseline="30000" dirty="0">
                <a:latin typeface="Calibri" pitchFamily="34" charset="0"/>
              </a:rPr>
              <a:t>1</a:t>
            </a:r>
            <a:r>
              <a:rPr lang="en-US" sz="3200" dirty="0">
                <a:latin typeface="Calibri" pitchFamily="34" charset="0"/>
              </a:rPr>
              <a:t>.</a:t>
            </a:r>
            <a:r>
              <a:rPr lang="en-US" sz="3200" i="1" dirty="0">
                <a:latin typeface="Calibri" pitchFamily="34" charset="0"/>
              </a:rPr>
              <a:t> </a:t>
            </a:r>
            <a:r>
              <a:rPr lang="en-US" sz="3200" dirty="0">
                <a:latin typeface="Calibri" pitchFamily="34" charset="0"/>
              </a:rPr>
              <a:t>Additionally, we performed analysis of variance (ANOVA) tests (Figure 5a-f).</a:t>
            </a:r>
            <a:endParaRPr lang="en-US" sz="3200" i="1" dirty="0">
              <a:latin typeface="Calibri" pitchFamily="34" charset="0"/>
            </a:endParaRPr>
          </a:p>
        </p:txBody>
      </p:sp>
      <p:sp>
        <p:nvSpPr>
          <p:cNvPr id="34" name="Rectangle 33"/>
          <p:cNvSpPr/>
          <p:nvPr/>
        </p:nvSpPr>
        <p:spPr>
          <a:xfrm>
            <a:off x="1459674" y="12346952"/>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Methods and Materials</a:t>
            </a:r>
          </a:p>
        </p:txBody>
      </p:sp>
      <p:sp>
        <p:nvSpPr>
          <p:cNvPr id="12" name="Text Box 191"/>
          <p:cNvSpPr txBox="1">
            <a:spLocks noChangeArrowheads="1"/>
          </p:cNvSpPr>
          <p:nvPr/>
        </p:nvSpPr>
        <p:spPr bwMode="auto">
          <a:xfrm>
            <a:off x="29228716" y="13078472"/>
            <a:ext cx="13167360" cy="815603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large sample size called a more consistent and smaller number of SNPs compared to the medium and small sample sizes (Figure 3a). We have three possible explanations for this:</a:t>
            </a:r>
          </a:p>
          <a:p>
            <a:pPr marL="457200" indent="-457200" eaLnBrk="1" hangingPunct="1">
              <a:buFont typeface="Arial" panose="020B0604020202020204" pitchFamily="34" charset="0"/>
              <a:buChar char="•"/>
            </a:pPr>
            <a:r>
              <a:rPr lang="en-US" sz="3200" dirty="0">
                <a:latin typeface="Calibri" pitchFamily="34" charset="0"/>
              </a:rPr>
              <a:t>Greater sample size may allow the calling of the SNPs with more confidence, eliminating false positive calls. </a:t>
            </a:r>
          </a:p>
          <a:p>
            <a:pPr marL="457200" indent="-457200" eaLnBrk="1" hangingPunct="1">
              <a:buFont typeface="Arial" panose="020B0604020202020204" pitchFamily="34" charset="0"/>
              <a:buChar char="•"/>
            </a:pPr>
            <a:r>
              <a:rPr lang="en-US" sz="3200" dirty="0">
                <a:latin typeface="Calibri" pitchFamily="34" charset="0"/>
              </a:rPr>
              <a:t>Given the same filtering parameters, outlier individuals may have a greater impact in smaller sample sizes, which can cause the greater variation and larger number of SNPs in smaller sample size. </a:t>
            </a:r>
          </a:p>
          <a:p>
            <a:pPr marL="457200" indent="-457200" eaLnBrk="1" hangingPunct="1">
              <a:buFont typeface="Arial" panose="020B0604020202020204" pitchFamily="34" charset="0"/>
              <a:buChar char="•"/>
            </a:pPr>
            <a:r>
              <a:rPr lang="en-US" sz="3200" dirty="0">
                <a:latin typeface="Calibri" pitchFamily="34" charset="0"/>
              </a:rPr>
              <a:t>At the </a:t>
            </a:r>
            <a:r>
              <a:rPr lang="en-US" sz="3200" dirty="0" err="1">
                <a:latin typeface="Calibri" pitchFamily="34" charset="0"/>
              </a:rPr>
              <a:t>Nyabessan</a:t>
            </a:r>
            <a:r>
              <a:rPr lang="en-US" sz="3200" dirty="0">
                <a:latin typeface="Calibri" pitchFamily="34" charset="0"/>
              </a:rPr>
              <a:t> site only 37 individuals were sampled and therefore, all 37 sample size replicates had the same individuals. </a:t>
            </a:r>
          </a:p>
          <a:p>
            <a:pPr eaLnBrk="1" hangingPunct="1"/>
            <a:endParaRPr lang="en-US" sz="3200" dirty="0">
              <a:latin typeface="Calibri" pitchFamily="34" charset="0"/>
            </a:endParaRPr>
          </a:p>
          <a:p>
            <a:pPr eaLnBrk="1" hangingPunct="1"/>
            <a:r>
              <a:rPr lang="en-US" sz="3200" dirty="0">
                <a:latin typeface="Calibri" pitchFamily="34" charset="0"/>
              </a:rPr>
              <a:t>A difference in SNP calling results also affected the estimation of population genetic parameters (Figure 3c-f; Figure 5). This may be because individuals from the small and medium sample size datasets may not be representative of the true population, in terms of observed and expected heterozygosity, pairwise F</a:t>
            </a:r>
            <a:r>
              <a:rPr lang="en-US" sz="3200" baseline="-25000" dirty="0">
                <a:latin typeface="Calibri" pitchFamily="34" charset="0"/>
              </a:rPr>
              <a:t>ST, </a:t>
            </a:r>
            <a:r>
              <a:rPr lang="en-US" sz="3200" dirty="0">
                <a:latin typeface="Calibri" pitchFamily="34" charset="0"/>
              </a:rPr>
              <a:t>genetic clustering, and NMDS pairwise distance.</a:t>
            </a:r>
          </a:p>
        </p:txBody>
      </p:sp>
      <p:sp>
        <p:nvSpPr>
          <p:cNvPr id="35" name="Rectangle 34"/>
          <p:cNvSpPr/>
          <p:nvPr/>
        </p:nvSpPr>
        <p:spPr>
          <a:xfrm>
            <a:off x="29228716" y="12346952"/>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1" name="Text Box 190"/>
          <p:cNvSpPr txBox="1">
            <a:spLocks noChangeArrowheads="1"/>
          </p:cNvSpPr>
          <p:nvPr/>
        </p:nvSpPr>
        <p:spPr bwMode="auto">
          <a:xfrm>
            <a:off x="1463040" y="5146914"/>
            <a:ext cx="13167360" cy="421649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CA" sz="3200" b="1" dirty="0">
                <a:latin typeface="+mn-lt"/>
              </a:rPr>
              <a:t>Problem/Background:</a:t>
            </a:r>
          </a:p>
          <a:p>
            <a:r>
              <a:rPr lang="en-CA" sz="3200" dirty="0">
                <a:latin typeface="+mn-lt"/>
              </a:rPr>
              <a:t>High-throughput Next Generation Sequencing (NGS) facilitates population genomic analysis using Single Nucleotide Polymorphisms (SNP) in model and non-model organisms</a:t>
            </a:r>
            <a:r>
              <a:rPr lang="en-CA" sz="3200" baseline="30000" dirty="0">
                <a:latin typeface="+mn-lt"/>
              </a:rPr>
              <a:t>5</a:t>
            </a:r>
            <a:r>
              <a:rPr lang="en-CA" sz="3200" dirty="0">
                <a:latin typeface="+mn-lt"/>
              </a:rPr>
              <a:t>. Sample collection in the field is often ad hoc and obtaining a large sample size can be unrealistic. However, little is known of how sampling and analytical designs will influence SNP calling and downstream population genomic analyses. </a:t>
            </a:r>
          </a:p>
          <a:p>
            <a:endParaRPr lang="en-CA" sz="3200" dirty="0">
              <a:latin typeface="+mn-lt"/>
            </a:endParaRPr>
          </a:p>
        </p:txBody>
      </p:sp>
      <p:sp>
        <p:nvSpPr>
          <p:cNvPr id="45" name="Rectangle 44"/>
          <p:cNvSpPr/>
          <p:nvPr/>
        </p:nvSpPr>
        <p:spPr>
          <a:xfrm>
            <a:off x="15344195" y="12346952"/>
            <a:ext cx="13167360" cy="788204"/>
          </a:xfrm>
          <a:prstGeom prst="rect">
            <a:avLst/>
          </a:prstGeom>
          <a:solidFill>
            <a:srgbClr val="3F762B"/>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Results</a:t>
            </a:r>
          </a:p>
        </p:txBody>
      </p:sp>
      <p:pic>
        <p:nvPicPr>
          <p:cNvPr id="1026" name="Picture 2" descr="Image result for queens university logo transparent background">
            <a:extLst>
              <a:ext uri="{FF2B5EF4-FFF2-40B4-BE49-F238E27FC236}">
                <a16:creationId xmlns:a16="http://schemas.microsoft.com/office/drawing/2014/main" id="{255A47D2-63B9-4297-8F7B-958C7FF236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003" y="63820"/>
            <a:ext cx="5141193" cy="39094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A15C9D-709A-4B23-B7B0-D9B02C45B29B}"/>
              </a:ext>
            </a:extLst>
          </p:cNvPr>
          <p:cNvSpPr txBox="1"/>
          <p:nvPr/>
        </p:nvSpPr>
        <p:spPr>
          <a:xfrm>
            <a:off x="20503900" y="11444219"/>
            <a:ext cx="6659880" cy="369332"/>
          </a:xfrm>
          <a:prstGeom prst="rect">
            <a:avLst/>
          </a:prstGeom>
          <a:noFill/>
        </p:spPr>
        <p:txBody>
          <a:bodyPr wrap="square" rtlCol="0">
            <a:spAutoFit/>
          </a:bodyPr>
          <a:lstStyle/>
          <a:p>
            <a:r>
              <a:rPr lang="en-CA" dirty="0"/>
              <a:t>Figure 2. Location of sampling sites </a:t>
            </a:r>
          </a:p>
        </p:txBody>
      </p:sp>
      <p:pic>
        <p:nvPicPr>
          <p:cNvPr id="1036" name="Picture 12" descr="Image result for mosquito transparent background">
            <a:extLst>
              <a:ext uri="{FF2B5EF4-FFF2-40B4-BE49-F238E27FC236}">
                <a16:creationId xmlns:a16="http://schemas.microsoft.com/office/drawing/2014/main" id="{0A840223-07D8-43DA-9B04-791072A098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33200" y="648743"/>
            <a:ext cx="5816740" cy="29083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close up of a map&#10;&#10;Description generated with high confidence">
            <a:extLst>
              <a:ext uri="{FF2B5EF4-FFF2-40B4-BE49-F238E27FC236}">
                <a16:creationId xmlns:a16="http://schemas.microsoft.com/office/drawing/2014/main" id="{CC785CF5-497F-497D-B41B-8D7604EF5478}"/>
              </a:ext>
            </a:extLst>
          </p:cNvPr>
          <p:cNvPicPr>
            <a:picLocks noChangeAspect="1"/>
          </p:cNvPicPr>
          <p:nvPr/>
        </p:nvPicPr>
        <p:blipFill rotWithShape="1">
          <a:blip r:embed="rId9">
            <a:extLst>
              <a:ext uri="{28A0092B-C50C-407E-A947-70E740481C1C}">
                <a14:useLocalDpi xmlns:a14="http://schemas.microsoft.com/office/drawing/2010/main" val="0"/>
              </a:ext>
            </a:extLst>
          </a:blip>
          <a:srcRect t="12998" b="11737"/>
          <a:stretch/>
        </p:blipFill>
        <p:spPr>
          <a:xfrm>
            <a:off x="15930107" y="4114800"/>
            <a:ext cx="11323994" cy="7307797"/>
          </a:xfrm>
          <a:prstGeom prst="rect">
            <a:avLst/>
          </a:prstGeom>
        </p:spPr>
      </p:pic>
      <p:pic>
        <p:nvPicPr>
          <p:cNvPr id="36" name="Picture 35" descr="A screenshot of a cell phone&#10;&#10;Description generated with very high confidence">
            <a:extLst>
              <a:ext uri="{FF2B5EF4-FFF2-40B4-BE49-F238E27FC236}">
                <a16:creationId xmlns:a16="http://schemas.microsoft.com/office/drawing/2014/main" id="{2814D841-33BB-4066-AA41-A047047DF8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954608" y="4407373"/>
            <a:ext cx="7243781" cy="6210976"/>
          </a:xfrm>
          <a:prstGeom prst="rect">
            <a:avLst/>
          </a:prstGeom>
        </p:spPr>
      </p:pic>
      <p:sp>
        <p:nvSpPr>
          <p:cNvPr id="46" name="Rectangle 45">
            <a:extLst>
              <a:ext uri="{FF2B5EF4-FFF2-40B4-BE49-F238E27FC236}">
                <a16:creationId xmlns:a16="http://schemas.microsoft.com/office/drawing/2014/main" id="{E4BB6E5A-B50B-41FE-8962-274BD325E9BD}"/>
              </a:ext>
            </a:extLst>
          </p:cNvPr>
          <p:cNvSpPr/>
          <p:nvPr/>
        </p:nvSpPr>
        <p:spPr>
          <a:xfrm>
            <a:off x="1459674" y="967054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Question</a:t>
            </a:r>
          </a:p>
        </p:txBody>
      </p:sp>
      <p:sp>
        <p:nvSpPr>
          <p:cNvPr id="47" name="Text Box 190">
            <a:extLst>
              <a:ext uri="{FF2B5EF4-FFF2-40B4-BE49-F238E27FC236}">
                <a16:creationId xmlns:a16="http://schemas.microsoft.com/office/drawing/2014/main" id="{C504C8E7-1615-4E0E-87AD-7F2BD0D8EC55}"/>
              </a:ext>
            </a:extLst>
          </p:cNvPr>
          <p:cNvSpPr txBox="1">
            <a:spLocks noChangeArrowheads="1"/>
          </p:cNvSpPr>
          <p:nvPr/>
        </p:nvSpPr>
        <p:spPr bwMode="auto">
          <a:xfrm>
            <a:off x="1459674" y="10402061"/>
            <a:ext cx="13167360" cy="1631169"/>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CA" sz="4400" b="1" dirty="0">
                <a:latin typeface="+mn-lt"/>
              </a:rPr>
              <a:t>Does sample size affect the estimation of population genetic parameters? </a:t>
            </a:r>
            <a:endParaRPr lang="en-CA" sz="4400" dirty="0">
              <a:latin typeface="+mn-lt"/>
            </a:endParaRPr>
          </a:p>
        </p:txBody>
      </p:sp>
      <p:sp>
        <p:nvSpPr>
          <p:cNvPr id="48" name="Text Box 191">
            <a:extLst>
              <a:ext uri="{FF2B5EF4-FFF2-40B4-BE49-F238E27FC236}">
                <a16:creationId xmlns:a16="http://schemas.microsoft.com/office/drawing/2014/main" id="{B0A96E07-190E-4828-85C2-3786C7EEC78F}"/>
              </a:ext>
            </a:extLst>
          </p:cNvPr>
          <p:cNvSpPr txBox="1">
            <a:spLocks noChangeArrowheads="1"/>
          </p:cNvSpPr>
          <p:nvPr/>
        </p:nvSpPr>
        <p:spPr bwMode="auto">
          <a:xfrm>
            <a:off x="29216040" y="22376612"/>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Calibri" pitchFamily="34" charset="0"/>
              </a:rPr>
              <a:t>Conclusion:</a:t>
            </a:r>
          </a:p>
          <a:p>
            <a:pPr eaLnBrk="1" hangingPunct="1"/>
            <a:r>
              <a:rPr lang="en-US" sz="3200" dirty="0">
                <a:latin typeface="Calibri" pitchFamily="34" charset="0"/>
              </a:rPr>
              <a:t>Sample size did affect the estimation of population genetic parameters in the mosquito </a:t>
            </a:r>
            <a:r>
              <a:rPr lang="en-US" sz="3200" i="1" dirty="0">
                <a:latin typeface="+mn-lt"/>
              </a:rPr>
              <a:t>(Anopheles </a:t>
            </a:r>
            <a:r>
              <a:rPr lang="en-US" sz="3200" i="1" dirty="0" err="1">
                <a:latin typeface="+mn-lt"/>
              </a:rPr>
              <a:t>moucheti</a:t>
            </a:r>
            <a:r>
              <a:rPr lang="en-US" sz="3200" dirty="0">
                <a:latin typeface="+mn-lt"/>
              </a:rPr>
              <a:t>) </a:t>
            </a:r>
            <a:r>
              <a:rPr lang="en-US" sz="3200" dirty="0">
                <a:latin typeface="Calibri" pitchFamily="34" charset="0"/>
              </a:rPr>
              <a:t>dataset</a:t>
            </a:r>
            <a:r>
              <a:rPr lang="en-US" sz="3200" i="1" dirty="0">
                <a:latin typeface="Calibri" pitchFamily="34" charset="0"/>
              </a:rPr>
              <a:t>.</a:t>
            </a:r>
            <a:r>
              <a:rPr lang="en-US" sz="3200" dirty="0">
                <a:latin typeface="Calibri" pitchFamily="34" charset="0"/>
              </a:rPr>
              <a:t> Using a larger sample size gave more consistent results. We recommend using the largest sample size possible.</a:t>
            </a:r>
          </a:p>
          <a:p>
            <a:pPr eaLnBrk="1" hangingPunct="1"/>
            <a:endParaRPr lang="en-US" sz="3200" dirty="0">
              <a:latin typeface="Calibri" pitchFamily="34" charset="0"/>
            </a:endParaRPr>
          </a:p>
          <a:p>
            <a:pPr eaLnBrk="1" hangingPunct="1"/>
            <a:r>
              <a:rPr lang="en-US" sz="3200" b="1" dirty="0">
                <a:latin typeface="Calibri" pitchFamily="34" charset="0"/>
              </a:rPr>
              <a:t>Future Directions:</a:t>
            </a:r>
          </a:p>
          <a:p>
            <a:pPr marL="457200" indent="-457200" eaLnBrk="1" hangingPunct="1">
              <a:buFont typeface="Arial" panose="020B0604020202020204" pitchFamily="34" charset="0"/>
              <a:buChar char="•"/>
            </a:pPr>
            <a:r>
              <a:rPr lang="en-US" sz="3200" dirty="0">
                <a:latin typeface="Calibri" pitchFamily="34" charset="0"/>
              </a:rPr>
              <a:t>For the dataset we used, we will decrease the largest sample size to ensure resampling obtains a variety of individuals </a:t>
            </a:r>
            <a:r>
              <a:rPr lang="en-US" sz="3200" u="sng" dirty="0">
                <a:latin typeface="Calibri" pitchFamily="34" charset="0"/>
              </a:rPr>
              <a:t>or</a:t>
            </a:r>
            <a:r>
              <a:rPr lang="en-US" sz="3200" dirty="0">
                <a:latin typeface="Calibri" pitchFamily="34" charset="0"/>
              </a:rPr>
              <a:t> assign ambiguous ID’s so resampling individuals with replacement is possible</a:t>
            </a:r>
          </a:p>
          <a:p>
            <a:pPr marL="457200" indent="-457200" eaLnBrk="1" hangingPunct="1">
              <a:buFont typeface="Arial" panose="020B0604020202020204" pitchFamily="34" charset="0"/>
              <a:buChar char="•"/>
            </a:pPr>
            <a:r>
              <a:rPr lang="en-US" sz="3200" dirty="0">
                <a:latin typeface="Calibri" pitchFamily="34" charset="0"/>
              </a:rPr>
              <a:t>Repeat the experiment using multiple datasets of a variety of species to determine a minimum sample size for an accurate estimation of population genetic parameters.</a:t>
            </a:r>
          </a:p>
        </p:txBody>
      </p:sp>
      <p:sp>
        <p:nvSpPr>
          <p:cNvPr id="50" name="Rectangle 49">
            <a:extLst>
              <a:ext uri="{FF2B5EF4-FFF2-40B4-BE49-F238E27FC236}">
                <a16:creationId xmlns:a16="http://schemas.microsoft.com/office/drawing/2014/main" id="{4FB490B7-68C8-4B37-9106-8EECCD3D7E21}"/>
              </a:ext>
            </a:extLst>
          </p:cNvPr>
          <p:cNvSpPr/>
          <p:nvPr/>
        </p:nvSpPr>
        <p:spPr>
          <a:xfrm>
            <a:off x="29216040" y="21645092"/>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 and Future Directions</a:t>
            </a:r>
          </a:p>
        </p:txBody>
      </p:sp>
      <p:pic>
        <p:nvPicPr>
          <p:cNvPr id="54" name="Picture 53">
            <a:extLst>
              <a:ext uri="{FF2B5EF4-FFF2-40B4-BE49-F238E27FC236}">
                <a16:creationId xmlns:a16="http://schemas.microsoft.com/office/drawing/2014/main" id="{916A1EBA-1A66-4E02-886A-DD612E72AFCA}"/>
              </a:ext>
            </a:extLst>
          </p:cNvPr>
          <p:cNvPicPr>
            <a:picLocks noChangeAspect="1"/>
          </p:cNvPicPr>
          <p:nvPr/>
        </p:nvPicPr>
        <p:blipFill rotWithShape="1">
          <a:blip r:embed="rId11">
            <a:extLst>
              <a:ext uri="{28A0092B-C50C-407E-A947-70E740481C1C}">
                <a14:useLocalDpi xmlns:a14="http://schemas.microsoft.com/office/drawing/2010/main" val="0"/>
              </a:ext>
            </a:extLst>
          </a:blip>
          <a:srcRect r="7843"/>
          <a:stretch/>
        </p:blipFill>
        <p:spPr>
          <a:xfrm>
            <a:off x="29661049" y="4407374"/>
            <a:ext cx="4971027" cy="2154896"/>
          </a:xfrm>
          <a:prstGeom prst="rect">
            <a:avLst/>
          </a:prstGeom>
        </p:spPr>
      </p:pic>
      <p:pic>
        <p:nvPicPr>
          <p:cNvPr id="56" name="Picture 55" descr="A close up of a logo&#10;&#10;Description generated with high confidence">
            <a:extLst>
              <a:ext uri="{FF2B5EF4-FFF2-40B4-BE49-F238E27FC236}">
                <a16:creationId xmlns:a16="http://schemas.microsoft.com/office/drawing/2014/main" id="{1D794398-D3D2-4F6A-B281-F58AED66838A}"/>
              </a:ext>
            </a:extLst>
          </p:cNvPr>
          <p:cNvPicPr>
            <a:picLocks noChangeAspect="1"/>
          </p:cNvPicPr>
          <p:nvPr/>
        </p:nvPicPr>
        <p:blipFill rotWithShape="1">
          <a:blip r:embed="rId12">
            <a:extLst>
              <a:ext uri="{28A0092B-C50C-407E-A947-70E740481C1C}">
                <a14:useLocalDpi xmlns:a14="http://schemas.microsoft.com/office/drawing/2010/main" val="0"/>
              </a:ext>
            </a:extLst>
          </a:blip>
          <a:srcRect r="9412"/>
          <a:stretch/>
        </p:blipFill>
        <p:spPr>
          <a:xfrm>
            <a:off x="29661049" y="6387270"/>
            <a:ext cx="4886408" cy="2154896"/>
          </a:xfrm>
          <a:prstGeom prst="rect">
            <a:avLst/>
          </a:prstGeom>
        </p:spPr>
      </p:pic>
      <p:pic>
        <p:nvPicPr>
          <p:cNvPr id="58" name="Picture 57" descr="A close up of a logo&#10;&#10;Description generated with very high confidence">
            <a:extLst>
              <a:ext uri="{FF2B5EF4-FFF2-40B4-BE49-F238E27FC236}">
                <a16:creationId xmlns:a16="http://schemas.microsoft.com/office/drawing/2014/main" id="{2CE491E7-AF3A-4C43-89CF-C56ACC16B940}"/>
              </a:ext>
            </a:extLst>
          </p:cNvPr>
          <p:cNvPicPr>
            <a:picLocks noChangeAspect="1"/>
          </p:cNvPicPr>
          <p:nvPr/>
        </p:nvPicPr>
        <p:blipFill rotWithShape="1">
          <a:blip r:embed="rId13">
            <a:extLst>
              <a:ext uri="{28A0092B-C50C-407E-A947-70E740481C1C}">
                <a14:useLocalDpi xmlns:a14="http://schemas.microsoft.com/office/drawing/2010/main" val="0"/>
              </a:ext>
            </a:extLst>
          </a:blip>
          <a:srcRect r="7843"/>
          <a:stretch/>
        </p:blipFill>
        <p:spPr>
          <a:xfrm>
            <a:off x="29661049" y="8442187"/>
            <a:ext cx="4971027" cy="2154897"/>
          </a:xfrm>
          <a:prstGeom prst="rect">
            <a:avLst/>
          </a:prstGeom>
        </p:spPr>
      </p:pic>
      <p:sp>
        <p:nvSpPr>
          <p:cNvPr id="59" name="TextBox 58">
            <a:extLst>
              <a:ext uri="{FF2B5EF4-FFF2-40B4-BE49-F238E27FC236}">
                <a16:creationId xmlns:a16="http://schemas.microsoft.com/office/drawing/2014/main" id="{773BFEAC-BEAC-45CF-B0F7-BD673C96E9B1}"/>
              </a:ext>
            </a:extLst>
          </p:cNvPr>
          <p:cNvSpPr txBox="1"/>
          <p:nvPr/>
        </p:nvSpPr>
        <p:spPr>
          <a:xfrm>
            <a:off x="21927875" y="30099000"/>
            <a:ext cx="21945600" cy="3046988"/>
          </a:xfrm>
          <a:prstGeom prst="rect">
            <a:avLst/>
          </a:prstGeom>
          <a:noFill/>
        </p:spPr>
        <p:txBody>
          <a:bodyPr wrap="square" rtlCol="0">
            <a:spAutoFit/>
          </a:bodyPr>
          <a:lstStyle/>
          <a:p>
            <a:pPr marL="342900" lvl="0" indent="-342900">
              <a:buFont typeface="+mj-lt"/>
              <a:buAutoNum type="arabicPeriod"/>
            </a:pPr>
            <a:r>
              <a:rPr lang="en-CA" sz="1600" dirty="0"/>
              <a:t>Canty, A., and Ripley, B. (2017). boot: Bootstrap R (S-Plus) Functions. R package version 1.3-20.</a:t>
            </a:r>
          </a:p>
          <a:p>
            <a:pPr marL="342900" lvl="0" indent="-342900">
              <a:buFont typeface="+mj-lt"/>
              <a:buAutoNum type="arabicPeriod"/>
            </a:pPr>
            <a:r>
              <a:rPr lang="en-CA" sz="1600" dirty="0" err="1"/>
              <a:t>Catchen</a:t>
            </a:r>
            <a:r>
              <a:rPr lang="en-CA" sz="1600" dirty="0"/>
              <a:t>, J., Hohenlohe, P., </a:t>
            </a:r>
            <a:r>
              <a:rPr lang="en-CA" sz="1600" dirty="0" err="1"/>
              <a:t>Bassham</a:t>
            </a:r>
            <a:r>
              <a:rPr lang="en-CA" sz="1600" dirty="0"/>
              <a:t>, S., </a:t>
            </a:r>
            <a:r>
              <a:rPr lang="en-CA" sz="1600" dirty="0" err="1"/>
              <a:t>Amores</a:t>
            </a:r>
            <a:r>
              <a:rPr lang="en-CA" sz="1600" dirty="0"/>
              <a:t>, A., and W. </a:t>
            </a:r>
            <a:r>
              <a:rPr lang="en-CA" sz="1600" dirty="0" err="1"/>
              <a:t>Cresko</a:t>
            </a:r>
            <a:r>
              <a:rPr lang="en-CA" sz="1600" dirty="0"/>
              <a:t>, W. (2013). Stacks: an analysis tool set for population genomics. </a:t>
            </a:r>
            <a:r>
              <a:rPr lang="en-CA" sz="1600" i="1" dirty="0"/>
              <a:t>Molecular Ecology</a:t>
            </a:r>
            <a:r>
              <a:rPr lang="en-CA" sz="1600" dirty="0"/>
              <a:t>, </a:t>
            </a:r>
            <a:r>
              <a:rPr lang="en-CA" sz="1600" b="1" dirty="0"/>
              <a:t>22</a:t>
            </a:r>
            <a:r>
              <a:rPr lang="en-CA" sz="1600" dirty="0"/>
              <a:t>, 3124-3140. </a:t>
            </a:r>
          </a:p>
          <a:p>
            <a:pPr marL="342900" lvl="0" indent="-342900">
              <a:buFont typeface="+mj-lt"/>
              <a:buAutoNum type="arabicPeriod"/>
            </a:pPr>
            <a:r>
              <a:rPr lang="en-CA" sz="1600" dirty="0"/>
              <a:t>Davison, A. C., and Hinkley, D. V. (1997). Bootstrap Methods and Their Applications. </a:t>
            </a:r>
            <a:r>
              <a:rPr lang="en-CA" sz="1600" i="1" dirty="0"/>
              <a:t>Cambridge University Press, Cambridge</a:t>
            </a:r>
            <a:r>
              <a:rPr lang="en-CA" sz="1600" dirty="0"/>
              <a:t>. ISBN 0-521-57391-2.</a:t>
            </a:r>
          </a:p>
          <a:p>
            <a:pPr marL="342900" lvl="0" indent="-342900">
              <a:buFont typeface="+mj-lt"/>
              <a:buAutoNum type="arabicPeriod"/>
            </a:pPr>
            <a:r>
              <a:rPr lang="en-CA" sz="1600" dirty="0"/>
              <a:t>Earl, D.A,. and </a:t>
            </a:r>
            <a:r>
              <a:rPr lang="en-CA" sz="1600" dirty="0" err="1"/>
              <a:t>vonHoldt</a:t>
            </a:r>
            <a:r>
              <a:rPr lang="en-CA" sz="1600" dirty="0"/>
              <a:t>, B.M. (2012). STRUCTURE HARVESTER: a website and program for visualizing STRUCTURE output and implementing the </a:t>
            </a:r>
            <a:r>
              <a:rPr lang="en-CA" sz="1600" dirty="0" err="1"/>
              <a:t>Evanno</a:t>
            </a:r>
            <a:r>
              <a:rPr lang="en-CA" sz="1600" dirty="0"/>
              <a:t> method. </a:t>
            </a:r>
            <a:r>
              <a:rPr lang="en-CA" sz="1600" i="1" dirty="0"/>
              <a:t>Conservation Genetics Resources</a:t>
            </a:r>
            <a:r>
              <a:rPr lang="en-CA" sz="1600" dirty="0"/>
              <a:t> ,</a:t>
            </a:r>
            <a:r>
              <a:rPr lang="en-CA" sz="1600" b="1" dirty="0"/>
              <a:t>4</a:t>
            </a:r>
            <a:r>
              <a:rPr lang="en-CA" sz="1600" dirty="0"/>
              <a:t>(2), 359-361.</a:t>
            </a:r>
          </a:p>
          <a:p>
            <a:pPr marL="342900" lvl="0" indent="-342900">
              <a:buFont typeface="+mj-lt"/>
              <a:buAutoNum type="arabicPeriod"/>
            </a:pPr>
            <a:r>
              <a:rPr lang="en-CA" sz="1600" dirty="0" err="1"/>
              <a:t>Ekblom</a:t>
            </a:r>
            <a:r>
              <a:rPr lang="en-CA" sz="1600" dirty="0"/>
              <a:t>, R., and Galindo, J. (2011). Applications of next generation sequencing in molecular ecology of non-model organisms. </a:t>
            </a:r>
            <a:r>
              <a:rPr lang="en-CA" sz="1600" i="1" dirty="0"/>
              <a:t>Heredity, </a:t>
            </a:r>
            <a:r>
              <a:rPr lang="en-CA" sz="1600" b="1" dirty="0"/>
              <a:t>107</a:t>
            </a:r>
            <a:r>
              <a:rPr lang="en-CA" sz="1600" dirty="0"/>
              <a:t>, 1-15.</a:t>
            </a:r>
          </a:p>
          <a:p>
            <a:pPr marL="342900" lvl="0" indent="-342900">
              <a:buFont typeface="+mj-lt"/>
              <a:buAutoNum type="arabicPeriod"/>
            </a:pPr>
            <a:r>
              <a:rPr lang="en-CA" sz="1600" dirty="0" err="1"/>
              <a:t>Fouet</a:t>
            </a:r>
            <a:r>
              <a:rPr lang="en-CA" sz="1600" dirty="0"/>
              <a:t>, C., </a:t>
            </a:r>
            <a:r>
              <a:rPr lang="en-CA" sz="1600" dirty="0" err="1"/>
              <a:t>Kamdem</a:t>
            </a:r>
            <a:r>
              <a:rPr lang="en-CA" sz="1600" dirty="0"/>
              <a:t>, C., </a:t>
            </a:r>
            <a:r>
              <a:rPr lang="en-CA" sz="1600" dirty="0" err="1"/>
              <a:t>Gamez</a:t>
            </a:r>
            <a:r>
              <a:rPr lang="en-CA" sz="1600" dirty="0"/>
              <a:t>, S., and White, B.J. (2017). Extensive genetic diversity among populations of the malaria mosquito </a:t>
            </a:r>
            <a:r>
              <a:rPr lang="en-CA" sz="1600" i="1" dirty="0"/>
              <a:t>Anopheles </a:t>
            </a:r>
            <a:r>
              <a:rPr lang="en-CA" sz="1600" i="1" dirty="0" err="1"/>
              <a:t>moucheti</a:t>
            </a:r>
            <a:r>
              <a:rPr lang="en-CA" sz="1600" i="1" dirty="0"/>
              <a:t> </a:t>
            </a:r>
            <a:r>
              <a:rPr lang="en-CA" sz="1600" dirty="0"/>
              <a:t>revealed by population genomics. </a:t>
            </a:r>
            <a:r>
              <a:rPr lang="en-CA" sz="1600" i="1" dirty="0"/>
              <a:t>Infection, Genetics and Evolution, </a:t>
            </a:r>
            <a:r>
              <a:rPr lang="en-CA" sz="1600" b="1" dirty="0"/>
              <a:t>48</a:t>
            </a:r>
            <a:r>
              <a:rPr lang="en-CA" sz="1600" dirty="0"/>
              <a:t>, 27-33.</a:t>
            </a:r>
          </a:p>
          <a:p>
            <a:pPr marL="342900" indent="-342900">
              <a:buFont typeface="+mj-lt"/>
              <a:buAutoNum type="arabicPeriod"/>
            </a:pPr>
            <a:r>
              <a:rPr lang="en-CA" sz="1600" dirty="0" err="1"/>
              <a:t>Meirmans</a:t>
            </a:r>
            <a:r>
              <a:rPr lang="en-CA" sz="1600" dirty="0"/>
              <a:t>, P.G., and Van </a:t>
            </a:r>
            <a:r>
              <a:rPr lang="en-CA" sz="1600" dirty="0" err="1"/>
              <a:t>Tienderen</a:t>
            </a:r>
            <a:r>
              <a:rPr lang="en-CA" sz="1600" dirty="0"/>
              <a:t>, P.H. (2004), GENOTYPE and GENODIVE: two programs for the analysis of genetic diversity of asexual organisms. </a:t>
            </a:r>
            <a:r>
              <a:rPr lang="en-CA" sz="1600" i="1" dirty="0"/>
              <a:t>Molecular Ecology Notes</a:t>
            </a:r>
            <a:r>
              <a:rPr lang="en-CA" sz="1600" dirty="0"/>
              <a:t> </a:t>
            </a:r>
            <a:r>
              <a:rPr lang="en-CA" sz="1600" b="1" dirty="0"/>
              <a:t>4,</a:t>
            </a:r>
            <a:r>
              <a:rPr lang="en-CA" sz="1600" dirty="0"/>
              <a:t> 792-794.</a:t>
            </a:r>
          </a:p>
          <a:p>
            <a:pPr marL="342900" lvl="0" indent="-342900">
              <a:buFont typeface="+mj-lt"/>
              <a:buAutoNum type="arabicPeriod"/>
            </a:pPr>
            <a:r>
              <a:rPr lang="en-CA" sz="1600" dirty="0" err="1"/>
              <a:t>Oksanen</a:t>
            </a:r>
            <a:r>
              <a:rPr lang="en-CA" sz="1600" dirty="0"/>
              <a:t>, J., Guillaume Blanchet, F., Friendly, M., </a:t>
            </a:r>
            <a:r>
              <a:rPr lang="en-CA" sz="1600" dirty="0" err="1"/>
              <a:t>Kindt</a:t>
            </a:r>
            <a:r>
              <a:rPr lang="en-CA" sz="1600" dirty="0"/>
              <a:t>, R., Legendre, P., McGlinn, D., Minchin, P.R., O'Hara, R.B., Simpson, G.L., </a:t>
            </a:r>
            <a:r>
              <a:rPr lang="en-CA" sz="1600" dirty="0" err="1"/>
              <a:t>Solymos</a:t>
            </a:r>
            <a:r>
              <a:rPr lang="en-CA" sz="1600" dirty="0"/>
              <a:t>, P., Henry, M., Stevens, H., </a:t>
            </a:r>
            <a:r>
              <a:rPr lang="en-CA" sz="1600" dirty="0" err="1"/>
              <a:t>Szoecs</a:t>
            </a:r>
            <a:r>
              <a:rPr lang="en-CA" sz="1600" dirty="0"/>
              <a:t>, H., and Wagner, H. (2018). vegan: Community Ecology Package. R package version 2.4-6. </a:t>
            </a:r>
          </a:p>
          <a:p>
            <a:pPr marL="342900" lvl="0" indent="-342900">
              <a:buFont typeface="+mj-lt"/>
              <a:buAutoNum type="arabicPeriod"/>
            </a:pPr>
            <a:r>
              <a:rPr lang="en-CA" sz="1600" dirty="0"/>
              <a:t>Pritchard, J.K., Stephens, M. and Donnelly, P. (2000). Inference of population structure using </a:t>
            </a:r>
            <a:r>
              <a:rPr lang="en-CA" sz="1600" dirty="0" err="1"/>
              <a:t>multilocus</a:t>
            </a:r>
            <a:r>
              <a:rPr lang="en-CA" sz="1600" dirty="0"/>
              <a:t> genotype. </a:t>
            </a:r>
            <a:r>
              <a:rPr lang="en-CA" sz="1600" i="1" dirty="0"/>
              <a:t>Genetics, </a:t>
            </a:r>
            <a:r>
              <a:rPr lang="en-CA" sz="1600" b="1" dirty="0"/>
              <a:t>155</a:t>
            </a:r>
            <a:r>
              <a:rPr lang="en-CA" sz="1600" dirty="0"/>
              <a:t>, 945-959.</a:t>
            </a:r>
          </a:p>
          <a:p>
            <a:pPr marL="342900" lvl="0" indent="-342900">
              <a:buFont typeface="+mj-lt"/>
              <a:buAutoNum type="arabicPeriod"/>
            </a:pPr>
            <a:r>
              <a:rPr lang="en-CA" sz="1600" dirty="0"/>
              <a:t>Weir, B.S., and Cockerham, C.C. (1984). Estimating F-Statistics for the Analysis of Population Structure. </a:t>
            </a:r>
            <a:r>
              <a:rPr lang="en-CA" sz="1600" i="1" dirty="0"/>
              <a:t>Evolution, </a:t>
            </a:r>
            <a:r>
              <a:rPr lang="en-CA" sz="1600" b="1" dirty="0"/>
              <a:t>38</a:t>
            </a:r>
            <a:r>
              <a:rPr lang="en-CA" sz="1600" dirty="0"/>
              <a:t>, 1358-1370.</a:t>
            </a:r>
          </a:p>
          <a:p>
            <a:pPr marL="342900" lvl="0" indent="-342900">
              <a:buFont typeface="+mj-lt"/>
              <a:buAutoNum type="arabicPeriod"/>
            </a:pPr>
            <a:r>
              <a:rPr lang="en-CA" sz="1600" dirty="0"/>
              <a:t>Wickham, H. (2009). ggplot2: Elegant Graphics for Data Analysis. Springer-Verlag New York.</a:t>
            </a:r>
          </a:p>
          <a:p>
            <a:endParaRPr lang="en-CA" sz="1600" dirty="0"/>
          </a:p>
        </p:txBody>
      </p:sp>
      <p:pic>
        <p:nvPicPr>
          <p:cNvPr id="1045" name="Picture 1044">
            <a:extLst>
              <a:ext uri="{FF2B5EF4-FFF2-40B4-BE49-F238E27FC236}">
                <a16:creationId xmlns:a16="http://schemas.microsoft.com/office/drawing/2014/main" id="{82B2033E-F9BC-4AC2-9276-93D4D877B9D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24524" y="22264274"/>
            <a:ext cx="5134028" cy="4755006"/>
          </a:xfrm>
          <a:prstGeom prst="rect">
            <a:avLst/>
          </a:prstGeom>
        </p:spPr>
      </p:pic>
      <p:sp>
        <p:nvSpPr>
          <p:cNvPr id="1058" name="TextBox 1057">
            <a:extLst>
              <a:ext uri="{FF2B5EF4-FFF2-40B4-BE49-F238E27FC236}">
                <a16:creationId xmlns:a16="http://schemas.microsoft.com/office/drawing/2014/main" id="{EA66D696-F831-4FEF-8E0D-AB7861943EBE}"/>
              </a:ext>
            </a:extLst>
          </p:cNvPr>
          <p:cNvSpPr txBox="1"/>
          <p:nvPr/>
        </p:nvSpPr>
        <p:spPr>
          <a:xfrm>
            <a:off x="15480479" y="13341627"/>
            <a:ext cx="1381162" cy="584775"/>
          </a:xfrm>
          <a:prstGeom prst="rect">
            <a:avLst/>
          </a:prstGeom>
          <a:noFill/>
        </p:spPr>
        <p:txBody>
          <a:bodyPr wrap="square" rtlCol="0">
            <a:spAutoFit/>
          </a:bodyPr>
          <a:lstStyle/>
          <a:p>
            <a:r>
              <a:rPr lang="en-CA" sz="3200" dirty="0"/>
              <a:t>a)</a:t>
            </a:r>
          </a:p>
        </p:txBody>
      </p:sp>
      <p:sp>
        <p:nvSpPr>
          <p:cNvPr id="99" name="TextBox 98">
            <a:extLst>
              <a:ext uri="{FF2B5EF4-FFF2-40B4-BE49-F238E27FC236}">
                <a16:creationId xmlns:a16="http://schemas.microsoft.com/office/drawing/2014/main" id="{C52E0DF4-2226-4061-9B71-5B2077FEC431}"/>
              </a:ext>
            </a:extLst>
          </p:cNvPr>
          <p:cNvSpPr txBox="1"/>
          <p:nvPr/>
        </p:nvSpPr>
        <p:spPr>
          <a:xfrm>
            <a:off x="21739044" y="17772945"/>
            <a:ext cx="1381162" cy="584775"/>
          </a:xfrm>
          <a:prstGeom prst="rect">
            <a:avLst/>
          </a:prstGeom>
          <a:noFill/>
        </p:spPr>
        <p:txBody>
          <a:bodyPr wrap="square" rtlCol="0">
            <a:spAutoFit/>
          </a:bodyPr>
          <a:lstStyle/>
          <a:p>
            <a:r>
              <a:rPr lang="en-CA" sz="3200" dirty="0"/>
              <a:t>d)</a:t>
            </a:r>
          </a:p>
        </p:txBody>
      </p:sp>
      <p:sp>
        <p:nvSpPr>
          <p:cNvPr id="100" name="TextBox 99">
            <a:extLst>
              <a:ext uri="{FF2B5EF4-FFF2-40B4-BE49-F238E27FC236}">
                <a16:creationId xmlns:a16="http://schemas.microsoft.com/office/drawing/2014/main" id="{35B8B3FB-AECA-4319-A32D-DA95BD42B90C}"/>
              </a:ext>
            </a:extLst>
          </p:cNvPr>
          <p:cNvSpPr txBox="1"/>
          <p:nvPr/>
        </p:nvSpPr>
        <p:spPr>
          <a:xfrm>
            <a:off x="21739044" y="22264275"/>
            <a:ext cx="1381162" cy="584775"/>
          </a:xfrm>
          <a:prstGeom prst="rect">
            <a:avLst/>
          </a:prstGeom>
          <a:noFill/>
        </p:spPr>
        <p:txBody>
          <a:bodyPr wrap="square" rtlCol="0">
            <a:spAutoFit/>
          </a:bodyPr>
          <a:lstStyle/>
          <a:p>
            <a:r>
              <a:rPr lang="en-CA" sz="3200" dirty="0"/>
              <a:t>f)</a:t>
            </a:r>
          </a:p>
        </p:txBody>
      </p:sp>
      <p:sp>
        <p:nvSpPr>
          <p:cNvPr id="101" name="TextBox 100">
            <a:extLst>
              <a:ext uri="{FF2B5EF4-FFF2-40B4-BE49-F238E27FC236}">
                <a16:creationId xmlns:a16="http://schemas.microsoft.com/office/drawing/2014/main" id="{DCC10007-BB04-4E96-932A-3796676F7C36}"/>
              </a:ext>
            </a:extLst>
          </p:cNvPr>
          <p:cNvSpPr txBox="1"/>
          <p:nvPr/>
        </p:nvSpPr>
        <p:spPr>
          <a:xfrm>
            <a:off x="15480479" y="22264274"/>
            <a:ext cx="1381162" cy="584775"/>
          </a:xfrm>
          <a:prstGeom prst="rect">
            <a:avLst/>
          </a:prstGeom>
          <a:noFill/>
        </p:spPr>
        <p:txBody>
          <a:bodyPr wrap="square" rtlCol="0">
            <a:spAutoFit/>
          </a:bodyPr>
          <a:lstStyle/>
          <a:p>
            <a:r>
              <a:rPr lang="en-CA" sz="3200" dirty="0"/>
              <a:t>e)</a:t>
            </a:r>
          </a:p>
        </p:txBody>
      </p:sp>
      <p:sp>
        <p:nvSpPr>
          <p:cNvPr id="102" name="TextBox 101">
            <a:extLst>
              <a:ext uri="{FF2B5EF4-FFF2-40B4-BE49-F238E27FC236}">
                <a16:creationId xmlns:a16="http://schemas.microsoft.com/office/drawing/2014/main" id="{DBDBB69E-108C-4D72-B284-CCA3920A916E}"/>
              </a:ext>
            </a:extLst>
          </p:cNvPr>
          <p:cNvSpPr txBox="1"/>
          <p:nvPr/>
        </p:nvSpPr>
        <p:spPr>
          <a:xfrm>
            <a:off x="15488397" y="17772944"/>
            <a:ext cx="1381162" cy="584775"/>
          </a:xfrm>
          <a:prstGeom prst="rect">
            <a:avLst/>
          </a:prstGeom>
          <a:noFill/>
        </p:spPr>
        <p:txBody>
          <a:bodyPr wrap="square" rtlCol="0">
            <a:spAutoFit/>
          </a:bodyPr>
          <a:lstStyle/>
          <a:p>
            <a:r>
              <a:rPr lang="en-CA" sz="3200" dirty="0"/>
              <a:t>c)</a:t>
            </a:r>
          </a:p>
        </p:txBody>
      </p:sp>
      <p:sp>
        <p:nvSpPr>
          <p:cNvPr id="103" name="TextBox 102">
            <a:extLst>
              <a:ext uri="{FF2B5EF4-FFF2-40B4-BE49-F238E27FC236}">
                <a16:creationId xmlns:a16="http://schemas.microsoft.com/office/drawing/2014/main" id="{365AEF79-3382-4D4D-9452-F8BA6ACAFD6B}"/>
              </a:ext>
            </a:extLst>
          </p:cNvPr>
          <p:cNvSpPr txBox="1"/>
          <p:nvPr/>
        </p:nvSpPr>
        <p:spPr>
          <a:xfrm>
            <a:off x="21652248" y="13215126"/>
            <a:ext cx="1381162" cy="584775"/>
          </a:xfrm>
          <a:prstGeom prst="rect">
            <a:avLst/>
          </a:prstGeom>
          <a:noFill/>
        </p:spPr>
        <p:txBody>
          <a:bodyPr wrap="square" rtlCol="0">
            <a:spAutoFit/>
          </a:bodyPr>
          <a:lstStyle/>
          <a:p>
            <a:r>
              <a:rPr lang="en-CA" sz="3200" dirty="0"/>
              <a:t>b)</a:t>
            </a:r>
          </a:p>
        </p:txBody>
      </p:sp>
      <p:sp>
        <p:nvSpPr>
          <p:cNvPr id="1059" name="TextBox 1058">
            <a:extLst>
              <a:ext uri="{FF2B5EF4-FFF2-40B4-BE49-F238E27FC236}">
                <a16:creationId xmlns:a16="http://schemas.microsoft.com/office/drawing/2014/main" id="{CA827D21-F4CE-4571-B41A-9688DFE3913C}"/>
              </a:ext>
            </a:extLst>
          </p:cNvPr>
          <p:cNvSpPr txBox="1"/>
          <p:nvPr/>
        </p:nvSpPr>
        <p:spPr>
          <a:xfrm>
            <a:off x="29489400" y="10652217"/>
            <a:ext cx="5465208" cy="1200329"/>
          </a:xfrm>
          <a:prstGeom prst="rect">
            <a:avLst/>
          </a:prstGeom>
          <a:noFill/>
        </p:spPr>
        <p:txBody>
          <a:bodyPr wrap="square" rtlCol="0">
            <a:spAutoFit/>
          </a:bodyPr>
          <a:lstStyle/>
          <a:p>
            <a:r>
              <a:rPr lang="en-CA" dirty="0"/>
              <a:t>Figure 4. STRUCTURE plots of a) small sample sizes, b) medium sample sizes, and c) large sample sizes at a cluster (K) number of 2. Each colour represents one genetic cluster, and each bar represent one individual.</a:t>
            </a:r>
          </a:p>
        </p:txBody>
      </p:sp>
      <p:sp>
        <p:nvSpPr>
          <p:cNvPr id="1060" name="TextBox 1059">
            <a:extLst>
              <a:ext uri="{FF2B5EF4-FFF2-40B4-BE49-F238E27FC236}">
                <a16:creationId xmlns:a16="http://schemas.microsoft.com/office/drawing/2014/main" id="{8563FFA2-1FED-47FD-830B-820E54024208}"/>
              </a:ext>
            </a:extLst>
          </p:cNvPr>
          <p:cNvSpPr txBox="1"/>
          <p:nvPr/>
        </p:nvSpPr>
        <p:spPr>
          <a:xfrm>
            <a:off x="35890200" y="10653242"/>
            <a:ext cx="6308189" cy="923330"/>
          </a:xfrm>
          <a:prstGeom prst="rect">
            <a:avLst/>
          </a:prstGeom>
          <a:noFill/>
        </p:spPr>
        <p:txBody>
          <a:bodyPr wrap="square" rtlCol="0">
            <a:spAutoFit/>
          </a:bodyPr>
          <a:lstStyle/>
          <a:p>
            <a:r>
              <a:rPr lang="en-CA" dirty="0"/>
              <a:t>Figure 5. Mean and 95% confidence interval of mean pairwise NMDS distance at each replicate of sample size 10, 25 and 37 after 1000 bootstrap runs. </a:t>
            </a:r>
          </a:p>
        </p:txBody>
      </p:sp>
      <p:pic>
        <p:nvPicPr>
          <p:cNvPr id="1064" name="Picture 1063" descr="A screenshot of a cell phone&#10;&#10;Description generated with very high confidence">
            <a:extLst>
              <a:ext uri="{FF2B5EF4-FFF2-40B4-BE49-F238E27FC236}">
                <a16:creationId xmlns:a16="http://schemas.microsoft.com/office/drawing/2014/main" id="{A73105A4-61AB-4986-A38A-1385E778745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235381" y="13228439"/>
            <a:ext cx="4928400" cy="4387865"/>
          </a:xfrm>
          <a:prstGeom prst="rect">
            <a:avLst/>
          </a:prstGeom>
        </p:spPr>
      </p:pic>
      <p:sp>
        <p:nvSpPr>
          <p:cNvPr id="2" name="TextBox 1">
            <a:extLst>
              <a:ext uri="{FF2B5EF4-FFF2-40B4-BE49-F238E27FC236}">
                <a16:creationId xmlns:a16="http://schemas.microsoft.com/office/drawing/2014/main" id="{4FF7D76C-417A-4CD6-8E89-B937B84FF620}"/>
              </a:ext>
            </a:extLst>
          </p:cNvPr>
          <p:cNvSpPr txBox="1"/>
          <p:nvPr/>
        </p:nvSpPr>
        <p:spPr>
          <a:xfrm>
            <a:off x="1170905" y="28117800"/>
            <a:ext cx="5763295" cy="445074"/>
          </a:xfrm>
          <a:prstGeom prst="rect">
            <a:avLst/>
          </a:prstGeom>
          <a:noFill/>
        </p:spPr>
        <p:txBody>
          <a:bodyPr wrap="square" rtlCol="0">
            <a:spAutoFit/>
          </a:bodyPr>
          <a:lstStyle/>
          <a:p>
            <a:endParaRPr lang="en-CA" dirty="0"/>
          </a:p>
        </p:txBody>
      </p:sp>
      <p:sp>
        <p:nvSpPr>
          <p:cNvPr id="9" name="TextBox 8">
            <a:extLst>
              <a:ext uri="{FF2B5EF4-FFF2-40B4-BE49-F238E27FC236}">
                <a16:creationId xmlns:a16="http://schemas.microsoft.com/office/drawing/2014/main" id="{774A5F18-6E9F-4527-B1C9-15EC60B0CF42}"/>
              </a:ext>
            </a:extLst>
          </p:cNvPr>
          <p:cNvSpPr txBox="1"/>
          <p:nvPr/>
        </p:nvSpPr>
        <p:spPr>
          <a:xfrm>
            <a:off x="6328329" y="28327798"/>
            <a:ext cx="4876801" cy="369332"/>
          </a:xfrm>
          <a:prstGeom prst="rect">
            <a:avLst/>
          </a:prstGeom>
          <a:noFill/>
        </p:spPr>
        <p:txBody>
          <a:bodyPr wrap="square" rtlCol="0">
            <a:spAutoFit/>
          </a:bodyPr>
          <a:lstStyle/>
          <a:p>
            <a:r>
              <a:rPr lang="en-CA" dirty="0"/>
              <a:t>Figure 1. Flowchart of methods</a:t>
            </a:r>
          </a:p>
        </p:txBody>
      </p:sp>
      <p:sp>
        <p:nvSpPr>
          <p:cNvPr id="72" name="TextBox 71">
            <a:extLst>
              <a:ext uri="{FF2B5EF4-FFF2-40B4-BE49-F238E27FC236}">
                <a16:creationId xmlns:a16="http://schemas.microsoft.com/office/drawing/2014/main" id="{CBE0531B-CFA8-423F-BB47-BD7B0D0ABCBD}"/>
              </a:ext>
            </a:extLst>
          </p:cNvPr>
          <p:cNvSpPr txBox="1"/>
          <p:nvPr/>
        </p:nvSpPr>
        <p:spPr>
          <a:xfrm>
            <a:off x="29329060" y="4416378"/>
            <a:ext cx="1381162" cy="584775"/>
          </a:xfrm>
          <a:prstGeom prst="rect">
            <a:avLst/>
          </a:prstGeom>
          <a:noFill/>
        </p:spPr>
        <p:txBody>
          <a:bodyPr wrap="square" rtlCol="0">
            <a:spAutoFit/>
          </a:bodyPr>
          <a:lstStyle/>
          <a:p>
            <a:r>
              <a:rPr lang="en-CA" sz="3200" dirty="0"/>
              <a:t>a)</a:t>
            </a:r>
          </a:p>
        </p:txBody>
      </p:sp>
      <p:sp>
        <p:nvSpPr>
          <p:cNvPr id="73" name="TextBox 72">
            <a:extLst>
              <a:ext uri="{FF2B5EF4-FFF2-40B4-BE49-F238E27FC236}">
                <a16:creationId xmlns:a16="http://schemas.microsoft.com/office/drawing/2014/main" id="{D660881E-D363-4F3A-845C-F16F1CB46C0D}"/>
              </a:ext>
            </a:extLst>
          </p:cNvPr>
          <p:cNvSpPr txBox="1"/>
          <p:nvPr/>
        </p:nvSpPr>
        <p:spPr>
          <a:xfrm>
            <a:off x="29329060" y="8442187"/>
            <a:ext cx="1381162" cy="584775"/>
          </a:xfrm>
          <a:prstGeom prst="rect">
            <a:avLst/>
          </a:prstGeom>
          <a:noFill/>
        </p:spPr>
        <p:txBody>
          <a:bodyPr wrap="square" rtlCol="0">
            <a:spAutoFit/>
          </a:bodyPr>
          <a:lstStyle/>
          <a:p>
            <a:r>
              <a:rPr lang="en-CA" sz="3200" dirty="0"/>
              <a:t>c)</a:t>
            </a:r>
          </a:p>
        </p:txBody>
      </p:sp>
      <p:sp>
        <p:nvSpPr>
          <p:cNvPr id="74" name="TextBox 73">
            <a:extLst>
              <a:ext uri="{FF2B5EF4-FFF2-40B4-BE49-F238E27FC236}">
                <a16:creationId xmlns:a16="http://schemas.microsoft.com/office/drawing/2014/main" id="{0251EA8B-9B9C-4401-A2C6-0986374104C7}"/>
              </a:ext>
            </a:extLst>
          </p:cNvPr>
          <p:cNvSpPr txBox="1"/>
          <p:nvPr/>
        </p:nvSpPr>
        <p:spPr>
          <a:xfrm>
            <a:off x="29329060" y="6375416"/>
            <a:ext cx="1381162" cy="584775"/>
          </a:xfrm>
          <a:prstGeom prst="rect">
            <a:avLst/>
          </a:prstGeom>
          <a:noFill/>
        </p:spPr>
        <p:txBody>
          <a:bodyPr wrap="square" rtlCol="0">
            <a:spAutoFit/>
          </a:bodyPr>
          <a:lstStyle/>
          <a:p>
            <a:r>
              <a:rPr lang="en-CA" sz="3200" dirty="0"/>
              <a:t>b)</a:t>
            </a:r>
          </a:p>
        </p:txBody>
      </p:sp>
      <p:sp>
        <p:nvSpPr>
          <p:cNvPr id="7" name="TextBox 6">
            <a:extLst>
              <a:ext uri="{FF2B5EF4-FFF2-40B4-BE49-F238E27FC236}">
                <a16:creationId xmlns:a16="http://schemas.microsoft.com/office/drawing/2014/main" id="{B6A0D470-9890-A842-89AB-E86D68DDF755}"/>
              </a:ext>
            </a:extLst>
          </p:cNvPr>
          <p:cNvSpPr txBox="1"/>
          <p:nvPr/>
        </p:nvSpPr>
        <p:spPr>
          <a:xfrm>
            <a:off x="40471988" y="4731415"/>
            <a:ext cx="2057400" cy="1015663"/>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10,25</a:t>
            </a:r>
            <a:r>
              <a:rPr lang="en-US" sz="1500" dirty="0">
                <a:latin typeface="Arial" panose="020B0604020202020204" pitchFamily="34" charset="0"/>
                <a:cs typeface="Arial" panose="020B0604020202020204" pitchFamily="34" charset="0"/>
              </a:rPr>
              <a:t>=0.022</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10,37</a:t>
            </a:r>
            <a:r>
              <a:rPr lang="en-US" sz="1500" dirty="0">
                <a:latin typeface="Arial" panose="020B0604020202020204" pitchFamily="34" charset="0"/>
                <a:cs typeface="Arial" panose="020B0604020202020204" pitchFamily="34" charset="0"/>
              </a:rPr>
              <a:t>=0.077</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25,37</a:t>
            </a:r>
            <a:r>
              <a:rPr lang="en-US" sz="1500" dirty="0">
                <a:latin typeface="Arial" panose="020B0604020202020204" pitchFamily="34" charset="0"/>
                <a:cs typeface="Arial" panose="020B0604020202020204" pitchFamily="34" charset="0"/>
              </a:rPr>
              <a:t>=0.515</a:t>
            </a:r>
          </a:p>
          <a:p>
            <a:endParaRPr lang="en-US" sz="15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1FC5D59C-DE5F-704B-A2E1-988333284A37}"/>
              </a:ext>
            </a:extLst>
          </p:cNvPr>
          <p:cNvSpPr txBox="1"/>
          <p:nvPr/>
        </p:nvSpPr>
        <p:spPr>
          <a:xfrm>
            <a:off x="19276798" y="13567268"/>
            <a:ext cx="1389256" cy="1015663"/>
          </a:xfrm>
          <a:prstGeom prst="rect">
            <a:avLst/>
          </a:prstGeom>
          <a:solidFill>
            <a:schemeClr val="bg1"/>
          </a:solidFill>
        </p:spPr>
        <p:txBody>
          <a:bodyPr wrap="square" rtlCol="0">
            <a:spAutoFit/>
          </a:bodyPr>
          <a:lstStyle/>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10,25</a:t>
            </a:r>
            <a:r>
              <a:rPr lang="en-US" sz="1500" dirty="0">
                <a:latin typeface="Arial" panose="020B0604020202020204" pitchFamily="34" charset="0"/>
                <a:cs typeface="Arial" panose="020B0604020202020204" pitchFamily="34" charset="0"/>
              </a:rPr>
              <a:t>=0.563</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10,37</a:t>
            </a:r>
            <a:r>
              <a:rPr lang="en-US" sz="1500" dirty="0">
                <a:latin typeface="Arial" panose="020B0604020202020204" pitchFamily="34" charset="0"/>
                <a:cs typeface="Arial" panose="020B0604020202020204" pitchFamily="34" charset="0"/>
              </a:rPr>
              <a:t>=0.013</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25,37</a:t>
            </a:r>
            <a:r>
              <a:rPr lang="en-US" sz="1500" dirty="0">
                <a:latin typeface="Arial" panose="020B0604020202020204" pitchFamily="34" charset="0"/>
                <a:cs typeface="Arial" panose="020B0604020202020204" pitchFamily="34" charset="0"/>
              </a:rPr>
              <a:t>=0.122</a:t>
            </a:r>
          </a:p>
          <a:p>
            <a:endParaRPr lang="en-US" sz="150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1103A6D7-53C6-9E40-9797-B4C59E965CB1}"/>
              </a:ext>
            </a:extLst>
          </p:cNvPr>
          <p:cNvSpPr txBox="1"/>
          <p:nvPr/>
        </p:nvSpPr>
        <p:spPr>
          <a:xfrm>
            <a:off x="19346321" y="17875158"/>
            <a:ext cx="1389256" cy="1015663"/>
          </a:xfrm>
          <a:prstGeom prst="rect">
            <a:avLst/>
          </a:prstGeom>
          <a:solidFill>
            <a:schemeClr val="bg1"/>
          </a:solidFill>
        </p:spPr>
        <p:txBody>
          <a:bodyPr wrap="square" rtlCol="0">
            <a:spAutoFit/>
          </a:bodyPr>
          <a:lstStyle/>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10,25</a:t>
            </a:r>
            <a:r>
              <a:rPr lang="en-US" sz="1500" dirty="0">
                <a:latin typeface="Arial" panose="020B0604020202020204" pitchFamily="34" charset="0"/>
                <a:cs typeface="Arial" panose="020B0604020202020204" pitchFamily="34" charset="0"/>
              </a:rPr>
              <a:t>&lt;0.001</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10,37</a:t>
            </a:r>
            <a:r>
              <a:rPr lang="en-US" sz="1500" dirty="0">
                <a:latin typeface="Arial" panose="020B0604020202020204" pitchFamily="34" charset="0"/>
                <a:cs typeface="Arial" panose="020B0604020202020204" pitchFamily="34" charset="0"/>
              </a:rPr>
              <a:t>&lt;0.001</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25,37</a:t>
            </a:r>
            <a:r>
              <a:rPr lang="en-US" sz="1500" dirty="0">
                <a:latin typeface="Arial" panose="020B0604020202020204" pitchFamily="34" charset="0"/>
                <a:cs typeface="Arial" panose="020B0604020202020204" pitchFamily="34" charset="0"/>
              </a:rPr>
              <a:t>=0.036</a:t>
            </a:r>
          </a:p>
          <a:p>
            <a:endParaRPr lang="en-US" sz="15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9DE5F263-5D13-BC4F-BDA3-003ABFE280A2}"/>
              </a:ext>
            </a:extLst>
          </p:cNvPr>
          <p:cNvSpPr txBox="1"/>
          <p:nvPr/>
        </p:nvSpPr>
        <p:spPr>
          <a:xfrm>
            <a:off x="25472104" y="17816427"/>
            <a:ext cx="1389256" cy="1015663"/>
          </a:xfrm>
          <a:prstGeom prst="rect">
            <a:avLst/>
          </a:prstGeom>
          <a:solidFill>
            <a:schemeClr val="bg1"/>
          </a:solidFill>
        </p:spPr>
        <p:txBody>
          <a:bodyPr wrap="square" rtlCol="0">
            <a:spAutoFit/>
          </a:bodyPr>
          <a:lstStyle/>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10,25</a:t>
            </a:r>
            <a:r>
              <a:rPr lang="en-US" sz="1500" dirty="0">
                <a:latin typeface="Arial" panose="020B0604020202020204" pitchFamily="34" charset="0"/>
                <a:cs typeface="Arial" panose="020B0604020202020204" pitchFamily="34" charset="0"/>
              </a:rPr>
              <a:t>&lt;0.001</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10,37</a:t>
            </a:r>
            <a:r>
              <a:rPr lang="en-US" sz="1500" dirty="0">
                <a:latin typeface="Arial" panose="020B0604020202020204" pitchFamily="34" charset="0"/>
                <a:cs typeface="Arial" panose="020B0604020202020204" pitchFamily="34" charset="0"/>
              </a:rPr>
              <a:t>&lt;0.001</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25,37</a:t>
            </a:r>
            <a:r>
              <a:rPr lang="en-US" sz="1500" dirty="0">
                <a:latin typeface="Arial" panose="020B0604020202020204" pitchFamily="34" charset="0"/>
                <a:cs typeface="Arial" panose="020B0604020202020204" pitchFamily="34" charset="0"/>
              </a:rPr>
              <a:t>&lt;0.001</a:t>
            </a:r>
          </a:p>
          <a:p>
            <a:endParaRPr lang="en-US" sz="1500" dirty="0">
              <a:latin typeface="Arial" panose="020B0604020202020204" pitchFamily="34" charset="0"/>
              <a:cs typeface="Arial" panose="020B0604020202020204" pitchFamily="34" charset="0"/>
            </a:endParaRPr>
          </a:p>
        </p:txBody>
      </p:sp>
      <p:sp>
        <p:nvSpPr>
          <p:cNvPr id="53" name="TextBox 50">
            <a:extLst>
              <a:ext uri="{FF2B5EF4-FFF2-40B4-BE49-F238E27FC236}">
                <a16:creationId xmlns:a16="http://schemas.microsoft.com/office/drawing/2014/main" id="{1103A6D7-53C6-9E40-9797-B4C59E965CB1}"/>
              </a:ext>
            </a:extLst>
          </p:cNvPr>
          <p:cNvSpPr txBox="1"/>
          <p:nvPr/>
        </p:nvSpPr>
        <p:spPr>
          <a:xfrm>
            <a:off x="19248300" y="22534311"/>
            <a:ext cx="1389256" cy="101566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10,25</a:t>
            </a:r>
            <a:r>
              <a:rPr lang="en-US" sz="1500" dirty="0">
                <a:latin typeface="Arial" panose="020B0604020202020204" pitchFamily="34" charset="0"/>
                <a:cs typeface="Arial" panose="020B0604020202020204" pitchFamily="34" charset="0"/>
              </a:rPr>
              <a:t>=0.011</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10,37</a:t>
            </a:r>
            <a:r>
              <a:rPr lang="en-US" sz="1500" dirty="0">
                <a:latin typeface="Arial" panose="020B0604020202020204" pitchFamily="34" charset="0"/>
                <a:cs typeface="Arial" panose="020B0604020202020204" pitchFamily="34" charset="0"/>
              </a:rPr>
              <a:t>&lt;0.001</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25,37</a:t>
            </a:r>
            <a:r>
              <a:rPr lang="en-US" sz="1500" dirty="0">
                <a:latin typeface="Arial" panose="020B0604020202020204" pitchFamily="34" charset="0"/>
                <a:cs typeface="Arial" panose="020B0604020202020204" pitchFamily="34" charset="0"/>
              </a:rPr>
              <a:t>=0.108</a:t>
            </a:r>
          </a:p>
          <a:p>
            <a:endParaRPr lang="en-US" sz="1500" dirty="0">
              <a:latin typeface="Arial" panose="020B0604020202020204" pitchFamily="34" charset="0"/>
              <a:cs typeface="Arial" panose="020B0604020202020204" pitchFamily="34" charset="0"/>
            </a:endParaRPr>
          </a:p>
        </p:txBody>
      </p:sp>
      <p:sp>
        <p:nvSpPr>
          <p:cNvPr id="55" name="TextBox 50">
            <a:extLst>
              <a:ext uri="{FF2B5EF4-FFF2-40B4-BE49-F238E27FC236}">
                <a16:creationId xmlns:a16="http://schemas.microsoft.com/office/drawing/2014/main" id="{B1F29522-65B7-0B48-9664-56F9E3AC5B14}"/>
              </a:ext>
            </a:extLst>
          </p:cNvPr>
          <p:cNvSpPr txBox="1"/>
          <p:nvPr/>
        </p:nvSpPr>
        <p:spPr>
          <a:xfrm>
            <a:off x="25468983" y="22534312"/>
            <a:ext cx="1389256" cy="101566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10,25</a:t>
            </a:r>
            <a:r>
              <a:rPr lang="en-US" sz="1500" dirty="0">
                <a:latin typeface="Arial" panose="020B0604020202020204" pitchFamily="34" charset="0"/>
                <a:cs typeface="Arial" panose="020B0604020202020204" pitchFamily="34" charset="0"/>
              </a:rPr>
              <a:t>=0.873</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10,37</a:t>
            </a:r>
            <a:r>
              <a:rPr lang="en-US" sz="1500" dirty="0">
                <a:latin typeface="Arial" panose="020B0604020202020204" pitchFamily="34" charset="0"/>
                <a:cs typeface="Arial" panose="020B0604020202020204" pitchFamily="34" charset="0"/>
              </a:rPr>
              <a:t>=0.923</a:t>
            </a:r>
          </a:p>
          <a:p>
            <a:r>
              <a:rPr lang="en-US" sz="1500" dirty="0">
                <a:latin typeface="Arial" panose="020B0604020202020204" pitchFamily="34" charset="0"/>
                <a:cs typeface="Arial" panose="020B0604020202020204" pitchFamily="34" charset="0"/>
              </a:rPr>
              <a:t>p</a:t>
            </a:r>
            <a:r>
              <a:rPr lang="en-US" sz="1500" baseline="-25000" dirty="0">
                <a:latin typeface="Arial" panose="020B0604020202020204" pitchFamily="34" charset="0"/>
                <a:cs typeface="Arial" panose="020B0604020202020204" pitchFamily="34" charset="0"/>
              </a:rPr>
              <a:t>25,37</a:t>
            </a:r>
            <a:r>
              <a:rPr lang="en-US" sz="1500" dirty="0">
                <a:latin typeface="Arial" panose="020B0604020202020204" pitchFamily="34" charset="0"/>
                <a:cs typeface="Arial" panose="020B0604020202020204" pitchFamily="34" charset="0"/>
              </a:rPr>
              <a:t>=0.993</a:t>
            </a:r>
          </a:p>
          <a:p>
            <a:endParaRPr lang="en-US" sz="15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77A77255-988A-408D-9E32-7B598A4D9D0D}"/>
              </a:ext>
            </a:extLst>
          </p:cNvPr>
          <p:cNvSpPr txBox="1"/>
          <p:nvPr/>
        </p:nvSpPr>
        <p:spPr>
          <a:xfrm>
            <a:off x="15476061" y="26942804"/>
            <a:ext cx="13167360" cy="2031325"/>
          </a:xfrm>
          <a:prstGeom prst="rect">
            <a:avLst/>
          </a:prstGeom>
          <a:noFill/>
        </p:spPr>
        <p:txBody>
          <a:bodyPr wrap="square" rtlCol="0">
            <a:spAutoFit/>
          </a:bodyPr>
          <a:lstStyle/>
          <a:p>
            <a:r>
              <a:rPr lang="en-CA" dirty="0"/>
              <a:t>Figure 3. a) Number of SNPs for each replicate, which are significantly different among sample sizes (p=0.0154). b) Pairwise F</a:t>
            </a:r>
            <a:r>
              <a:rPr lang="en-CA" baseline="-25000" dirty="0"/>
              <a:t>ST</a:t>
            </a:r>
            <a:r>
              <a:rPr lang="en-CA" dirty="0"/>
              <a:t> analysis p-values. Pairwise F</a:t>
            </a:r>
            <a:r>
              <a:rPr lang="en-CA" baseline="-25000" dirty="0"/>
              <a:t>ST</a:t>
            </a:r>
            <a:r>
              <a:rPr lang="en-CA" dirty="0"/>
              <a:t> values were not significantly different (p=0.18, </a:t>
            </a:r>
            <a:r>
              <a:rPr lang="en-CA" dirty="0" err="1"/>
              <a:t>df</a:t>
            </a:r>
            <a:r>
              <a:rPr lang="en-CA" dirty="0"/>
              <a:t>=2) among datasets, with values ranging from 0.001 to 0.017 across sample sizes. </a:t>
            </a:r>
            <a:r>
              <a:rPr lang="en-CA" dirty="0" err="1"/>
              <a:t>c,d</a:t>
            </a:r>
            <a:r>
              <a:rPr lang="en-CA" dirty="0"/>
              <a:t>) Observed and expected heterozygosity for each site in each replicate, which are significantly different among sample sizes (p&lt;0.005, </a:t>
            </a:r>
            <a:r>
              <a:rPr lang="en-CA" dirty="0" err="1"/>
              <a:t>df</a:t>
            </a:r>
            <a:r>
              <a:rPr lang="en-CA" dirty="0"/>
              <a:t>=38). e) Differences in probabilities (∆P[K1-K2]) between K=1 and K=2 in STRUCTURE analysis. ∆P[K1-K2] is significantly different between small and medium sample sizes (p=0.011, </a:t>
            </a:r>
            <a:r>
              <a:rPr lang="en-CA" dirty="0" err="1"/>
              <a:t>df</a:t>
            </a:r>
            <a:r>
              <a:rPr lang="en-CA" dirty="0"/>
              <a:t>=18), and between small and large sample sizes (p&lt;0.001, </a:t>
            </a:r>
            <a:r>
              <a:rPr lang="en-CA" dirty="0" err="1"/>
              <a:t>df</a:t>
            </a:r>
            <a:r>
              <a:rPr lang="en-CA" dirty="0"/>
              <a:t>=18), but not significantly different between medium and large sample sizes (p=0.108, </a:t>
            </a:r>
            <a:r>
              <a:rPr lang="en-CA" dirty="0" err="1"/>
              <a:t>df</a:t>
            </a:r>
            <a:r>
              <a:rPr lang="en-CA" dirty="0"/>
              <a:t>=18). f) Differences in probabilities (∆P[K2-K3]) between K=2 and K=3 in STRUCTURE analysis. ∆P[K2-K3] is not significantly different among sample sizes (p&gt;0.05, </a:t>
            </a:r>
            <a:r>
              <a:rPr lang="en-CA" dirty="0" err="1"/>
              <a:t>df</a:t>
            </a:r>
            <a:r>
              <a:rPr lang="en-CA" dirty="0"/>
              <a:t>=18).</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9157</TotalTime>
  <Words>1352</Words>
  <Application>Microsoft Macintosh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Peiwen Li</cp:lastModifiedBy>
  <cp:revision>187</cp:revision>
  <cp:lastPrinted>2017-11-03T00:56:36Z</cp:lastPrinted>
  <dcterms:created xsi:type="dcterms:W3CDTF">2013-02-10T21:14:48Z</dcterms:created>
  <dcterms:modified xsi:type="dcterms:W3CDTF">2018-04-19T18:33:35Z</dcterms:modified>
</cp:coreProperties>
</file>