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1"/>
  </p:notesMasterIdLst>
  <p:sldIdLst>
    <p:sldId id="256" r:id="rId2"/>
    <p:sldId id="266" r:id="rId3"/>
    <p:sldId id="267" r:id="rId4"/>
    <p:sldId id="257" r:id="rId5"/>
    <p:sldId id="258" r:id="rId6"/>
    <p:sldId id="260" r:id="rId7"/>
    <p:sldId id="268"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lmc17@student.ubc.ca" initials="w" lastIdx="1" clrIdx="0">
    <p:extLst>
      <p:ext uri="{19B8F6BF-5375-455C-9EA6-DF929625EA0E}">
        <p15:presenceInfo xmlns:p15="http://schemas.microsoft.com/office/powerpoint/2012/main" userId="wilmc17@student.ubc.c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81" autoAdjust="0"/>
    <p:restoredTop sz="73256" autoAdjust="0"/>
  </p:normalViewPr>
  <p:slideViewPr>
    <p:cSldViewPr snapToGrid="0">
      <p:cViewPr varScale="1">
        <p:scale>
          <a:sx n="84" d="100"/>
          <a:sy n="84" d="100"/>
        </p:scale>
        <p:origin x="87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32B344-6B68-4225-8447-DA2FC7E803CF}"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1272C67A-E4C4-475B-8B2B-3EC8BA284A96}">
      <dgm:prSet/>
      <dgm:spPr/>
      <dgm:t>
        <a:bodyPr/>
        <a:lstStyle/>
        <a:p>
          <a:r>
            <a:rPr lang="en-CA"/>
            <a:t>3 syntactic patterns for skills:</a:t>
          </a:r>
          <a:endParaRPr lang="en-US"/>
        </a:p>
      </dgm:t>
    </dgm:pt>
    <dgm:pt modelId="{44991426-5B81-4D53-8D7F-72900DE83AFF}" type="parTrans" cxnId="{1EC468A3-B646-4D47-BC7F-419DA728FD9B}">
      <dgm:prSet/>
      <dgm:spPr/>
      <dgm:t>
        <a:bodyPr/>
        <a:lstStyle/>
        <a:p>
          <a:endParaRPr lang="en-US"/>
        </a:p>
      </dgm:t>
    </dgm:pt>
    <dgm:pt modelId="{324362B5-4FA7-4690-A89C-13A9590D7C80}" type="sibTrans" cxnId="{1EC468A3-B646-4D47-BC7F-419DA728FD9B}">
      <dgm:prSet/>
      <dgm:spPr/>
      <dgm:t>
        <a:bodyPr/>
        <a:lstStyle/>
        <a:p>
          <a:endParaRPr lang="en-US"/>
        </a:p>
      </dgm:t>
    </dgm:pt>
    <dgm:pt modelId="{5695B4AB-03B7-481C-BCCA-864C32874BC2}">
      <dgm:prSet/>
      <dgm:spPr/>
      <dgm:t>
        <a:bodyPr/>
        <a:lstStyle/>
        <a:p>
          <a:r>
            <a:rPr lang="en-CA"/>
            <a:t>Noun phrase (e.g., Java, ability to work independently, university degree, written communication)</a:t>
          </a:r>
          <a:endParaRPr lang="en-US"/>
        </a:p>
      </dgm:t>
    </dgm:pt>
    <dgm:pt modelId="{934DB75B-65B6-4322-958B-E65917C2713E}" type="parTrans" cxnId="{5D7A9A18-A4AF-411B-96E3-0E9D20243A99}">
      <dgm:prSet/>
      <dgm:spPr/>
      <dgm:t>
        <a:bodyPr/>
        <a:lstStyle/>
        <a:p>
          <a:endParaRPr lang="en-US"/>
        </a:p>
      </dgm:t>
    </dgm:pt>
    <dgm:pt modelId="{DCD773CD-576D-4C1E-9805-0122E2621D80}" type="sibTrans" cxnId="{5D7A9A18-A4AF-411B-96E3-0E9D20243A99}">
      <dgm:prSet/>
      <dgm:spPr/>
      <dgm:t>
        <a:bodyPr/>
        <a:lstStyle/>
        <a:p>
          <a:endParaRPr lang="en-US"/>
        </a:p>
      </dgm:t>
    </dgm:pt>
    <dgm:pt modelId="{0D402561-016E-46C6-86F0-6652127EE8C9}">
      <dgm:prSet/>
      <dgm:spPr/>
      <dgm:t>
        <a:bodyPr/>
        <a:lstStyle/>
        <a:p>
          <a:r>
            <a:rPr lang="en-CA"/>
            <a:t>Verb phrase (e.g., develop web application, design software)</a:t>
          </a:r>
          <a:endParaRPr lang="en-US"/>
        </a:p>
      </dgm:t>
    </dgm:pt>
    <dgm:pt modelId="{EBE1D355-7B36-4CEE-A565-42B6E8E6272E}" type="parTrans" cxnId="{F564F598-A610-4D87-B035-BEDBB3E97946}">
      <dgm:prSet/>
      <dgm:spPr/>
      <dgm:t>
        <a:bodyPr/>
        <a:lstStyle/>
        <a:p>
          <a:endParaRPr lang="en-US"/>
        </a:p>
      </dgm:t>
    </dgm:pt>
    <dgm:pt modelId="{5E7E4EFB-145B-4D73-80F3-44752F8BC6F4}" type="sibTrans" cxnId="{F564F598-A610-4D87-B035-BEDBB3E97946}">
      <dgm:prSet/>
      <dgm:spPr/>
      <dgm:t>
        <a:bodyPr/>
        <a:lstStyle/>
        <a:p>
          <a:endParaRPr lang="en-US"/>
        </a:p>
      </dgm:t>
    </dgm:pt>
    <dgm:pt modelId="{0BF5C8F2-B596-40DD-AB8E-3ADB99D180BD}">
      <dgm:prSet/>
      <dgm:spPr/>
      <dgm:t>
        <a:bodyPr/>
        <a:lstStyle/>
        <a:p>
          <a:r>
            <a:rPr lang="en-CA"/>
            <a:t>Noun + Gerund (e.g., problem solving, web programming)</a:t>
          </a:r>
          <a:endParaRPr lang="en-US"/>
        </a:p>
      </dgm:t>
    </dgm:pt>
    <dgm:pt modelId="{F6A94187-AF39-4903-A86D-CEA8C326A16C}" type="parTrans" cxnId="{B43C0BFA-1264-4908-8820-4C6EAD65FE20}">
      <dgm:prSet/>
      <dgm:spPr/>
      <dgm:t>
        <a:bodyPr/>
        <a:lstStyle/>
        <a:p>
          <a:endParaRPr lang="en-US"/>
        </a:p>
      </dgm:t>
    </dgm:pt>
    <dgm:pt modelId="{42D6A36E-DD1D-453E-9006-879840EEAB5D}" type="sibTrans" cxnId="{B43C0BFA-1264-4908-8820-4C6EAD65FE20}">
      <dgm:prSet/>
      <dgm:spPr/>
      <dgm:t>
        <a:bodyPr/>
        <a:lstStyle/>
        <a:p>
          <a:endParaRPr lang="en-US"/>
        </a:p>
      </dgm:t>
    </dgm:pt>
    <dgm:pt modelId="{1441AF27-801B-4A35-9DF5-92C8669B9900}" type="pres">
      <dgm:prSet presAssocID="{6F32B344-6B68-4225-8447-DA2FC7E803CF}" presName="hierChild1" presStyleCnt="0">
        <dgm:presLayoutVars>
          <dgm:chPref val="1"/>
          <dgm:dir/>
          <dgm:animOne val="branch"/>
          <dgm:animLvl val="lvl"/>
          <dgm:resizeHandles/>
        </dgm:presLayoutVars>
      </dgm:prSet>
      <dgm:spPr/>
    </dgm:pt>
    <dgm:pt modelId="{E753437C-0A07-438C-93A7-F8DBAC082E50}" type="pres">
      <dgm:prSet presAssocID="{1272C67A-E4C4-475B-8B2B-3EC8BA284A96}" presName="hierRoot1" presStyleCnt="0"/>
      <dgm:spPr/>
    </dgm:pt>
    <dgm:pt modelId="{3C64ECAB-7D26-4FDB-902A-CFC0CA483D39}" type="pres">
      <dgm:prSet presAssocID="{1272C67A-E4C4-475B-8B2B-3EC8BA284A96}" presName="composite" presStyleCnt="0"/>
      <dgm:spPr/>
    </dgm:pt>
    <dgm:pt modelId="{95ACE110-4C6D-49F8-9BAE-9DFCCB5603D1}" type="pres">
      <dgm:prSet presAssocID="{1272C67A-E4C4-475B-8B2B-3EC8BA284A96}" presName="background" presStyleLbl="node0" presStyleIdx="0" presStyleCnt="1"/>
      <dgm:spPr/>
    </dgm:pt>
    <dgm:pt modelId="{A669CAAC-DD59-4C03-A6AB-05DA491C6332}" type="pres">
      <dgm:prSet presAssocID="{1272C67A-E4C4-475B-8B2B-3EC8BA284A96}" presName="text" presStyleLbl="fgAcc0" presStyleIdx="0" presStyleCnt="1">
        <dgm:presLayoutVars>
          <dgm:chPref val="3"/>
        </dgm:presLayoutVars>
      </dgm:prSet>
      <dgm:spPr/>
    </dgm:pt>
    <dgm:pt modelId="{F32EBE54-26D8-48AE-BB90-1D0580172A96}" type="pres">
      <dgm:prSet presAssocID="{1272C67A-E4C4-475B-8B2B-3EC8BA284A96}" presName="hierChild2" presStyleCnt="0"/>
      <dgm:spPr/>
    </dgm:pt>
    <dgm:pt modelId="{2D33AE4A-0762-4096-ADDA-E025D714CA78}" type="pres">
      <dgm:prSet presAssocID="{934DB75B-65B6-4322-958B-E65917C2713E}" presName="Name10" presStyleLbl="parChTrans1D2" presStyleIdx="0" presStyleCnt="3"/>
      <dgm:spPr/>
    </dgm:pt>
    <dgm:pt modelId="{E7E68559-FC1E-4683-9CFF-A0042CE71721}" type="pres">
      <dgm:prSet presAssocID="{5695B4AB-03B7-481C-BCCA-864C32874BC2}" presName="hierRoot2" presStyleCnt="0"/>
      <dgm:spPr/>
    </dgm:pt>
    <dgm:pt modelId="{15A54109-93F2-4F07-BBE4-D9BD353E2B60}" type="pres">
      <dgm:prSet presAssocID="{5695B4AB-03B7-481C-BCCA-864C32874BC2}" presName="composite2" presStyleCnt="0"/>
      <dgm:spPr/>
    </dgm:pt>
    <dgm:pt modelId="{D6BA8BD2-14E9-4666-A61A-7E32CF313C60}" type="pres">
      <dgm:prSet presAssocID="{5695B4AB-03B7-481C-BCCA-864C32874BC2}" presName="background2" presStyleLbl="node2" presStyleIdx="0" presStyleCnt="3"/>
      <dgm:spPr/>
    </dgm:pt>
    <dgm:pt modelId="{CA61BA3C-227C-447C-99E7-CF4EE07393C1}" type="pres">
      <dgm:prSet presAssocID="{5695B4AB-03B7-481C-BCCA-864C32874BC2}" presName="text2" presStyleLbl="fgAcc2" presStyleIdx="0" presStyleCnt="3">
        <dgm:presLayoutVars>
          <dgm:chPref val="3"/>
        </dgm:presLayoutVars>
      </dgm:prSet>
      <dgm:spPr/>
    </dgm:pt>
    <dgm:pt modelId="{9E4C3874-7E60-464B-8F5C-6B76C224D7B5}" type="pres">
      <dgm:prSet presAssocID="{5695B4AB-03B7-481C-BCCA-864C32874BC2}" presName="hierChild3" presStyleCnt="0"/>
      <dgm:spPr/>
    </dgm:pt>
    <dgm:pt modelId="{0F382A83-3E1A-44BC-9A62-C839935E98A8}" type="pres">
      <dgm:prSet presAssocID="{EBE1D355-7B36-4CEE-A565-42B6E8E6272E}" presName="Name10" presStyleLbl="parChTrans1D2" presStyleIdx="1" presStyleCnt="3"/>
      <dgm:spPr/>
    </dgm:pt>
    <dgm:pt modelId="{6B29D722-DF68-419C-9B62-14F66FE12A4F}" type="pres">
      <dgm:prSet presAssocID="{0D402561-016E-46C6-86F0-6652127EE8C9}" presName="hierRoot2" presStyleCnt="0"/>
      <dgm:spPr/>
    </dgm:pt>
    <dgm:pt modelId="{9008649D-3AD7-4D17-85BF-9BF90605E73C}" type="pres">
      <dgm:prSet presAssocID="{0D402561-016E-46C6-86F0-6652127EE8C9}" presName="composite2" presStyleCnt="0"/>
      <dgm:spPr/>
    </dgm:pt>
    <dgm:pt modelId="{254D3603-3FD2-4171-A8D4-76308D98EB97}" type="pres">
      <dgm:prSet presAssocID="{0D402561-016E-46C6-86F0-6652127EE8C9}" presName="background2" presStyleLbl="node2" presStyleIdx="1" presStyleCnt="3"/>
      <dgm:spPr/>
    </dgm:pt>
    <dgm:pt modelId="{595F71AD-3539-4D9C-B2B6-7D05D2B4E7BD}" type="pres">
      <dgm:prSet presAssocID="{0D402561-016E-46C6-86F0-6652127EE8C9}" presName="text2" presStyleLbl="fgAcc2" presStyleIdx="1" presStyleCnt="3">
        <dgm:presLayoutVars>
          <dgm:chPref val="3"/>
        </dgm:presLayoutVars>
      </dgm:prSet>
      <dgm:spPr/>
    </dgm:pt>
    <dgm:pt modelId="{3BCA2FC8-9C09-49CF-95FD-F58714F0F7C5}" type="pres">
      <dgm:prSet presAssocID="{0D402561-016E-46C6-86F0-6652127EE8C9}" presName="hierChild3" presStyleCnt="0"/>
      <dgm:spPr/>
    </dgm:pt>
    <dgm:pt modelId="{B3C44D64-8928-4EB5-B498-15A53E792AD3}" type="pres">
      <dgm:prSet presAssocID="{F6A94187-AF39-4903-A86D-CEA8C326A16C}" presName="Name10" presStyleLbl="parChTrans1D2" presStyleIdx="2" presStyleCnt="3"/>
      <dgm:spPr/>
    </dgm:pt>
    <dgm:pt modelId="{56D997FA-50EA-492A-9B92-044FBB4AEBEA}" type="pres">
      <dgm:prSet presAssocID="{0BF5C8F2-B596-40DD-AB8E-3ADB99D180BD}" presName="hierRoot2" presStyleCnt="0"/>
      <dgm:spPr/>
    </dgm:pt>
    <dgm:pt modelId="{8454A36C-C20D-434A-916F-4ECCD49F1361}" type="pres">
      <dgm:prSet presAssocID="{0BF5C8F2-B596-40DD-AB8E-3ADB99D180BD}" presName="composite2" presStyleCnt="0"/>
      <dgm:spPr/>
    </dgm:pt>
    <dgm:pt modelId="{8A133F34-EF0D-4192-B072-9527B094D5D7}" type="pres">
      <dgm:prSet presAssocID="{0BF5C8F2-B596-40DD-AB8E-3ADB99D180BD}" presName="background2" presStyleLbl="node2" presStyleIdx="2" presStyleCnt="3"/>
      <dgm:spPr/>
    </dgm:pt>
    <dgm:pt modelId="{9612EAE7-3757-4F51-B95A-BEBAE33F1B6D}" type="pres">
      <dgm:prSet presAssocID="{0BF5C8F2-B596-40DD-AB8E-3ADB99D180BD}" presName="text2" presStyleLbl="fgAcc2" presStyleIdx="2" presStyleCnt="3">
        <dgm:presLayoutVars>
          <dgm:chPref val="3"/>
        </dgm:presLayoutVars>
      </dgm:prSet>
      <dgm:spPr/>
    </dgm:pt>
    <dgm:pt modelId="{E7DB64BC-8923-4A0B-B5AA-1CA2C60B81DD}" type="pres">
      <dgm:prSet presAssocID="{0BF5C8F2-B596-40DD-AB8E-3ADB99D180BD}" presName="hierChild3" presStyleCnt="0"/>
      <dgm:spPr/>
    </dgm:pt>
  </dgm:ptLst>
  <dgm:cxnLst>
    <dgm:cxn modelId="{59FDCF17-510E-4352-826A-9D5EE56F9ED8}" type="presOf" srcId="{6F32B344-6B68-4225-8447-DA2FC7E803CF}" destId="{1441AF27-801B-4A35-9DF5-92C8669B9900}" srcOrd="0" destOrd="0" presId="urn:microsoft.com/office/officeart/2005/8/layout/hierarchy1"/>
    <dgm:cxn modelId="{5D7A9A18-A4AF-411B-96E3-0E9D20243A99}" srcId="{1272C67A-E4C4-475B-8B2B-3EC8BA284A96}" destId="{5695B4AB-03B7-481C-BCCA-864C32874BC2}" srcOrd="0" destOrd="0" parTransId="{934DB75B-65B6-4322-958B-E65917C2713E}" sibTransId="{DCD773CD-576D-4C1E-9805-0122E2621D80}"/>
    <dgm:cxn modelId="{4CBE2233-D8AF-46BA-BFAE-8D88AE9A2611}" type="presOf" srcId="{934DB75B-65B6-4322-958B-E65917C2713E}" destId="{2D33AE4A-0762-4096-ADDA-E025D714CA78}" srcOrd="0" destOrd="0" presId="urn:microsoft.com/office/officeart/2005/8/layout/hierarchy1"/>
    <dgm:cxn modelId="{D4D77F67-53B9-477C-9D26-8679E0A1EBAC}" type="presOf" srcId="{1272C67A-E4C4-475B-8B2B-3EC8BA284A96}" destId="{A669CAAC-DD59-4C03-A6AB-05DA491C6332}" srcOrd="0" destOrd="0" presId="urn:microsoft.com/office/officeart/2005/8/layout/hierarchy1"/>
    <dgm:cxn modelId="{8423366C-A195-4A36-A6D1-8879004A3BF5}" type="presOf" srcId="{0D402561-016E-46C6-86F0-6652127EE8C9}" destId="{595F71AD-3539-4D9C-B2B6-7D05D2B4E7BD}" srcOrd="0" destOrd="0" presId="urn:microsoft.com/office/officeart/2005/8/layout/hierarchy1"/>
    <dgm:cxn modelId="{F4A1DB6F-5E1E-4FBE-B91F-CB724EDA7D11}" type="presOf" srcId="{EBE1D355-7B36-4CEE-A565-42B6E8E6272E}" destId="{0F382A83-3E1A-44BC-9A62-C839935E98A8}" srcOrd="0" destOrd="0" presId="urn:microsoft.com/office/officeart/2005/8/layout/hierarchy1"/>
    <dgm:cxn modelId="{F564F598-A610-4D87-B035-BEDBB3E97946}" srcId="{1272C67A-E4C4-475B-8B2B-3EC8BA284A96}" destId="{0D402561-016E-46C6-86F0-6652127EE8C9}" srcOrd="1" destOrd="0" parTransId="{EBE1D355-7B36-4CEE-A565-42B6E8E6272E}" sibTransId="{5E7E4EFB-145B-4D73-80F3-44752F8BC6F4}"/>
    <dgm:cxn modelId="{AF264E9F-E9E4-41E1-8100-D9C9DDD9EA4D}" type="presOf" srcId="{0BF5C8F2-B596-40DD-AB8E-3ADB99D180BD}" destId="{9612EAE7-3757-4F51-B95A-BEBAE33F1B6D}" srcOrd="0" destOrd="0" presId="urn:microsoft.com/office/officeart/2005/8/layout/hierarchy1"/>
    <dgm:cxn modelId="{1EC468A3-B646-4D47-BC7F-419DA728FD9B}" srcId="{6F32B344-6B68-4225-8447-DA2FC7E803CF}" destId="{1272C67A-E4C4-475B-8B2B-3EC8BA284A96}" srcOrd="0" destOrd="0" parTransId="{44991426-5B81-4D53-8D7F-72900DE83AFF}" sibTransId="{324362B5-4FA7-4690-A89C-13A9590D7C80}"/>
    <dgm:cxn modelId="{19DD58C0-E3B4-460E-8571-F1A52C22296B}" type="presOf" srcId="{5695B4AB-03B7-481C-BCCA-864C32874BC2}" destId="{CA61BA3C-227C-447C-99E7-CF4EE07393C1}" srcOrd="0" destOrd="0" presId="urn:microsoft.com/office/officeart/2005/8/layout/hierarchy1"/>
    <dgm:cxn modelId="{CD796BEC-6586-4B7C-BD4A-54E03968E935}" type="presOf" srcId="{F6A94187-AF39-4903-A86D-CEA8C326A16C}" destId="{B3C44D64-8928-4EB5-B498-15A53E792AD3}" srcOrd="0" destOrd="0" presId="urn:microsoft.com/office/officeart/2005/8/layout/hierarchy1"/>
    <dgm:cxn modelId="{B43C0BFA-1264-4908-8820-4C6EAD65FE20}" srcId="{1272C67A-E4C4-475B-8B2B-3EC8BA284A96}" destId="{0BF5C8F2-B596-40DD-AB8E-3ADB99D180BD}" srcOrd="2" destOrd="0" parTransId="{F6A94187-AF39-4903-A86D-CEA8C326A16C}" sibTransId="{42D6A36E-DD1D-453E-9006-879840EEAB5D}"/>
    <dgm:cxn modelId="{20B193B2-C4E5-4163-9ED9-0613AB336AE4}" type="presParOf" srcId="{1441AF27-801B-4A35-9DF5-92C8669B9900}" destId="{E753437C-0A07-438C-93A7-F8DBAC082E50}" srcOrd="0" destOrd="0" presId="urn:microsoft.com/office/officeart/2005/8/layout/hierarchy1"/>
    <dgm:cxn modelId="{88C3224D-9E31-4F42-B274-C31E868BEA6E}" type="presParOf" srcId="{E753437C-0A07-438C-93A7-F8DBAC082E50}" destId="{3C64ECAB-7D26-4FDB-902A-CFC0CA483D39}" srcOrd="0" destOrd="0" presId="urn:microsoft.com/office/officeart/2005/8/layout/hierarchy1"/>
    <dgm:cxn modelId="{2C227302-0CE6-4C48-A524-A4A27E10839C}" type="presParOf" srcId="{3C64ECAB-7D26-4FDB-902A-CFC0CA483D39}" destId="{95ACE110-4C6D-49F8-9BAE-9DFCCB5603D1}" srcOrd="0" destOrd="0" presId="urn:microsoft.com/office/officeart/2005/8/layout/hierarchy1"/>
    <dgm:cxn modelId="{1093D579-B812-406B-80A0-C916D0C1CF40}" type="presParOf" srcId="{3C64ECAB-7D26-4FDB-902A-CFC0CA483D39}" destId="{A669CAAC-DD59-4C03-A6AB-05DA491C6332}" srcOrd="1" destOrd="0" presId="urn:microsoft.com/office/officeart/2005/8/layout/hierarchy1"/>
    <dgm:cxn modelId="{E45D7743-FCA5-45C1-AF57-26A4E320924A}" type="presParOf" srcId="{E753437C-0A07-438C-93A7-F8DBAC082E50}" destId="{F32EBE54-26D8-48AE-BB90-1D0580172A96}" srcOrd="1" destOrd="0" presId="urn:microsoft.com/office/officeart/2005/8/layout/hierarchy1"/>
    <dgm:cxn modelId="{17E5A414-1627-4626-ABE3-929A71FADF6E}" type="presParOf" srcId="{F32EBE54-26D8-48AE-BB90-1D0580172A96}" destId="{2D33AE4A-0762-4096-ADDA-E025D714CA78}" srcOrd="0" destOrd="0" presId="urn:microsoft.com/office/officeart/2005/8/layout/hierarchy1"/>
    <dgm:cxn modelId="{301904EA-A31B-460E-AD04-CD6B163AFD7B}" type="presParOf" srcId="{F32EBE54-26D8-48AE-BB90-1D0580172A96}" destId="{E7E68559-FC1E-4683-9CFF-A0042CE71721}" srcOrd="1" destOrd="0" presId="urn:microsoft.com/office/officeart/2005/8/layout/hierarchy1"/>
    <dgm:cxn modelId="{37D1546A-7BC0-4C69-9DE8-05DE1F53250D}" type="presParOf" srcId="{E7E68559-FC1E-4683-9CFF-A0042CE71721}" destId="{15A54109-93F2-4F07-BBE4-D9BD353E2B60}" srcOrd="0" destOrd="0" presId="urn:microsoft.com/office/officeart/2005/8/layout/hierarchy1"/>
    <dgm:cxn modelId="{FD390D09-85C7-4B6D-BDD1-A6E720A4C48D}" type="presParOf" srcId="{15A54109-93F2-4F07-BBE4-D9BD353E2B60}" destId="{D6BA8BD2-14E9-4666-A61A-7E32CF313C60}" srcOrd="0" destOrd="0" presId="urn:microsoft.com/office/officeart/2005/8/layout/hierarchy1"/>
    <dgm:cxn modelId="{228CD928-576F-442F-A8B6-6CF2D9169767}" type="presParOf" srcId="{15A54109-93F2-4F07-BBE4-D9BD353E2B60}" destId="{CA61BA3C-227C-447C-99E7-CF4EE07393C1}" srcOrd="1" destOrd="0" presId="urn:microsoft.com/office/officeart/2005/8/layout/hierarchy1"/>
    <dgm:cxn modelId="{33978595-BBEF-43A2-8913-D5294B7E06F6}" type="presParOf" srcId="{E7E68559-FC1E-4683-9CFF-A0042CE71721}" destId="{9E4C3874-7E60-464B-8F5C-6B76C224D7B5}" srcOrd="1" destOrd="0" presId="urn:microsoft.com/office/officeart/2005/8/layout/hierarchy1"/>
    <dgm:cxn modelId="{68E21FAD-C937-46FD-BA9B-8D9D2A00B5B9}" type="presParOf" srcId="{F32EBE54-26D8-48AE-BB90-1D0580172A96}" destId="{0F382A83-3E1A-44BC-9A62-C839935E98A8}" srcOrd="2" destOrd="0" presId="urn:microsoft.com/office/officeart/2005/8/layout/hierarchy1"/>
    <dgm:cxn modelId="{CF8F68AF-9E19-4DC9-94B6-C9375B24F131}" type="presParOf" srcId="{F32EBE54-26D8-48AE-BB90-1D0580172A96}" destId="{6B29D722-DF68-419C-9B62-14F66FE12A4F}" srcOrd="3" destOrd="0" presId="urn:microsoft.com/office/officeart/2005/8/layout/hierarchy1"/>
    <dgm:cxn modelId="{2422E6A3-0791-4C2C-A7CF-26F78B6442F0}" type="presParOf" srcId="{6B29D722-DF68-419C-9B62-14F66FE12A4F}" destId="{9008649D-3AD7-4D17-85BF-9BF90605E73C}" srcOrd="0" destOrd="0" presId="urn:microsoft.com/office/officeart/2005/8/layout/hierarchy1"/>
    <dgm:cxn modelId="{1F55EEBA-76B2-4034-88C9-1ED69ADDD31E}" type="presParOf" srcId="{9008649D-3AD7-4D17-85BF-9BF90605E73C}" destId="{254D3603-3FD2-4171-A8D4-76308D98EB97}" srcOrd="0" destOrd="0" presId="urn:microsoft.com/office/officeart/2005/8/layout/hierarchy1"/>
    <dgm:cxn modelId="{F4BC5BBB-38DE-4447-B4E1-BEFE28F07A89}" type="presParOf" srcId="{9008649D-3AD7-4D17-85BF-9BF90605E73C}" destId="{595F71AD-3539-4D9C-B2B6-7D05D2B4E7BD}" srcOrd="1" destOrd="0" presId="urn:microsoft.com/office/officeart/2005/8/layout/hierarchy1"/>
    <dgm:cxn modelId="{50211AE0-AE10-451E-BF72-32D3E39FC448}" type="presParOf" srcId="{6B29D722-DF68-419C-9B62-14F66FE12A4F}" destId="{3BCA2FC8-9C09-49CF-95FD-F58714F0F7C5}" srcOrd="1" destOrd="0" presId="urn:microsoft.com/office/officeart/2005/8/layout/hierarchy1"/>
    <dgm:cxn modelId="{3DF1B37B-204E-4FEB-B8E2-ABA49B1EA63B}" type="presParOf" srcId="{F32EBE54-26D8-48AE-BB90-1D0580172A96}" destId="{B3C44D64-8928-4EB5-B498-15A53E792AD3}" srcOrd="4" destOrd="0" presId="urn:microsoft.com/office/officeart/2005/8/layout/hierarchy1"/>
    <dgm:cxn modelId="{7DE7495B-6089-4A93-A72E-DE0EA3E49C8C}" type="presParOf" srcId="{F32EBE54-26D8-48AE-BB90-1D0580172A96}" destId="{56D997FA-50EA-492A-9B92-044FBB4AEBEA}" srcOrd="5" destOrd="0" presId="urn:microsoft.com/office/officeart/2005/8/layout/hierarchy1"/>
    <dgm:cxn modelId="{5B57C093-3398-4E29-9FF4-2C399EF5A7B1}" type="presParOf" srcId="{56D997FA-50EA-492A-9B92-044FBB4AEBEA}" destId="{8454A36C-C20D-434A-916F-4ECCD49F1361}" srcOrd="0" destOrd="0" presId="urn:microsoft.com/office/officeart/2005/8/layout/hierarchy1"/>
    <dgm:cxn modelId="{6AADC0AB-1DC8-4645-BEE4-55DFB9E1F014}" type="presParOf" srcId="{8454A36C-C20D-434A-916F-4ECCD49F1361}" destId="{8A133F34-EF0D-4192-B072-9527B094D5D7}" srcOrd="0" destOrd="0" presId="urn:microsoft.com/office/officeart/2005/8/layout/hierarchy1"/>
    <dgm:cxn modelId="{5828BECF-093F-478B-98C0-697BCDF1DDB1}" type="presParOf" srcId="{8454A36C-C20D-434A-916F-4ECCD49F1361}" destId="{9612EAE7-3757-4F51-B95A-BEBAE33F1B6D}" srcOrd="1" destOrd="0" presId="urn:microsoft.com/office/officeart/2005/8/layout/hierarchy1"/>
    <dgm:cxn modelId="{DC2D772F-1F2B-47D0-A721-5A59D6A5A050}" type="presParOf" srcId="{56D997FA-50EA-492A-9B92-044FBB4AEBEA}" destId="{E7DB64BC-8923-4A0B-B5AA-1CA2C60B81D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3F036C-9443-4933-AAB7-9E770D4EAEB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2CB8F74-56A1-4255-A643-1E78F29D0203}">
      <dgm:prSet/>
      <dgm:spPr/>
      <dgm:t>
        <a:bodyPr/>
        <a:lstStyle/>
        <a:p>
          <a:r>
            <a:rPr lang="en-US" b="0" baseline="0"/>
            <a:t>POS Tagging</a:t>
          </a:r>
          <a:endParaRPr lang="en-US"/>
        </a:p>
      </dgm:t>
    </dgm:pt>
    <dgm:pt modelId="{3EBB8BCB-9033-405E-A000-6E535BE0EA72}" type="parTrans" cxnId="{1D767A08-83B3-4BB7-BEBC-E6A74C07E422}">
      <dgm:prSet/>
      <dgm:spPr/>
      <dgm:t>
        <a:bodyPr/>
        <a:lstStyle/>
        <a:p>
          <a:endParaRPr lang="en-US"/>
        </a:p>
      </dgm:t>
    </dgm:pt>
    <dgm:pt modelId="{DA0ACB40-60E8-43FB-84A5-A11341552D21}" type="sibTrans" cxnId="{1D767A08-83B3-4BB7-BEBC-E6A74C07E422}">
      <dgm:prSet/>
      <dgm:spPr/>
      <dgm:t>
        <a:bodyPr/>
        <a:lstStyle/>
        <a:p>
          <a:endParaRPr lang="en-US"/>
        </a:p>
      </dgm:t>
    </dgm:pt>
    <dgm:pt modelId="{CE1FF502-8CBE-40FF-96F8-BF4552D8C706}">
      <dgm:prSet/>
      <dgm:spPr/>
      <dgm:t>
        <a:bodyPr/>
        <a:lstStyle/>
        <a:p>
          <a:r>
            <a:rPr lang="en-US" b="0" baseline="0"/>
            <a:t>Chunking</a:t>
          </a:r>
          <a:endParaRPr lang="en-US"/>
        </a:p>
      </dgm:t>
    </dgm:pt>
    <dgm:pt modelId="{36228C35-7ED1-466F-8C48-22ECB3DA25FF}" type="parTrans" cxnId="{DE57F8F2-7249-4DB3-8075-436AFE6A6875}">
      <dgm:prSet/>
      <dgm:spPr/>
      <dgm:t>
        <a:bodyPr/>
        <a:lstStyle/>
        <a:p>
          <a:endParaRPr lang="en-US"/>
        </a:p>
      </dgm:t>
    </dgm:pt>
    <dgm:pt modelId="{C2DBEDEA-5894-460B-B151-00EADCFF9E75}" type="sibTrans" cxnId="{DE57F8F2-7249-4DB3-8075-436AFE6A6875}">
      <dgm:prSet/>
      <dgm:spPr/>
      <dgm:t>
        <a:bodyPr/>
        <a:lstStyle/>
        <a:p>
          <a:endParaRPr lang="en-US"/>
        </a:p>
      </dgm:t>
    </dgm:pt>
    <dgm:pt modelId="{1098E674-A2CA-4007-A619-9AC3682EA980}">
      <dgm:prSet/>
      <dgm:spPr/>
      <dgm:t>
        <a:bodyPr/>
        <a:lstStyle/>
        <a:p>
          <a:r>
            <a:rPr lang="en-US" b="0" baseline="0"/>
            <a:t>Lemmatization</a:t>
          </a:r>
          <a:endParaRPr lang="en-US"/>
        </a:p>
      </dgm:t>
    </dgm:pt>
    <dgm:pt modelId="{7FFAB841-3495-4AF4-9C3C-6C8FEC643ED4}" type="parTrans" cxnId="{76AA35E8-23F9-4FB4-8D9B-9E6475AA3B9B}">
      <dgm:prSet/>
      <dgm:spPr/>
      <dgm:t>
        <a:bodyPr/>
        <a:lstStyle/>
        <a:p>
          <a:endParaRPr lang="en-US"/>
        </a:p>
      </dgm:t>
    </dgm:pt>
    <dgm:pt modelId="{56ECBB72-D60A-40E1-8F25-C82C4B9416BD}" type="sibTrans" cxnId="{76AA35E8-23F9-4FB4-8D9B-9E6475AA3B9B}">
      <dgm:prSet/>
      <dgm:spPr/>
      <dgm:t>
        <a:bodyPr/>
        <a:lstStyle/>
        <a:p>
          <a:endParaRPr lang="en-US"/>
        </a:p>
      </dgm:t>
    </dgm:pt>
    <dgm:pt modelId="{51CDF710-D624-412E-B95B-CD1F16EB60F8}" type="pres">
      <dgm:prSet presAssocID="{1E3F036C-9443-4933-AAB7-9E770D4EAEBC}" presName="linear" presStyleCnt="0">
        <dgm:presLayoutVars>
          <dgm:animLvl val="lvl"/>
          <dgm:resizeHandles val="exact"/>
        </dgm:presLayoutVars>
      </dgm:prSet>
      <dgm:spPr/>
    </dgm:pt>
    <dgm:pt modelId="{6BE71939-A9AC-4A21-8A62-FC210CCA3BE3}" type="pres">
      <dgm:prSet presAssocID="{C2CB8F74-56A1-4255-A643-1E78F29D0203}" presName="parentText" presStyleLbl="node1" presStyleIdx="0" presStyleCnt="3">
        <dgm:presLayoutVars>
          <dgm:chMax val="0"/>
          <dgm:bulletEnabled val="1"/>
        </dgm:presLayoutVars>
      </dgm:prSet>
      <dgm:spPr/>
    </dgm:pt>
    <dgm:pt modelId="{5BFD7C01-9FAB-4C72-B00F-CB96F93ECDBC}" type="pres">
      <dgm:prSet presAssocID="{DA0ACB40-60E8-43FB-84A5-A11341552D21}" presName="spacer" presStyleCnt="0"/>
      <dgm:spPr/>
    </dgm:pt>
    <dgm:pt modelId="{45DF8F11-E2EC-4DB3-8583-8B4074CE26C8}" type="pres">
      <dgm:prSet presAssocID="{CE1FF502-8CBE-40FF-96F8-BF4552D8C706}" presName="parentText" presStyleLbl="node1" presStyleIdx="1" presStyleCnt="3">
        <dgm:presLayoutVars>
          <dgm:chMax val="0"/>
          <dgm:bulletEnabled val="1"/>
        </dgm:presLayoutVars>
      </dgm:prSet>
      <dgm:spPr/>
    </dgm:pt>
    <dgm:pt modelId="{D56EE4B4-4EE6-41CC-B355-0D7151B3ADDA}" type="pres">
      <dgm:prSet presAssocID="{C2DBEDEA-5894-460B-B151-00EADCFF9E75}" presName="spacer" presStyleCnt="0"/>
      <dgm:spPr/>
    </dgm:pt>
    <dgm:pt modelId="{37D9069F-EEB3-4A8F-ABD5-BC67B548A67C}" type="pres">
      <dgm:prSet presAssocID="{1098E674-A2CA-4007-A619-9AC3682EA980}" presName="parentText" presStyleLbl="node1" presStyleIdx="2" presStyleCnt="3">
        <dgm:presLayoutVars>
          <dgm:chMax val="0"/>
          <dgm:bulletEnabled val="1"/>
        </dgm:presLayoutVars>
      </dgm:prSet>
      <dgm:spPr/>
    </dgm:pt>
  </dgm:ptLst>
  <dgm:cxnLst>
    <dgm:cxn modelId="{1D767A08-83B3-4BB7-BEBC-E6A74C07E422}" srcId="{1E3F036C-9443-4933-AAB7-9E770D4EAEBC}" destId="{C2CB8F74-56A1-4255-A643-1E78F29D0203}" srcOrd="0" destOrd="0" parTransId="{3EBB8BCB-9033-405E-A000-6E535BE0EA72}" sibTransId="{DA0ACB40-60E8-43FB-84A5-A11341552D21}"/>
    <dgm:cxn modelId="{E99F7C24-6B7E-450B-8D63-B86A70D04E27}" type="presOf" srcId="{1098E674-A2CA-4007-A619-9AC3682EA980}" destId="{37D9069F-EEB3-4A8F-ABD5-BC67B548A67C}" srcOrd="0" destOrd="0" presId="urn:microsoft.com/office/officeart/2005/8/layout/vList2"/>
    <dgm:cxn modelId="{54FE0C34-9978-4BD5-8298-7C5608588133}" type="presOf" srcId="{C2CB8F74-56A1-4255-A643-1E78F29D0203}" destId="{6BE71939-A9AC-4A21-8A62-FC210CCA3BE3}" srcOrd="0" destOrd="0" presId="urn:microsoft.com/office/officeart/2005/8/layout/vList2"/>
    <dgm:cxn modelId="{096C7448-0973-4EA9-A06B-3A1412781173}" type="presOf" srcId="{CE1FF502-8CBE-40FF-96F8-BF4552D8C706}" destId="{45DF8F11-E2EC-4DB3-8583-8B4074CE26C8}" srcOrd="0" destOrd="0" presId="urn:microsoft.com/office/officeart/2005/8/layout/vList2"/>
    <dgm:cxn modelId="{866BDCB2-77EA-472F-A314-3E114AFC0D24}" type="presOf" srcId="{1E3F036C-9443-4933-AAB7-9E770D4EAEBC}" destId="{51CDF710-D624-412E-B95B-CD1F16EB60F8}" srcOrd="0" destOrd="0" presId="urn:microsoft.com/office/officeart/2005/8/layout/vList2"/>
    <dgm:cxn modelId="{76AA35E8-23F9-4FB4-8D9B-9E6475AA3B9B}" srcId="{1E3F036C-9443-4933-AAB7-9E770D4EAEBC}" destId="{1098E674-A2CA-4007-A619-9AC3682EA980}" srcOrd="2" destOrd="0" parTransId="{7FFAB841-3495-4AF4-9C3C-6C8FEC643ED4}" sibTransId="{56ECBB72-D60A-40E1-8F25-C82C4B9416BD}"/>
    <dgm:cxn modelId="{DE57F8F2-7249-4DB3-8075-436AFE6A6875}" srcId="{1E3F036C-9443-4933-AAB7-9E770D4EAEBC}" destId="{CE1FF502-8CBE-40FF-96F8-BF4552D8C706}" srcOrd="1" destOrd="0" parTransId="{36228C35-7ED1-466F-8C48-22ECB3DA25FF}" sibTransId="{C2DBEDEA-5894-460B-B151-00EADCFF9E75}"/>
    <dgm:cxn modelId="{E258D425-999E-42EB-917C-149E4A826FA5}" type="presParOf" srcId="{51CDF710-D624-412E-B95B-CD1F16EB60F8}" destId="{6BE71939-A9AC-4A21-8A62-FC210CCA3BE3}" srcOrd="0" destOrd="0" presId="urn:microsoft.com/office/officeart/2005/8/layout/vList2"/>
    <dgm:cxn modelId="{B9EF5325-08BE-4255-ABB2-26992D38DCD1}" type="presParOf" srcId="{51CDF710-D624-412E-B95B-CD1F16EB60F8}" destId="{5BFD7C01-9FAB-4C72-B00F-CB96F93ECDBC}" srcOrd="1" destOrd="0" presId="urn:microsoft.com/office/officeart/2005/8/layout/vList2"/>
    <dgm:cxn modelId="{9BF23066-AAA1-44F7-ABB8-D1D6C6EE010D}" type="presParOf" srcId="{51CDF710-D624-412E-B95B-CD1F16EB60F8}" destId="{45DF8F11-E2EC-4DB3-8583-8B4074CE26C8}" srcOrd="2" destOrd="0" presId="urn:microsoft.com/office/officeart/2005/8/layout/vList2"/>
    <dgm:cxn modelId="{55A2DF7A-7F39-4927-B53C-A329C5ACAB30}" type="presParOf" srcId="{51CDF710-D624-412E-B95B-CD1F16EB60F8}" destId="{D56EE4B4-4EE6-41CC-B355-0D7151B3ADDA}" srcOrd="3" destOrd="0" presId="urn:microsoft.com/office/officeart/2005/8/layout/vList2"/>
    <dgm:cxn modelId="{EC0B494F-64ED-473E-9235-8F6BB800F58B}" type="presParOf" srcId="{51CDF710-D624-412E-B95B-CD1F16EB60F8}" destId="{37D9069F-EEB3-4A8F-ABD5-BC67B548A67C}"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C44D64-8928-4EB5-B498-15A53E792AD3}">
      <dsp:nvSpPr>
        <dsp:cNvPr id="0" name=""/>
        <dsp:cNvSpPr/>
      </dsp:nvSpPr>
      <dsp:spPr>
        <a:xfrm>
          <a:off x="4275058" y="1253752"/>
          <a:ext cx="2411571" cy="573844"/>
        </a:xfrm>
        <a:custGeom>
          <a:avLst/>
          <a:gdLst/>
          <a:ahLst/>
          <a:cxnLst/>
          <a:rect l="0" t="0" r="0" b="0"/>
          <a:pathLst>
            <a:path>
              <a:moveTo>
                <a:pt x="0" y="0"/>
              </a:moveTo>
              <a:lnTo>
                <a:pt x="0" y="391058"/>
              </a:lnTo>
              <a:lnTo>
                <a:pt x="2411571" y="391058"/>
              </a:lnTo>
              <a:lnTo>
                <a:pt x="2411571" y="573844"/>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382A83-3E1A-44BC-9A62-C839935E98A8}">
      <dsp:nvSpPr>
        <dsp:cNvPr id="0" name=""/>
        <dsp:cNvSpPr/>
      </dsp:nvSpPr>
      <dsp:spPr>
        <a:xfrm>
          <a:off x="4229338" y="1253752"/>
          <a:ext cx="91440" cy="573844"/>
        </a:xfrm>
        <a:custGeom>
          <a:avLst/>
          <a:gdLst/>
          <a:ahLst/>
          <a:cxnLst/>
          <a:rect l="0" t="0" r="0" b="0"/>
          <a:pathLst>
            <a:path>
              <a:moveTo>
                <a:pt x="45720" y="0"/>
              </a:moveTo>
              <a:lnTo>
                <a:pt x="45720" y="573844"/>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33AE4A-0762-4096-ADDA-E025D714CA78}">
      <dsp:nvSpPr>
        <dsp:cNvPr id="0" name=""/>
        <dsp:cNvSpPr/>
      </dsp:nvSpPr>
      <dsp:spPr>
        <a:xfrm>
          <a:off x="1863486" y="1253752"/>
          <a:ext cx="2411571" cy="573844"/>
        </a:xfrm>
        <a:custGeom>
          <a:avLst/>
          <a:gdLst/>
          <a:ahLst/>
          <a:cxnLst/>
          <a:rect l="0" t="0" r="0" b="0"/>
          <a:pathLst>
            <a:path>
              <a:moveTo>
                <a:pt x="2411571" y="0"/>
              </a:moveTo>
              <a:lnTo>
                <a:pt x="2411571" y="391058"/>
              </a:lnTo>
              <a:lnTo>
                <a:pt x="0" y="391058"/>
              </a:lnTo>
              <a:lnTo>
                <a:pt x="0" y="573844"/>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ACE110-4C6D-49F8-9BAE-9DFCCB5603D1}">
      <dsp:nvSpPr>
        <dsp:cNvPr id="0" name=""/>
        <dsp:cNvSpPr/>
      </dsp:nvSpPr>
      <dsp:spPr>
        <a:xfrm>
          <a:off x="3288506" y="831"/>
          <a:ext cx="1973103" cy="12529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69CAAC-DD59-4C03-A6AB-05DA491C6332}">
      <dsp:nvSpPr>
        <dsp:cNvPr id="0" name=""/>
        <dsp:cNvSpPr/>
      </dsp:nvSpPr>
      <dsp:spPr>
        <a:xfrm>
          <a:off x="3507740" y="209103"/>
          <a:ext cx="1973103" cy="12529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CA" sz="900" kern="1200"/>
            <a:t>3 syntactic patterns for skills:</a:t>
          </a:r>
          <a:endParaRPr lang="en-US" sz="900" kern="1200"/>
        </a:p>
      </dsp:txBody>
      <dsp:txXfrm>
        <a:off x="3544437" y="245800"/>
        <a:ext cx="1899709" cy="1179526"/>
      </dsp:txXfrm>
    </dsp:sp>
    <dsp:sp modelId="{D6BA8BD2-14E9-4666-A61A-7E32CF313C60}">
      <dsp:nvSpPr>
        <dsp:cNvPr id="0" name=""/>
        <dsp:cNvSpPr/>
      </dsp:nvSpPr>
      <dsp:spPr>
        <a:xfrm>
          <a:off x="876934" y="1827596"/>
          <a:ext cx="1973103" cy="12529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61BA3C-227C-447C-99E7-CF4EE07393C1}">
      <dsp:nvSpPr>
        <dsp:cNvPr id="0" name=""/>
        <dsp:cNvSpPr/>
      </dsp:nvSpPr>
      <dsp:spPr>
        <a:xfrm>
          <a:off x="1096168" y="2035868"/>
          <a:ext cx="1973103" cy="12529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CA" sz="900" kern="1200"/>
            <a:t>Noun phrase (e.g., Java, ability to work independently, university degree, written communication)</a:t>
          </a:r>
          <a:endParaRPr lang="en-US" sz="900" kern="1200"/>
        </a:p>
      </dsp:txBody>
      <dsp:txXfrm>
        <a:off x="1132865" y="2072565"/>
        <a:ext cx="1899709" cy="1179526"/>
      </dsp:txXfrm>
    </dsp:sp>
    <dsp:sp modelId="{254D3603-3FD2-4171-A8D4-76308D98EB97}">
      <dsp:nvSpPr>
        <dsp:cNvPr id="0" name=""/>
        <dsp:cNvSpPr/>
      </dsp:nvSpPr>
      <dsp:spPr>
        <a:xfrm>
          <a:off x="3288506" y="1827596"/>
          <a:ext cx="1973103" cy="12529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5F71AD-3539-4D9C-B2B6-7D05D2B4E7BD}">
      <dsp:nvSpPr>
        <dsp:cNvPr id="0" name=""/>
        <dsp:cNvSpPr/>
      </dsp:nvSpPr>
      <dsp:spPr>
        <a:xfrm>
          <a:off x="3507739" y="2035868"/>
          <a:ext cx="1973103" cy="12529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CA" sz="900" kern="1200"/>
            <a:t>Verb phrase (e.g., develop web application, design software)</a:t>
          </a:r>
          <a:endParaRPr lang="en-US" sz="900" kern="1200"/>
        </a:p>
      </dsp:txBody>
      <dsp:txXfrm>
        <a:off x="3544436" y="2072565"/>
        <a:ext cx="1899709" cy="1179526"/>
      </dsp:txXfrm>
    </dsp:sp>
    <dsp:sp modelId="{8A133F34-EF0D-4192-B072-9527B094D5D7}">
      <dsp:nvSpPr>
        <dsp:cNvPr id="0" name=""/>
        <dsp:cNvSpPr/>
      </dsp:nvSpPr>
      <dsp:spPr>
        <a:xfrm>
          <a:off x="5700077" y="1827596"/>
          <a:ext cx="1973103" cy="12529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12EAE7-3757-4F51-B95A-BEBAE33F1B6D}">
      <dsp:nvSpPr>
        <dsp:cNvPr id="0" name=""/>
        <dsp:cNvSpPr/>
      </dsp:nvSpPr>
      <dsp:spPr>
        <a:xfrm>
          <a:off x="5919311" y="2035868"/>
          <a:ext cx="1973103" cy="12529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CA" sz="900" kern="1200"/>
            <a:t>Noun + Gerund (e.g., problem solving, web programming)</a:t>
          </a:r>
          <a:endParaRPr lang="en-US" sz="900" kern="1200"/>
        </a:p>
      </dsp:txBody>
      <dsp:txXfrm>
        <a:off x="5956008" y="2072565"/>
        <a:ext cx="1899709" cy="11795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E71939-A9AC-4A21-8A62-FC210CCA3BE3}">
      <dsp:nvSpPr>
        <dsp:cNvPr id="0" name=""/>
        <dsp:cNvSpPr/>
      </dsp:nvSpPr>
      <dsp:spPr>
        <a:xfrm>
          <a:off x="0" y="45119"/>
          <a:ext cx="5031485" cy="159471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en-US" sz="4700" b="0" kern="1200" baseline="0"/>
            <a:t>POS Tagging</a:t>
          </a:r>
          <a:endParaRPr lang="en-US" sz="4700" kern="1200"/>
        </a:p>
      </dsp:txBody>
      <dsp:txXfrm>
        <a:off x="77847" y="122966"/>
        <a:ext cx="4875791" cy="1439016"/>
      </dsp:txXfrm>
    </dsp:sp>
    <dsp:sp modelId="{45DF8F11-E2EC-4DB3-8583-8B4074CE26C8}">
      <dsp:nvSpPr>
        <dsp:cNvPr id="0" name=""/>
        <dsp:cNvSpPr/>
      </dsp:nvSpPr>
      <dsp:spPr>
        <a:xfrm>
          <a:off x="0" y="1775189"/>
          <a:ext cx="5031485" cy="1594710"/>
        </a:xfrm>
        <a:prstGeom prst="roundRect">
          <a:avLst/>
        </a:prstGeom>
        <a:solidFill>
          <a:schemeClr val="accent2">
            <a:hueOff val="-762651"/>
            <a:satOff val="-209"/>
            <a:lumOff val="352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en-US" sz="4700" b="0" kern="1200" baseline="0"/>
            <a:t>Chunking</a:t>
          </a:r>
          <a:endParaRPr lang="en-US" sz="4700" kern="1200"/>
        </a:p>
      </dsp:txBody>
      <dsp:txXfrm>
        <a:off x="77847" y="1853036"/>
        <a:ext cx="4875791" cy="1439016"/>
      </dsp:txXfrm>
    </dsp:sp>
    <dsp:sp modelId="{37D9069F-EEB3-4A8F-ABD5-BC67B548A67C}">
      <dsp:nvSpPr>
        <dsp:cNvPr id="0" name=""/>
        <dsp:cNvSpPr/>
      </dsp:nvSpPr>
      <dsp:spPr>
        <a:xfrm>
          <a:off x="0" y="3505259"/>
          <a:ext cx="5031485" cy="1594710"/>
        </a:xfrm>
        <a:prstGeom prst="roundRect">
          <a:avLst/>
        </a:prstGeom>
        <a:solidFill>
          <a:schemeClr val="accent2">
            <a:hueOff val="-1525302"/>
            <a:satOff val="-418"/>
            <a:lumOff val="705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en-US" sz="4700" b="0" kern="1200" baseline="0"/>
            <a:t>Lemmatization</a:t>
          </a:r>
          <a:endParaRPr lang="en-US" sz="4700" kern="1200"/>
        </a:p>
      </dsp:txBody>
      <dsp:txXfrm>
        <a:off x="77847" y="3583106"/>
        <a:ext cx="4875791" cy="143901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7C053D-8AB4-41E6-80E8-BA0338EABE86}" type="datetimeFigureOut">
              <a:rPr lang="en-CA" smtClean="0"/>
              <a:t>2021-12-12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583C87-ADD3-46E2-A3C1-11B70F218555}" type="slidenum">
              <a:rPr lang="en-CA" smtClean="0"/>
              <a:t>‹#›</a:t>
            </a:fld>
            <a:endParaRPr lang="en-CA"/>
          </a:p>
        </p:txBody>
      </p:sp>
    </p:spTree>
    <p:extLst>
      <p:ext uri="{BB962C8B-B14F-4D97-AF65-F5344CB8AC3E}">
        <p14:creationId xmlns:p14="http://schemas.microsoft.com/office/powerpoint/2010/main" val="3536741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nltk.org/api/nltk.tag.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00"/>
                </a:solidFill>
                <a:effectLst/>
                <a:latin typeface="Calibri" panose="020F0502020204030204" pitchFamily="34" charset="0"/>
              </a:rPr>
              <a:t>Welcome to the demo of my project! To give a quick introduction: the goal of this project is to scrape over 10'000 jobs to and apply Natural Language Processing functions to extract skill phrases from the text. We will search for 2 job titles and look at what the most common skills are for those jobs as well as compare how similar or different the required skills for the different job titles are.</a:t>
            </a:r>
          </a:p>
        </p:txBody>
      </p:sp>
      <p:sp>
        <p:nvSpPr>
          <p:cNvPr id="4" name="Slide Number Placeholder 3"/>
          <p:cNvSpPr>
            <a:spLocks noGrp="1"/>
          </p:cNvSpPr>
          <p:nvPr>
            <p:ph type="sldNum" sz="quarter" idx="5"/>
          </p:nvPr>
        </p:nvSpPr>
        <p:spPr/>
        <p:txBody>
          <a:bodyPr/>
          <a:lstStyle/>
          <a:p>
            <a:fld id="{E9583C87-ADD3-46E2-A3C1-11B70F218555}" type="slidenum">
              <a:rPr lang="en-CA" smtClean="0"/>
              <a:t>1</a:t>
            </a:fld>
            <a:endParaRPr lang="en-CA"/>
          </a:p>
        </p:txBody>
      </p:sp>
    </p:spTree>
    <p:extLst>
      <p:ext uri="{BB962C8B-B14F-4D97-AF65-F5344CB8AC3E}">
        <p14:creationId xmlns:p14="http://schemas.microsoft.com/office/powerpoint/2010/main" val="3626281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00"/>
                </a:solidFill>
                <a:effectLst/>
                <a:latin typeface="Calibri" panose="020F0502020204030204" pitchFamily="34" charset="0"/>
              </a:rPr>
              <a:t>For my project, I chose to look at 'Software Developer' and 'Manager'. To me, these both seem like somewhat broad titles, and I would expect them to have a moderate overlap of skills. I chose Vancouver as my location as that is my home city and there are no shortage of job postings for either of my chosen titles there.</a:t>
            </a:r>
            <a:endParaRPr lang="en-CA" dirty="0"/>
          </a:p>
        </p:txBody>
      </p:sp>
      <p:sp>
        <p:nvSpPr>
          <p:cNvPr id="4" name="Slide Number Placeholder 3"/>
          <p:cNvSpPr>
            <a:spLocks noGrp="1"/>
          </p:cNvSpPr>
          <p:nvPr>
            <p:ph type="sldNum" sz="quarter" idx="5"/>
          </p:nvPr>
        </p:nvSpPr>
        <p:spPr/>
        <p:txBody>
          <a:bodyPr/>
          <a:lstStyle/>
          <a:p>
            <a:fld id="{E9583C87-ADD3-46E2-A3C1-11B70F218555}" type="slidenum">
              <a:rPr lang="en-CA" smtClean="0"/>
              <a:t>2</a:t>
            </a:fld>
            <a:endParaRPr lang="en-CA"/>
          </a:p>
        </p:txBody>
      </p:sp>
    </p:spTree>
    <p:extLst>
      <p:ext uri="{BB962C8B-B14F-4D97-AF65-F5344CB8AC3E}">
        <p14:creationId xmlns:p14="http://schemas.microsoft.com/office/powerpoint/2010/main" val="2900403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FFFFFF"/>
                </a:solidFill>
                <a:effectLst/>
                <a:latin typeface="-apple-system"/>
              </a:rPr>
              <a:t>There are 3 main steps to this project:</a:t>
            </a:r>
          </a:p>
          <a:p>
            <a:pPr algn="l">
              <a:buFont typeface="+mj-lt"/>
              <a:buAutoNum type="arabicPeriod"/>
            </a:pPr>
            <a:r>
              <a:rPr lang="en-US" b="0" i="0" dirty="0">
                <a:solidFill>
                  <a:srgbClr val="FFFFFF"/>
                </a:solidFill>
                <a:effectLst/>
                <a:latin typeface="-apple-system"/>
              </a:rPr>
              <a:t> Scraper, which generates Indeed search URLs and scrapes job ad content.</a:t>
            </a:r>
          </a:p>
          <a:p>
            <a:pPr algn="l">
              <a:buFont typeface="+mj-lt"/>
              <a:buAutoNum type="arabicPeriod"/>
            </a:pPr>
            <a:endParaRPr lang="en-US" b="0" i="0" dirty="0">
              <a:solidFill>
                <a:srgbClr val="FFFFFF"/>
              </a:solidFill>
              <a:effectLst/>
              <a:latin typeface="-apple-system"/>
            </a:endParaRPr>
          </a:p>
          <a:p>
            <a:pPr algn="l">
              <a:buFont typeface="+mj-lt"/>
              <a:buAutoNum type="arabicPeriod"/>
            </a:pPr>
            <a:r>
              <a:rPr lang="en-US" b="0" i="0" dirty="0">
                <a:solidFill>
                  <a:srgbClr val="FFFFFF"/>
                </a:solidFill>
                <a:effectLst/>
                <a:latin typeface="-apple-system"/>
              </a:rPr>
              <a:t>Pre-Processing: Cleans up the text that we scraped and prepares it for the analysis step.</a:t>
            </a:r>
          </a:p>
          <a:p>
            <a:pPr algn="l">
              <a:buFont typeface="+mj-lt"/>
              <a:buNone/>
            </a:pPr>
            <a:endParaRPr lang="en-US" b="0" i="0" dirty="0">
              <a:solidFill>
                <a:srgbClr val="FFFFFF"/>
              </a:solidFill>
              <a:effectLst/>
              <a:latin typeface="-apple-system"/>
            </a:endParaRPr>
          </a:p>
          <a:p>
            <a:pPr algn="l">
              <a:buFont typeface="+mj-lt"/>
              <a:buNone/>
            </a:pPr>
            <a:r>
              <a:rPr lang="en-US" b="0" i="0" dirty="0">
                <a:solidFill>
                  <a:srgbClr val="FFFFFF"/>
                </a:solidFill>
                <a:effectLst/>
                <a:latin typeface="-apple-system"/>
              </a:rPr>
              <a:t>3. NLP: The Natural Language Processing Functions, which are the core of this project. We want to process our job ads and extract the skill phrases for each job ad.</a:t>
            </a:r>
          </a:p>
          <a:p>
            <a:endParaRPr lang="en-CA" dirty="0"/>
          </a:p>
        </p:txBody>
      </p:sp>
      <p:sp>
        <p:nvSpPr>
          <p:cNvPr id="4" name="Slide Number Placeholder 3"/>
          <p:cNvSpPr>
            <a:spLocks noGrp="1"/>
          </p:cNvSpPr>
          <p:nvPr>
            <p:ph type="sldNum" sz="quarter" idx="5"/>
          </p:nvPr>
        </p:nvSpPr>
        <p:spPr/>
        <p:txBody>
          <a:bodyPr/>
          <a:lstStyle/>
          <a:p>
            <a:fld id="{E9583C87-ADD3-46E2-A3C1-11B70F218555}" type="slidenum">
              <a:rPr lang="en-CA" smtClean="0"/>
              <a:t>3</a:t>
            </a:fld>
            <a:endParaRPr lang="en-CA"/>
          </a:p>
        </p:txBody>
      </p:sp>
    </p:spTree>
    <p:extLst>
      <p:ext uri="{BB962C8B-B14F-4D97-AF65-F5344CB8AC3E}">
        <p14:creationId xmlns:p14="http://schemas.microsoft.com/office/powerpoint/2010/main" val="1987643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FFFFFF"/>
                </a:solidFill>
                <a:effectLst/>
                <a:latin typeface="-apple-system"/>
              </a:rPr>
              <a:t>These steps can be further broken down in the following flowchart that shows more clearly the inputs and outputs of each step. For the purposes of this demo, I won’t go into great detail, but we will take a brief look at the 3 main steps we highlighted already.</a:t>
            </a:r>
            <a:endParaRPr lang="en-CA" dirty="0"/>
          </a:p>
        </p:txBody>
      </p:sp>
      <p:sp>
        <p:nvSpPr>
          <p:cNvPr id="4" name="Slide Number Placeholder 3"/>
          <p:cNvSpPr>
            <a:spLocks noGrp="1"/>
          </p:cNvSpPr>
          <p:nvPr>
            <p:ph type="sldNum" sz="quarter" idx="5"/>
          </p:nvPr>
        </p:nvSpPr>
        <p:spPr/>
        <p:txBody>
          <a:bodyPr/>
          <a:lstStyle/>
          <a:p>
            <a:fld id="{E9583C87-ADD3-46E2-A3C1-11B70F218555}" type="slidenum">
              <a:rPr lang="en-CA" smtClean="0"/>
              <a:t>4</a:t>
            </a:fld>
            <a:endParaRPr lang="en-CA"/>
          </a:p>
        </p:txBody>
      </p:sp>
    </p:spTree>
    <p:extLst>
      <p:ext uri="{BB962C8B-B14F-4D97-AF65-F5344CB8AC3E}">
        <p14:creationId xmlns:p14="http://schemas.microsoft.com/office/powerpoint/2010/main" val="981701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part I will demo is the scraper. Before I do the demo however, it is important to understand what the code is doing.</a:t>
            </a:r>
          </a:p>
          <a:p>
            <a:r>
              <a:rPr lang="en-US" dirty="0"/>
              <a:t>First, the scraper must generate the search URLs that we are interested in. This includes configurable parameters for the job title, location, and how many results we want to get (Indeed limits search results to 1000). Next, we pass those URLs to the </a:t>
            </a:r>
            <a:r>
              <a:rPr lang="en-US" dirty="0" err="1"/>
              <a:t>search_ads</a:t>
            </a:r>
            <a:r>
              <a:rPr lang="en-US" dirty="0"/>
              <a:t> script that iterates through each ad in the result page and checks if the result already exists in our data. If not, it sends the URL to the scraper to download the job ad and store it in a dictionary that is passed back up the call stack. After all results have been searched or an exception is raised, a new raw JSON file is written to the data directory. Finally, the script compiles all raw files and writes them to a single CSV file called </a:t>
            </a:r>
            <a:r>
              <a:rPr lang="en-US" dirty="0" err="1"/>
              <a:t>unique_ads</a:t>
            </a:r>
            <a:r>
              <a:rPr lang="en-US" dirty="0"/>
              <a:t>, which will contain the URL, job title, and job description for every ad we have scraped.</a:t>
            </a:r>
          </a:p>
          <a:p>
            <a:r>
              <a:rPr lang="en-US" dirty="0"/>
              <a:t>Now its time to see this step in action!</a:t>
            </a:r>
            <a:endParaRPr lang="en-CA" dirty="0"/>
          </a:p>
        </p:txBody>
      </p:sp>
      <p:sp>
        <p:nvSpPr>
          <p:cNvPr id="4" name="Slide Number Placeholder 3"/>
          <p:cNvSpPr>
            <a:spLocks noGrp="1"/>
          </p:cNvSpPr>
          <p:nvPr>
            <p:ph type="sldNum" sz="quarter" idx="5"/>
          </p:nvPr>
        </p:nvSpPr>
        <p:spPr/>
        <p:txBody>
          <a:bodyPr/>
          <a:lstStyle/>
          <a:p>
            <a:fld id="{E9583C87-ADD3-46E2-A3C1-11B70F218555}" type="slidenum">
              <a:rPr lang="en-CA" smtClean="0"/>
              <a:t>5</a:t>
            </a:fld>
            <a:endParaRPr lang="en-CA"/>
          </a:p>
        </p:txBody>
      </p:sp>
    </p:spTree>
    <p:extLst>
      <p:ext uri="{BB962C8B-B14F-4D97-AF65-F5344CB8AC3E}">
        <p14:creationId xmlns:p14="http://schemas.microsoft.com/office/powerpoint/2010/main" val="2795292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step is pre-processing the job ads that we just collected. </a:t>
            </a:r>
            <a:r>
              <a:rPr lang="en-US" b="0" i="0" dirty="0">
                <a:solidFill>
                  <a:srgbClr val="FFFFFF"/>
                </a:solidFill>
                <a:effectLst/>
                <a:latin typeface="-apple-system"/>
              </a:rPr>
              <a:t>For the analysis step to work as best as it can, we want to provide simple text with no unnecessary punctuation or symbols. For more details on what exactly the pre-processing script does, you can look at the comments in the </a:t>
            </a:r>
            <a:r>
              <a:rPr lang="en-US" dirty="0"/>
              <a:t>text_preprocessing.py</a:t>
            </a:r>
            <a:r>
              <a:rPr lang="en-US" b="0" i="0" dirty="0">
                <a:solidFill>
                  <a:srgbClr val="FFFFFF"/>
                </a:solidFill>
                <a:effectLst/>
                <a:latin typeface="-apple-system"/>
              </a:rPr>
              <a:t> file.</a:t>
            </a:r>
            <a:endParaRPr lang="en-CA" dirty="0"/>
          </a:p>
        </p:txBody>
      </p:sp>
      <p:sp>
        <p:nvSpPr>
          <p:cNvPr id="4" name="Slide Number Placeholder 3"/>
          <p:cNvSpPr>
            <a:spLocks noGrp="1"/>
          </p:cNvSpPr>
          <p:nvPr>
            <p:ph type="sldNum" sz="quarter" idx="5"/>
          </p:nvPr>
        </p:nvSpPr>
        <p:spPr/>
        <p:txBody>
          <a:bodyPr/>
          <a:lstStyle/>
          <a:p>
            <a:fld id="{E9583C87-ADD3-46E2-A3C1-11B70F218555}" type="slidenum">
              <a:rPr lang="en-CA" smtClean="0"/>
              <a:t>6</a:t>
            </a:fld>
            <a:endParaRPr lang="en-CA"/>
          </a:p>
        </p:txBody>
      </p:sp>
    </p:spTree>
    <p:extLst>
      <p:ext uri="{BB962C8B-B14F-4D97-AF65-F5344CB8AC3E}">
        <p14:creationId xmlns:p14="http://schemas.microsoft.com/office/powerpoint/2010/main" val="1729625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FFFFFF"/>
                </a:solidFill>
                <a:effectLst/>
                <a:latin typeface="-apple-system"/>
              </a:rPr>
              <a:t>The Natural Language Processing Functions are the core of this project. We want to process our job ads and extract the skill phrases for each job ad. The primary output of this step will be a CSV file with columns for the skill phrase, the job title, and the number of times that skill phrase appeared in job ads for each title.</a:t>
            </a:r>
          </a:p>
        </p:txBody>
      </p:sp>
      <p:sp>
        <p:nvSpPr>
          <p:cNvPr id="4" name="Slide Number Placeholder 3"/>
          <p:cNvSpPr>
            <a:spLocks noGrp="1"/>
          </p:cNvSpPr>
          <p:nvPr>
            <p:ph type="sldNum" sz="quarter" idx="5"/>
          </p:nvPr>
        </p:nvSpPr>
        <p:spPr/>
        <p:txBody>
          <a:bodyPr/>
          <a:lstStyle/>
          <a:p>
            <a:fld id="{E9583C87-ADD3-46E2-A3C1-11B70F218555}" type="slidenum">
              <a:rPr lang="en-CA" smtClean="0"/>
              <a:t>7</a:t>
            </a:fld>
            <a:endParaRPr lang="en-CA"/>
          </a:p>
        </p:txBody>
      </p:sp>
    </p:spTree>
    <p:extLst>
      <p:ext uri="{BB962C8B-B14F-4D97-AF65-F5344CB8AC3E}">
        <p14:creationId xmlns:p14="http://schemas.microsoft.com/office/powerpoint/2010/main" val="706115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Before I demo the analysis functions, it is important to understand how I defined skills for this project. </a:t>
            </a:r>
            <a:r>
              <a:rPr lang="en-US" b="0" i="0" dirty="0">
                <a:solidFill>
                  <a:srgbClr val="FFFFFF"/>
                </a:solidFill>
                <a:effectLst/>
                <a:latin typeface="-apple-system"/>
              </a:rPr>
              <a:t>From the case study we looked at in class, we can use the following 3 syntactic patterns to define skills.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Again, note that for more details on all of these steps, please see my report as this demo is focussing more on the code than the theory in my project.</a:t>
            </a:r>
          </a:p>
        </p:txBody>
      </p:sp>
      <p:sp>
        <p:nvSpPr>
          <p:cNvPr id="4" name="Slide Number Placeholder 3"/>
          <p:cNvSpPr>
            <a:spLocks noGrp="1"/>
          </p:cNvSpPr>
          <p:nvPr>
            <p:ph type="sldNum" sz="quarter" idx="5"/>
          </p:nvPr>
        </p:nvSpPr>
        <p:spPr/>
        <p:txBody>
          <a:bodyPr/>
          <a:lstStyle/>
          <a:p>
            <a:fld id="{E9583C87-ADD3-46E2-A3C1-11B70F218555}" type="slidenum">
              <a:rPr lang="en-CA" smtClean="0"/>
              <a:t>8</a:t>
            </a:fld>
            <a:endParaRPr lang="en-CA"/>
          </a:p>
        </p:txBody>
      </p:sp>
    </p:spTree>
    <p:extLst>
      <p:ext uri="{BB962C8B-B14F-4D97-AF65-F5344CB8AC3E}">
        <p14:creationId xmlns:p14="http://schemas.microsoft.com/office/powerpoint/2010/main" val="3398425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FFFFFF"/>
                </a:solidFill>
                <a:effectLst/>
                <a:latin typeface="-apple-system"/>
              </a:rPr>
              <a:t>My process is centered around </a:t>
            </a:r>
            <a:r>
              <a:rPr lang="en-US" b="0" i="0" u="none" strike="noStrike" dirty="0">
                <a:solidFill>
                  <a:srgbClr val="FFFFFF"/>
                </a:solidFill>
                <a:effectLst/>
                <a:latin typeface="-apple-system"/>
                <a:hlinkClick r:id="rId3"/>
              </a:rPr>
              <a:t>Natural Language Toolkit (NLTK) </a:t>
            </a:r>
            <a:r>
              <a:rPr lang="en-US" b="1" i="0" u="none" strike="noStrike" dirty="0">
                <a:solidFill>
                  <a:srgbClr val="FFFFFF"/>
                </a:solidFill>
                <a:effectLst/>
                <a:latin typeface="-apple-system"/>
                <a:hlinkClick r:id="rId3"/>
              </a:rPr>
              <a:t>Part-of-speech (POS) Tagging</a:t>
            </a:r>
            <a:r>
              <a:rPr lang="en-US" b="0" i="0" dirty="0">
                <a:solidFill>
                  <a:srgbClr val="FFFFFF"/>
                </a:solidFill>
                <a:effectLst/>
                <a:latin typeface="-apple-system"/>
              </a:rPr>
              <a:t>: we can use it to tag phrases as what part of speech they are (noun, verb, etc.). From the tagged text, we can extract the syntactic skill patterns from the text to identify skills. </a:t>
            </a:r>
          </a:p>
          <a:p>
            <a:pPr algn="l"/>
            <a:r>
              <a:rPr lang="en-US" b="0" i="0" dirty="0">
                <a:solidFill>
                  <a:srgbClr val="FFFFFF"/>
                </a:solidFill>
                <a:effectLst/>
                <a:latin typeface="-apple-system"/>
              </a:rPr>
              <a:t>After the text has been tagged, we use another function called </a:t>
            </a:r>
            <a:r>
              <a:rPr lang="en-US" b="1" i="0" dirty="0">
                <a:solidFill>
                  <a:srgbClr val="FFFFFF"/>
                </a:solidFill>
                <a:effectLst/>
                <a:latin typeface="-apple-system"/>
              </a:rPr>
              <a:t>chunking</a:t>
            </a:r>
            <a:r>
              <a:rPr lang="en-US" b="0" i="0" dirty="0">
                <a:solidFill>
                  <a:srgbClr val="FFFFFF"/>
                </a:solidFill>
                <a:effectLst/>
                <a:latin typeface="-apple-system"/>
              </a:rPr>
              <a:t>, which identifies our skill patterns that we defined above.</a:t>
            </a:r>
          </a:p>
          <a:p>
            <a:pPr algn="l"/>
            <a:r>
              <a:rPr lang="en-US" b="0" i="0" dirty="0">
                <a:solidFill>
                  <a:srgbClr val="FFFFFF"/>
                </a:solidFill>
                <a:effectLst/>
                <a:latin typeface="-apple-system"/>
              </a:rPr>
              <a:t>After tagging and chunking, we finally pass the matching chunks to be </a:t>
            </a:r>
            <a:r>
              <a:rPr lang="en-US" b="1" i="0" dirty="0">
                <a:solidFill>
                  <a:srgbClr val="FFFFFF"/>
                </a:solidFill>
                <a:effectLst/>
                <a:latin typeface="-apple-system"/>
              </a:rPr>
              <a:t>lemmatized</a:t>
            </a:r>
            <a:r>
              <a:rPr lang="en-US" b="0" i="0" dirty="0">
                <a:solidFill>
                  <a:srgbClr val="FFFFFF"/>
                </a:solidFill>
                <a:effectLst/>
                <a:latin typeface="-apple-system"/>
              </a:rPr>
              <a:t>. This will combine many similar results that are linguistically </a:t>
            </a:r>
            <a:r>
              <a:rPr lang="en-US" b="0" i="0">
                <a:solidFill>
                  <a:srgbClr val="FFFFFF"/>
                </a:solidFill>
                <a:effectLst/>
                <a:latin typeface="-apple-system"/>
              </a:rPr>
              <a:t>equivalent.</a:t>
            </a:r>
            <a:endParaRPr lang="en-US" b="0" i="0" dirty="0">
              <a:solidFill>
                <a:srgbClr val="FFFFFF"/>
              </a:solidFill>
              <a:effectLst/>
              <a:latin typeface="-apple-system"/>
            </a:endParaRPr>
          </a:p>
        </p:txBody>
      </p:sp>
      <p:sp>
        <p:nvSpPr>
          <p:cNvPr id="4" name="Slide Number Placeholder 3"/>
          <p:cNvSpPr>
            <a:spLocks noGrp="1"/>
          </p:cNvSpPr>
          <p:nvPr>
            <p:ph type="sldNum" sz="quarter" idx="5"/>
          </p:nvPr>
        </p:nvSpPr>
        <p:spPr/>
        <p:txBody>
          <a:bodyPr/>
          <a:lstStyle/>
          <a:p>
            <a:fld id="{E9583C87-ADD3-46E2-A3C1-11B70F218555}" type="slidenum">
              <a:rPr lang="en-CA" smtClean="0"/>
              <a:t>9</a:t>
            </a:fld>
            <a:endParaRPr lang="en-CA"/>
          </a:p>
        </p:txBody>
      </p:sp>
    </p:spTree>
    <p:extLst>
      <p:ext uri="{BB962C8B-B14F-4D97-AF65-F5344CB8AC3E}">
        <p14:creationId xmlns:p14="http://schemas.microsoft.com/office/powerpoint/2010/main" val="71565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12/12/2021</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52028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12/12/2021</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809822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12/12/2021</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4771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12/12/2021</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808730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12/12/2021</a:t>
            </a:fld>
            <a:endParaRPr lang="en-US" dirty="0"/>
          </a:p>
        </p:txBody>
      </p:sp>
    </p:spTree>
    <p:extLst>
      <p:ext uri="{BB962C8B-B14F-4D97-AF65-F5344CB8AC3E}">
        <p14:creationId xmlns:p14="http://schemas.microsoft.com/office/powerpoint/2010/main" val="851860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12/12/2021</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940987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12/12/2021</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43804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12/12/2021</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70491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12/12/2021</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767141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12/12/2021</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875508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12/12/2021</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897249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12/12/2021</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0010181"/>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80" r:id="rId6"/>
    <p:sldLayoutId id="2147483676" r:id="rId7"/>
    <p:sldLayoutId id="2147483677" r:id="rId8"/>
    <p:sldLayoutId id="2147483678" r:id="rId9"/>
    <p:sldLayoutId id="2147483679" r:id="rId10"/>
    <p:sldLayoutId id="2147483681"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17BAD1EF-82E2-49FB-93F7-AC856062693C}"/>
              </a:ext>
            </a:extLst>
          </p:cNvPr>
          <p:cNvSpPr>
            <a:spLocks noGrp="1"/>
          </p:cNvSpPr>
          <p:nvPr>
            <p:ph type="ctrTitle"/>
          </p:nvPr>
        </p:nvSpPr>
        <p:spPr>
          <a:xfrm>
            <a:off x="1180531" y="1346268"/>
            <a:ext cx="5274860" cy="3066706"/>
          </a:xfrm>
        </p:spPr>
        <p:txBody>
          <a:bodyPr anchor="b">
            <a:normAutofit fontScale="90000"/>
          </a:bodyPr>
          <a:lstStyle/>
          <a:p>
            <a:r>
              <a:rPr lang="en-US" dirty="0"/>
              <a:t>Job Ad Analysis Demo</a:t>
            </a:r>
            <a:endParaRPr lang="en-CA" dirty="0"/>
          </a:p>
        </p:txBody>
      </p:sp>
      <p:sp>
        <p:nvSpPr>
          <p:cNvPr id="3" name="Subtitle 2">
            <a:extLst>
              <a:ext uri="{FF2B5EF4-FFF2-40B4-BE49-F238E27FC236}">
                <a16:creationId xmlns:a16="http://schemas.microsoft.com/office/drawing/2014/main" id="{AE049E10-E948-42A3-9D5E-1D8CC8E5B18A}"/>
              </a:ext>
            </a:extLst>
          </p:cNvPr>
          <p:cNvSpPr>
            <a:spLocks noGrp="1"/>
          </p:cNvSpPr>
          <p:nvPr>
            <p:ph type="subTitle" idx="1"/>
          </p:nvPr>
        </p:nvSpPr>
        <p:spPr>
          <a:xfrm>
            <a:off x="1201212" y="4412974"/>
            <a:ext cx="4524024" cy="1576188"/>
          </a:xfrm>
        </p:spPr>
        <p:txBody>
          <a:bodyPr anchor="t">
            <a:normAutofit/>
          </a:bodyPr>
          <a:lstStyle/>
          <a:p>
            <a:r>
              <a:rPr lang="en-US"/>
              <a:t>By Will McFarland</a:t>
            </a:r>
            <a:endParaRPr lang="en-CA" dirty="0"/>
          </a:p>
        </p:txBody>
      </p:sp>
      <p:sp>
        <p:nvSpPr>
          <p:cNvPr id="11" name="Freeform: Shape 10">
            <a:extLst>
              <a:ext uri="{FF2B5EF4-FFF2-40B4-BE49-F238E27FC236}">
                <a16:creationId xmlns:a16="http://schemas.microsoft.com/office/drawing/2014/main" id="{C7D887A3-61AD-4674-BC53-8DFA8CF7B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479F0FB3-8461-462D-84A2-53106FBF4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5348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4">
            <a:extLst>
              <a:ext uri="{FF2B5EF4-FFF2-40B4-BE49-F238E27FC236}">
                <a16:creationId xmlns:a16="http://schemas.microsoft.com/office/drawing/2014/main" id="{11E3C311-4E8A-45D9-97BF-07F5FD346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88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Graph on document with pen">
            <a:extLst>
              <a:ext uri="{FF2B5EF4-FFF2-40B4-BE49-F238E27FC236}">
                <a16:creationId xmlns:a16="http://schemas.microsoft.com/office/drawing/2014/main" id="{EDCA4ED8-0238-431C-BE67-BD198B8C1670}"/>
              </a:ext>
            </a:extLst>
          </p:cNvPr>
          <p:cNvPicPr>
            <a:picLocks noChangeAspect="1"/>
          </p:cNvPicPr>
          <p:nvPr/>
        </p:nvPicPr>
        <p:blipFill rotWithShape="1">
          <a:blip r:embed="rId3"/>
          <a:srcRect l="32508" r="18786" b="-1"/>
          <a:stretch/>
        </p:blipFill>
        <p:spPr>
          <a:xfrm>
            <a:off x="7187979" y="10"/>
            <a:ext cx="5004021"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1817369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3ECB2-F929-47AC-A80A-7AA5AA00F5BD}"/>
              </a:ext>
            </a:extLst>
          </p:cNvPr>
          <p:cNvSpPr>
            <a:spLocks noGrp="1"/>
          </p:cNvSpPr>
          <p:nvPr>
            <p:ph type="title"/>
          </p:nvPr>
        </p:nvSpPr>
        <p:spPr/>
        <p:txBody>
          <a:bodyPr/>
          <a:lstStyle/>
          <a:p>
            <a:r>
              <a:rPr lang="en-US" dirty="0"/>
              <a:t>Introduction</a:t>
            </a:r>
            <a:endParaRPr lang="en-CA" dirty="0"/>
          </a:p>
        </p:txBody>
      </p:sp>
      <p:sp>
        <p:nvSpPr>
          <p:cNvPr id="3" name="Content Placeholder 2">
            <a:extLst>
              <a:ext uri="{FF2B5EF4-FFF2-40B4-BE49-F238E27FC236}">
                <a16:creationId xmlns:a16="http://schemas.microsoft.com/office/drawing/2014/main" id="{46A7A74A-FB4A-43C9-956C-E7A56D95032A}"/>
              </a:ext>
            </a:extLst>
          </p:cNvPr>
          <p:cNvSpPr>
            <a:spLocks noGrp="1"/>
          </p:cNvSpPr>
          <p:nvPr>
            <p:ph idx="1"/>
          </p:nvPr>
        </p:nvSpPr>
        <p:spPr/>
        <p:txBody>
          <a:bodyPr/>
          <a:lstStyle/>
          <a:p>
            <a:r>
              <a:rPr lang="en-US" dirty="0"/>
              <a:t>Job titles:</a:t>
            </a:r>
          </a:p>
          <a:p>
            <a:pPr marL="285750" indent="-285750">
              <a:buFont typeface="Arial" panose="020B0604020202020204" pitchFamily="34" charset="0"/>
              <a:buChar char="•"/>
            </a:pPr>
            <a:r>
              <a:rPr lang="en-US" dirty="0"/>
              <a:t>Manager</a:t>
            </a:r>
          </a:p>
          <a:p>
            <a:pPr marL="285750" indent="-285750">
              <a:buFont typeface="Arial" panose="020B0604020202020204" pitchFamily="34" charset="0"/>
              <a:buChar char="•"/>
            </a:pPr>
            <a:r>
              <a:rPr lang="en-US" dirty="0"/>
              <a:t>Software Developer</a:t>
            </a:r>
          </a:p>
          <a:p>
            <a:r>
              <a:rPr lang="en-US" dirty="0"/>
              <a:t>Location:</a:t>
            </a:r>
          </a:p>
          <a:p>
            <a:pPr marL="285750" indent="-285750">
              <a:buFont typeface="Arial" panose="020B0604020202020204" pitchFamily="34" charset="0"/>
              <a:buChar char="•"/>
            </a:pPr>
            <a:r>
              <a:rPr lang="en-US" dirty="0"/>
              <a:t>Vancouver</a:t>
            </a:r>
            <a:endParaRPr lang="en-CA" dirty="0"/>
          </a:p>
        </p:txBody>
      </p:sp>
    </p:spTree>
    <p:extLst>
      <p:ext uri="{BB962C8B-B14F-4D97-AF65-F5344CB8AC3E}">
        <p14:creationId xmlns:p14="http://schemas.microsoft.com/office/powerpoint/2010/main" val="3687200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86ADA-F80F-4EF5-B779-EBF2C67FBE20}"/>
              </a:ext>
            </a:extLst>
          </p:cNvPr>
          <p:cNvSpPr>
            <a:spLocks noGrp="1"/>
          </p:cNvSpPr>
          <p:nvPr>
            <p:ph type="title"/>
          </p:nvPr>
        </p:nvSpPr>
        <p:spPr/>
        <p:txBody>
          <a:bodyPr/>
          <a:lstStyle/>
          <a:p>
            <a:r>
              <a:rPr lang="en-US" dirty="0"/>
              <a:t>Program Flow</a:t>
            </a:r>
            <a:endParaRPr lang="en-CA" dirty="0"/>
          </a:p>
        </p:txBody>
      </p:sp>
      <p:sp>
        <p:nvSpPr>
          <p:cNvPr id="3" name="Content Placeholder 2">
            <a:extLst>
              <a:ext uri="{FF2B5EF4-FFF2-40B4-BE49-F238E27FC236}">
                <a16:creationId xmlns:a16="http://schemas.microsoft.com/office/drawing/2014/main" id="{40B40C30-A8BB-407E-B3E8-64E8923956EC}"/>
              </a:ext>
            </a:extLst>
          </p:cNvPr>
          <p:cNvSpPr>
            <a:spLocks noGrp="1"/>
          </p:cNvSpPr>
          <p:nvPr>
            <p:ph idx="1"/>
          </p:nvPr>
        </p:nvSpPr>
        <p:spPr/>
        <p:txBody>
          <a:bodyPr/>
          <a:lstStyle/>
          <a:p>
            <a:r>
              <a:rPr lang="en-US" dirty="0"/>
              <a:t>3 Components:</a:t>
            </a:r>
          </a:p>
          <a:p>
            <a:pPr marL="342900" indent="-342900">
              <a:buFont typeface="+mj-lt"/>
              <a:buAutoNum type="arabicPeriod"/>
            </a:pPr>
            <a:r>
              <a:rPr lang="en-US" dirty="0"/>
              <a:t>Scraper</a:t>
            </a:r>
          </a:p>
          <a:p>
            <a:pPr marL="342900" indent="-342900">
              <a:buFont typeface="+mj-lt"/>
              <a:buAutoNum type="arabicPeriod"/>
            </a:pPr>
            <a:r>
              <a:rPr lang="en-US" dirty="0"/>
              <a:t>Pre-Processing</a:t>
            </a:r>
          </a:p>
          <a:p>
            <a:pPr marL="342900" indent="-342900">
              <a:buFont typeface="+mj-lt"/>
              <a:buAutoNum type="arabicPeriod"/>
            </a:pPr>
            <a:r>
              <a:rPr lang="en-US" dirty="0"/>
              <a:t>Natural Language Processing</a:t>
            </a:r>
            <a:endParaRPr lang="en-CA" dirty="0"/>
          </a:p>
        </p:txBody>
      </p:sp>
    </p:spTree>
    <p:extLst>
      <p:ext uri="{BB962C8B-B14F-4D97-AF65-F5344CB8AC3E}">
        <p14:creationId xmlns:p14="http://schemas.microsoft.com/office/powerpoint/2010/main" val="1098135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picture containing graphical user interface&#10;&#10;Description automatically generated">
            <a:extLst>
              <a:ext uri="{FF2B5EF4-FFF2-40B4-BE49-F238E27FC236}">
                <a16:creationId xmlns:a16="http://schemas.microsoft.com/office/drawing/2014/main" id="{F05C3637-31F6-4DF5-8A03-3EC3ACA88A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9644" y="75645"/>
            <a:ext cx="6592711" cy="6693108"/>
          </a:xfrm>
          <a:prstGeom prst="rect">
            <a:avLst/>
          </a:prstGeom>
        </p:spPr>
      </p:pic>
    </p:spTree>
    <p:extLst>
      <p:ext uri="{BB962C8B-B14F-4D97-AF65-F5344CB8AC3E}">
        <p14:creationId xmlns:p14="http://schemas.microsoft.com/office/powerpoint/2010/main" val="2752630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5A1D1-52C6-4958-81CD-19B2EE28AFFD}"/>
              </a:ext>
            </a:extLst>
          </p:cNvPr>
          <p:cNvSpPr>
            <a:spLocks noGrp="1"/>
          </p:cNvSpPr>
          <p:nvPr>
            <p:ph type="title"/>
          </p:nvPr>
        </p:nvSpPr>
        <p:spPr/>
        <p:txBody>
          <a:bodyPr/>
          <a:lstStyle/>
          <a:p>
            <a:r>
              <a:rPr lang="en-US" dirty="0"/>
              <a:t>Scraper</a:t>
            </a:r>
            <a:endParaRPr lang="en-CA" dirty="0"/>
          </a:p>
        </p:txBody>
      </p:sp>
      <p:pic>
        <p:nvPicPr>
          <p:cNvPr id="5" name="Content Placeholder 4" descr="A picture containing graphical user interface&#10;&#10;Description automatically generated">
            <a:extLst>
              <a:ext uri="{FF2B5EF4-FFF2-40B4-BE49-F238E27FC236}">
                <a16:creationId xmlns:a16="http://schemas.microsoft.com/office/drawing/2014/main" id="{FB9D3900-3551-44B3-8FD6-F57FBB60CF4B}"/>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35966"/>
          <a:stretch/>
        </p:blipFill>
        <p:spPr>
          <a:xfrm>
            <a:off x="2662933" y="2398605"/>
            <a:ext cx="6866133" cy="4459395"/>
          </a:xfrm>
        </p:spPr>
      </p:pic>
    </p:spTree>
    <p:extLst>
      <p:ext uri="{BB962C8B-B14F-4D97-AF65-F5344CB8AC3E}">
        <p14:creationId xmlns:p14="http://schemas.microsoft.com/office/powerpoint/2010/main" val="1727404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F6834-A3A3-464C-9CDA-32F17B1C308A}"/>
              </a:ext>
            </a:extLst>
          </p:cNvPr>
          <p:cNvSpPr>
            <a:spLocks noGrp="1"/>
          </p:cNvSpPr>
          <p:nvPr>
            <p:ph type="title"/>
          </p:nvPr>
        </p:nvSpPr>
        <p:spPr/>
        <p:txBody>
          <a:bodyPr/>
          <a:lstStyle/>
          <a:p>
            <a:r>
              <a:rPr lang="en-US" dirty="0"/>
              <a:t>Pre-Processing</a:t>
            </a:r>
            <a:endParaRPr lang="en-CA" dirty="0"/>
          </a:p>
        </p:txBody>
      </p:sp>
      <p:pic>
        <p:nvPicPr>
          <p:cNvPr id="5" name="Content Placeholder 4" descr="A picture containing graphical user interface&#10;&#10;Description automatically generated">
            <a:extLst>
              <a:ext uri="{FF2B5EF4-FFF2-40B4-BE49-F238E27FC236}">
                <a16:creationId xmlns:a16="http://schemas.microsoft.com/office/drawing/2014/main" id="{CB104CBD-ED81-40FE-AA4C-1733B031C36E}"/>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48709" b="18026"/>
          <a:stretch/>
        </p:blipFill>
        <p:spPr>
          <a:xfrm>
            <a:off x="1169779" y="2771774"/>
            <a:ext cx="9852442" cy="3324225"/>
          </a:xfrm>
        </p:spPr>
      </p:pic>
    </p:spTree>
    <p:extLst>
      <p:ext uri="{BB962C8B-B14F-4D97-AF65-F5344CB8AC3E}">
        <p14:creationId xmlns:p14="http://schemas.microsoft.com/office/powerpoint/2010/main" val="1167105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F6834-A3A3-464C-9CDA-32F17B1C308A}"/>
              </a:ext>
            </a:extLst>
          </p:cNvPr>
          <p:cNvSpPr>
            <a:spLocks noGrp="1"/>
          </p:cNvSpPr>
          <p:nvPr>
            <p:ph type="title"/>
          </p:nvPr>
        </p:nvSpPr>
        <p:spPr/>
        <p:txBody>
          <a:bodyPr>
            <a:normAutofit fontScale="90000"/>
          </a:bodyPr>
          <a:lstStyle/>
          <a:p>
            <a:r>
              <a:rPr lang="en-US" dirty="0"/>
              <a:t>Natural Language Processing - Analysis</a:t>
            </a:r>
            <a:endParaRPr lang="en-CA" dirty="0"/>
          </a:p>
        </p:txBody>
      </p:sp>
      <p:pic>
        <p:nvPicPr>
          <p:cNvPr id="5" name="Content Placeholder 4" descr="A picture containing graphical user interface&#10;&#10;Description automatically generated">
            <a:extLst>
              <a:ext uri="{FF2B5EF4-FFF2-40B4-BE49-F238E27FC236}">
                <a16:creationId xmlns:a16="http://schemas.microsoft.com/office/drawing/2014/main" id="{CB104CBD-ED81-40FE-AA4C-1733B031C36E}"/>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69425" b="1"/>
          <a:stretch/>
        </p:blipFill>
        <p:spPr>
          <a:xfrm>
            <a:off x="1280160" y="3280879"/>
            <a:ext cx="9631679" cy="2986780"/>
          </a:xfrm>
        </p:spPr>
      </p:pic>
    </p:spTree>
    <p:extLst>
      <p:ext uri="{BB962C8B-B14F-4D97-AF65-F5344CB8AC3E}">
        <p14:creationId xmlns:p14="http://schemas.microsoft.com/office/powerpoint/2010/main" val="2535525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0ACA6C3-F2FA-4894-85C1-9FA605104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 name="Freeform: Shape 10">
            <a:extLst>
              <a:ext uri="{FF2B5EF4-FFF2-40B4-BE49-F238E27FC236}">
                <a16:creationId xmlns:a16="http://schemas.microsoft.com/office/drawing/2014/main" id="{76922BA5-6683-4195-97C3-F3D2A0BB1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26626" y="-5026319"/>
            <a:ext cx="2138900" cy="12191541"/>
          </a:xfrm>
          <a:custGeom>
            <a:avLst/>
            <a:gdLst>
              <a:gd name="connsiteX0" fmla="*/ 0 w 2382867"/>
              <a:gd name="connsiteY0" fmla="*/ 12191541 h 12191541"/>
              <a:gd name="connsiteX1" fmla="*/ 0 w 2382867"/>
              <a:gd name="connsiteY1" fmla="*/ 0 h 12191541"/>
              <a:gd name="connsiteX2" fmla="*/ 1758230 w 2382867"/>
              <a:gd name="connsiteY2" fmla="*/ 0 h 12191541"/>
              <a:gd name="connsiteX3" fmla="*/ 1849759 w 2382867"/>
              <a:gd name="connsiteY3" fmla="*/ 405062 h 12191541"/>
              <a:gd name="connsiteX4" fmla="*/ 2382867 w 2382867"/>
              <a:gd name="connsiteY4" fmla="*/ 6524518 h 12191541"/>
              <a:gd name="connsiteX5" fmla="*/ 1334945 w 2382867"/>
              <a:gd name="connsiteY5" fmla="*/ 12017007 h 12191541"/>
              <a:gd name="connsiteX6" fmla="*/ 1268170 w 2382867"/>
              <a:gd name="connsiteY6" fmla="*/ 12191541 h 12191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2867" h="12191541">
                <a:moveTo>
                  <a:pt x="0" y="12191541"/>
                </a:moveTo>
                <a:lnTo>
                  <a:pt x="0" y="0"/>
                </a:lnTo>
                <a:lnTo>
                  <a:pt x="1758230" y="0"/>
                </a:lnTo>
                <a:lnTo>
                  <a:pt x="1849759" y="405062"/>
                </a:lnTo>
                <a:cubicBezTo>
                  <a:pt x="2196195" y="2048010"/>
                  <a:pt x="2382867" y="4186399"/>
                  <a:pt x="2382867" y="6524518"/>
                </a:cubicBezTo>
                <a:cubicBezTo>
                  <a:pt x="2382867" y="9147937"/>
                  <a:pt x="1893395" y="10555417"/>
                  <a:pt x="1334945" y="12017007"/>
                </a:cubicBezTo>
                <a:lnTo>
                  <a:pt x="1268170" y="12191541"/>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Shape 12">
            <a:extLst>
              <a:ext uri="{FF2B5EF4-FFF2-40B4-BE49-F238E27FC236}">
                <a16:creationId xmlns:a16="http://schemas.microsoft.com/office/drawing/2014/main" id="{E59169C9-0DBE-4B66-9C16-22A64324A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27211" y="-4339476"/>
            <a:ext cx="1137882" cy="12191694"/>
          </a:xfrm>
          <a:custGeom>
            <a:avLst/>
            <a:gdLst>
              <a:gd name="connsiteX0" fmla="*/ 0 w 1240954"/>
              <a:gd name="connsiteY0" fmla="*/ 12191694 h 12191694"/>
              <a:gd name="connsiteX1" fmla="*/ 72823 w 1240954"/>
              <a:gd name="connsiteY1" fmla="*/ 12017158 h 12191694"/>
              <a:gd name="connsiteX2" fmla="*/ 1215669 w 1240954"/>
              <a:gd name="connsiteY2" fmla="*/ 6524669 h 12191694"/>
              <a:gd name="connsiteX3" fmla="*/ 634271 w 1240954"/>
              <a:gd name="connsiteY3" fmla="*/ 405211 h 12191694"/>
              <a:gd name="connsiteX4" fmla="*/ 534414 w 1240954"/>
              <a:gd name="connsiteY4" fmla="*/ 0 h 12191694"/>
              <a:gd name="connsiteX5" fmla="*/ 559698 w 1240954"/>
              <a:gd name="connsiteY5" fmla="*/ 0 h 12191694"/>
              <a:gd name="connsiteX6" fmla="*/ 659555 w 1240954"/>
              <a:gd name="connsiteY6" fmla="*/ 405211 h 12191694"/>
              <a:gd name="connsiteX7" fmla="*/ 1240954 w 1240954"/>
              <a:gd name="connsiteY7" fmla="*/ 6524669 h 12191694"/>
              <a:gd name="connsiteX8" fmla="*/ 98108 w 1240954"/>
              <a:gd name="connsiteY8" fmla="*/ 12017158 h 12191694"/>
              <a:gd name="connsiteX9" fmla="*/ 25285 w 1240954"/>
              <a:gd name="connsiteY9" fmla="*/ 12191694 h 12191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0954" h="12191694">
                <a:moveTo>
                  <a:pt x="0" y="12191694"/>
                </a:moveTo>
                <a:lnTo>
                  <a:pt x="72823" y="12017158"/>
                </a:lnTo>
                <a:cubicBezTo>
                  <a:pt x="681859" y="10555569"/>
                  <a:pt x="1215669" y="9148088"/>
                  <a:pt x="1215669" y="6524669"/>
                </a:cubicBezTo>
                <a:cubicBezTo>
                  <a:pt x="1215670" y="4186551"/>
                  <a:pt x="1012087" y="2048160"/>
                  <a:pt x="634271" y="405211"/>
                </a:cubicBezTo>
                <a:lnTo>
                  <a:pt x="534414" y="0"/>
                </a:lnTo>
                <a:lnTo>
                  <a:pt x="559698" y="0"/>
                </a:lnTo>
                <a:lnTo>
                  <a:pt x="659555" y="405211"/>
                </a:lnTo>
                <a:cubicBezTo>
                  <a:pt x="1037372" y="2048160"/>
                  <a:pt x="1240954" y="4186551"/>
                  <a:pt x="1240954" y="6524669"/>
                </a:cubicBezTo>
                <a:cubicBezTo>
                  <a:pt x="1240954" y="9148088"/>
                  <a:pt x="707144" y="10555569"/>
                  <a:pt x="98108" y="12017158"/>
                </a:cubicBezTo>
                <a:lnTo>
                  <a:pt x="25285" y="12191694"/>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D82E2B67-4A9F-4706-95D2-249EBF0C3CCF}"/>
              </a:ext>
            </a:extLst>
          </p:cNvPr>
          <p:cNvSpPr>
            <a:spLocks noGrp="1"/>
          </p:cNvSpPr>
          <p:nvPr>
            <p:ph type="title"/>
          </p:nvPr>
        </p:nvSpPr>
        <p:spPr>
          <a:xfrm>
            <a:off x="1217944" y="543687"/>
            <a:ext cx="9756112" cy="1046868"/>
          </a:xfrm>
        </p:spPr>
        <p:txBody>
          <a:bodyPr anchor="ctr">
            <a:normAutofit/>
          </a:bodyPr>
          <a:lstStyle/>
          <a:p>
            <a:pPr algn="ctr"/>
            <a:r>
              <a:rPr lang="en-US" dirty="0"/>
              <a:t>Defining Skills</a:t>
            </a:r>
            <a:endParaRPr lang="en-CA"/>
          </a:p>
        </p:txBody>
      </p:sp>
      <p:sp>
        <p:nvSpPr>
          <p:cNvPr id="15" name="Freeform: Shape 14">
            <a:extLst>
              <a:ext uri="{FF2B5EF4-FFF2-40B4-BE49-F238E27FC236}">
                <a16:creationId xmlns:a16="http://schemas.microsoft.com/office/drawing/2014/main" id="{F0457BB4-CED7-4065-8959-D6B51491B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90529" y="-4583452"/>
            <a:ext cx="1011248" cy="12191695"/>
          </a:xfrm>
          <a:custGeom>
            <a:avLst/>
            <a:gdLst>
              <a:gd name="connsiteX0" fmla="*/ 0 w 1102849"/>
              <a:gd name="connsiteY0" fmla="*/ 12191695 h 12191695"/>
              <a:gd name="connsiteX1" fmla="*/ 65312 w 1102849"/>
              <a:gd name="connsiteY1" fmla="*/ 12017158 h 12191695"/>
              <a:gd name="connsiteX2" fmla="*/ 1090278 w 1102849"/>
              <a:gd name="connsiteY2" fmla="*/ 6524670 h 12191695"/>
              <a:gd name="connsiteX3" fmla="*/ 568848 w 1102849"/>
              <a:gd name="connsiteY3" fmla="*/ 405211 h 12191695"/>
              <a:gd name="connsiteX4" fmla="*/ 479291 w 1102849"/>
              <a:gd name="connsiteY4" fmla="*/ 0 h 12191695"/>
              <a:gd name="connsiteX5" fmla="*/ 491862 w 1102849"/>
              <a:gd name="connsiteY5" fmla="*/ 0 h 12191695"/>
              <a:gd name="connsiteX6" fmla="*/ 581419 w 1102849"/>
              <a:gd name="connsiteY6" fmla="*/ 405211 h 12191695"/>
              <a:gd name="connsiteX7" fmla="*/ 1102849 w 1102849"/>
              <a:gd name="connsiteY7" fmla="*/ 6524670 h 12191695"/>
              <a:gd name="connsiteX8" fmla="*/ 77883 w 1102849"/>
              <a:gd name="connsiteY8" fmla="*/ 12017158 h 12191695"/>
              <a:gd name="connsiteX9" fmla="*/ 12571 w 1102849"/>
              <a:gd name="connsiteY9"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2849" h="12191695">
                <a:moveTo>
                  <a:pt x="0" y="12191695"/>
                </a:moveTo>
                <a:lnTo>
                  <a:pt x="65312" y="12017158"/>
                </a:lnTo>
                <a:cubicBezTo>
                  <a:pt x="611528" y="10555569"/>
                  <a:pt x="1090278" y="9148088"/>
                  <a:pt x="1090278" y="6524670"/>
                </a:cubicBezTo>
                <a:cubicBezTo>
                  <a:pt x="1090278" y="4186551"/>
                  <a:pt x="907694" y="2048159"/>
                  <a:pt x="568848" y="405211"/>
                </a:cubicBezTo>
                <a:lnTo>
                  <a:pt x="479291" y="0"/>
                </a:lnTo>
                <a:lnTo>
                  <a:pt x="491862" y="0"/>
                </a:lnTo>
                <a:lnTo>
                  <a:pt x="581419" y="405211"/>
                </a:lnTo>
                <a:cubicBezTo>
                  <a:pt x="920265" y="2048159"/>
                  <a:pt x="1102849" y="4186551"/>
                  <a:pt x="1102849" y="6524670"/>
                </a:cubicBezTo>
                <a:cubicBezTo>
                  <a:pt x="1102849" y="9148088"/>
                  <a:pt x="624099" y="10555569"/>
                  <a:pt x="77883" y="12017158"/>
                </a:cubicBezTo>
                <a:lnTo>
                  <a:pt x="12571" y="12191695"/>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aphicFrame>
        <p:nvGraphicFramePr>
          <p:cNvPr id="7" name="Content Placeholder 2">
            <a:extLst>
              <a:ext uri="{FF2B5EF4-FFF2-40B4-BE49-F238E27FC236}">
                <a16:creationId xmlns:a16="http://schemas.microsoft.com/office/drawing/2014/main" id="{E000A3BD-6971-4F77-8B5A-2F9AAD37BC18}"/>
              </a:ext>
            </a:extLst>
          </p:cNvPr>
          <p:cNvGraphicFramePr>
            <a:graphicFrameLocks noGrp="1"/>
          </p:cNvGraphicFramePr>
          <p:nvPr>
            <p:ph idx="1"/>
            <p:extLst>
              <p:ext uri="{D42A27DB-BD31-4B8C-83A1-F6EECF244321}">
                <p14:modId xmlns:p14="http://schemas.microsoft.com/office/powerpoint/2010/main" val="3151480693"/>
              </p:ext>
            </p:extLst>
          </p:nvPr>
        </p:nvGraphicFramePr>
        <p:xfrm>
          <a:off x="1920875" y="2812010"/>
          <a:ext cx="8769350" cy="32896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5290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7FC6A8B-34F9-40FB-AA2D-E34168F52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51BCC974-38C1-43D7-AD10-FA4606E9410B}"/>
              </a:ext>
            </a:extLst>
          </p:cNvPr>
          <p:cNvSpPr>
            <a:spLocks noGrp="1"/>
          </p:cNvSpPr>
          <p:nvPr>
            <p:ph type="title"/>
          </p:nvPr>
        </p:nvSpPr>
        <p:spPr>
          <a:xfrm>
            <a:off x="1188340" y="1105232"/>
            <a:ext cx="3013545" cy="4277802"/>
          </a:xfrm>
        </p:spPr>
        <p:txBody>
          <a:bodyPr anchor="ctr">
            <a:normAutofit/>
          </a:bodyPr>
          <a:lstStyle/>
          <a:p>
            <a:r>
              <a:rPr lang="en-US" dirty="0"/>
              <a:t>Identifying Skills – NLP Step</a:t>
            </a:r>
            <a:endParaRPr lang="en-CA" dirty="0"/>
          </a:p>
        </p:txBody>
      </p:sp>
      <p:grpSp>
        <p:nvGrpSpPr>
          <p:cNvPr id="11" name="Group 10">
            <a:extLst>
              <a:ext uri="{FF2B5EF4-FFF2-40B4-BE49-F238E27FC236}">
                <a16:creationId xmlns:a16="http://schemas.microsoft.com/office/drawing/2014/main" id="{D4D684F8-91BF-481C-A965-722756A383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308533" y="0"/>
            <a:ext cx="7883467" cy="6858000"/>
            <a:chOff x="0" y="0"/>
            <a:chExt cx="7883467" cy="6858000"/>
          </a:xfrm>
        </p:grpSpPr>
        <p:sp>
          <p:nvSpPr>
            <p:cNvPr id="12" name="Freeform: Shape 11">
              <a:extLst>
                <a:ext uri="{FF2B5EF4-FFF2-40B4-BE49-F238E27FC236}">
                  <a16:creationId xmlns:a16="http://schemas.microsoft.com/office/drawing/2014/main" id="{05DF7B3C-29EF-4ADC-BFDC-C3A038AC43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20289037-6999-491E-AA63-CC1C3CBBF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5374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497CF6DF-9FF9-4D10-B338-0BEFC0AA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graphicFrame>
        <p:nvGraphicFramePr>
          <p:cNvPr id="5" name="Content Placeholder 2">
            <a:extLst>
              <a:ext uri="{FF2B5EF4-FFF2-40B4-BE49-F238E27FC236}">
                <a16:creationId xmlns:a16="http://schemas.microsoft.com/office/drawing/2014/main" id="{8BF28207-4469-4D3C-95E4-E4A54FBD15EE}"/>
              </a:ext>
            </a:extLst>
          </p:cNvPr>
          <p:cNvGraphicFramePr>
            <a:graphicFrameLocks noGrp="1"/>
          </p:cNvGraphicFramePr>
          <p:nvPr>
            <p:ph idx="1"/>
            <p:extLst>
              <p:ext uri="{D42A27DB-BD31-4B8C-83A1-F6EECF244321}">
                <p14:modId xmlns:p14="http://schemas.microsoft.com/office/powerpoint/2010/main" val="634006912"/>
              </p:ext>
            </p:extLst>
          </p:nvPr>
        </p:nvGraphicFramePr>
        <p:xfrm>
          <a:off x="5972174" y="819150"/>
          <a:ext cx="5031485" cy="5145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43998883"/>
      </p:ext>
    </p:extLst>
  </p:cSld>
  <p:clrMapOvr>
    <a:masterClrMapping/>
  </p:clrMapOvr>
</p:sld>
</file>

<file path=ppt/theme/theme1.xml><?xml version="1.0" encoding="utf-8"?>
<a:theme xmlns:a="http://schemas.openxmlformats.org/drawingml/2006/main" name="SketchLinesVTI">
  <a:themeElements>
    <a:clrScheme name="AnalogousFromDarkSeedLeftStep">
      <a:dk1>
        <a:srgbClr val="000000"/>
      </a:dk1>
      <a:lt1>
        <a:srgbClr val="FFFFFF"/>
      </a:lt1>
      <a:dk2>
        <a:srgbClr val="1C2732"/>
      </a:dk2>
      <a:lt2>
        <a:srgbClr val="F0F3F1"/>
      </a:lt2>
      <a:accent1>
        <a:srgbClr val="C34DB4"/>
      </a:accent1>
      <a:accent2>
        <a:srgbClr val="903BB1"/>
      </a:accent2>
      <a:accent3>
        <a:srgbClr val="704DC3"/>
      </a:accent3>
      <a:accent4>
        <a:srgbClr val="3F4DB3"/>
      </a:accent4>
      <a:accent5>
        <a:srgbClr val="4D8CC3"/>
      </a:accent5>
      <a:accent6>
        <a:srgbClr val="3BACB1"/>
      </a:accent6>
      <a:hlink>
        <a:srgbClr val="3F6EBF"/>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TotalTime>
  <Words>899</Words>
  <Application>Microsoft Office PowerPoint</Application>
  <PresentationFormat>Widescreen</PresentationFormat>
  <Paragraphs>53</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Meiryo</vt:lpstr>
      <vt:lpstr>-apple-system</vt:lpstr>
      <vt:lpstr>Arial</vt:lpstr>
      <vt:lpstr>Calibri</vt:lpstr>
      <vt:lpstr>Corbel</vt:lpstr>
      <vt:lpstr>SketchLinesVTI</vt:lpstr>
      <vt:lpstr>Job Ad Analysis Demo</vt:lpstr>
      <vt:lpstr>Introduction</vt:lpstr>
      <vt:lpstr>Program Flow</vt:lpstr>
      <vt:lpstr>PowerPoint Presentation</vt:lpstr>
      <vt:lpstr>Scraper</vt:lpstr>
      <vt:lpstr>Pre-Processing</vt:lpstr>
      <vt:lpstr>Natural Language Processing - Analysis</vt:lpstr>
      <vt:lpstr>Defining Skills</vt:lpstr>
      <vt:lpstr>Identifying Skills – NLP Step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Ad Analysis</dc:title>
  <dc:creator>wilmc17@student.ubc.ca</dc:creator>
  <cp:lastModifiedBy>wilmc17@student.ubc.ca</cp:lastModifiedBy>
  <cp:revision>12</cp:revision>
  <dcterms:created xsi:type="dcterms:W3CDTF">2021-12-11T22:12:45Z</dcterms:created>
  <dcterms:modified xsi:type="dcterms:W3CDTF">2021-12-12T18:54:18Z</dcterms:modified>
</cp:coreProperties>
</file>