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4" r:id="rId6"/>
    <p:sldId id="276" r:id="rId7"/>
    <p:sldId id="278" r:id="rId8"/>
    <p:sldId id="279" r:id="rId9"/>
    <p:sldId id="277" r:id="rId10"/>
    <p:sldId id="280" r:id="rId11"/>
    <p:sldId id="281" r:id="rId12"/>
    <p:sldId id="282" r:id="rId13"/>
    <p:sldId id="283" r:id="rId14"/>
    <p:sldId id="284" r:id="rId15"/>
    <p:sldId id="275" r:id="rId1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4" autoAdjust="0"/>
    <p:restoredTop sz="95033" autoAdjust="0"/>
  </p:normalViewPr>
  <p:slideViewPr>
    <p:cSldViewPr snapToGrid="0" snapToObjects="1">
      <p:cViewPr varScale="1">
        <p:scale>
          <a:sx n="55" d="100"/>
          <a:sy n="55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52723D-D4DE-4556-A681-674D63E5E76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2025/3/4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A407D89-7B00-4E0F-AC04-610B20E7CAF9}" type="datetime1">
              <a:rPr lang="zh-CN" altLang="en-US" smtClean="0"/>
              <a:pPr/>
              <a:t>2025/3/4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3544625-0ADF-4414-89A2-9E135F0C849F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9A2B9-9436-AE5B-EA66-277921D3A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ED12F8-CB21-2A45-2AA3-180090534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F0D1BF0-D422-0F92-B8DC-622F70F12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579E157-A02F-1463-70B6-D66EE4EAC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123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6587A-ADA9-19A0-5D3F-916F66148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64757B-8D46-54F0-FD4E-7CE25A388A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BA37DC-4405-905C-4D3A-8EF554FCA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8408448-D859-CBBA-9436-F017B9441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93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F6085-D9F3-7F95-8A2D-CA40D9333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51F67E-6535-2673-9342-E79BDA7C3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2AA60C-D67A-D4FC-DDD1-0B770959B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0AED3D5-F86C-F36E-C075-D55980ACD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19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71D06-6386-6635-B946-05E5E55B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FF980C-332B-885E-E0AB-5ACC36778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B8C4E9-58B1-C535-17B8-B632C5019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CC245EA-BFC5-D1D9-5FD5-177FBE644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35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F614-5661-8F0D-53FC-BFDDE5BFA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4E0D23-AC36-C20C-7232-C7BF29C41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950C0C-3A34-3BA6-A5E9-67E0EB861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CD88B33-5E91-0515-C90A-B01C7CA1D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29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F27D9-B0B2-DA7E-800D-A2A86A965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8F421B-90BE-5943-A5BC-114F2D83C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52A877-0577-BF93-FCED-E64CC0DD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861C280-936E-4EA6-9029-68D3DDB96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6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CFA7-D7B4-8B0A-0520-CF99863BE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85F45B-6E53-9FF5-31D5-1746E9A39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C931A7-2D6C-538C-CFFD-8569F2416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9497845-3EBB-2560-35AB-A82265377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72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8CBDD-ED10-C309-379D-23DC2E1FC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5E23B2-CF80-0FE4-FAAD-94E8B8ABB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172C86-2A89-47C4-27C1-063B1E2EF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5032DD7-7EE8-3EC7-052A-B8DC04154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92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630CB-3D5E-F91B-A4A4-5E704BEC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D7D503-3D7D-D431-56D6-2E84CD5F5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BB21C0-177D-A37F-16C1-FA3A03FE3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8FE576C-4C5D-7285-B8CB-52FF82E7E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138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73541-6DAE-2BC1-BE91-FF4C4199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657FEA-6DB6-B44E-01C3-714787675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1E69D8-F060-84F9-1702-E157C0EEB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14083EA-E41C-14AB-295F-362BABC93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56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8909168-4A34-4324-A83E-BD3E42B16F2A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26EF6-1ED0-4FB0-8F90-2C9921C13D99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E78C5-681C-4317-A28E-695CCF90563A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题注的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DBD9451-F8BC-4121-A45B-F0B7464CF2AC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FEA4BC-BAE6-4A1F-994E-523C55AE5C9B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80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25E4979-2E7C-4B55-B892-E9FF271F4E15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或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1027BD-1FB7-485B-9032-6DD3B27E5252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2B674-02BF-4098-BE33-7013FA47DF03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6CD0FE-0A49-4198-A732-213A10C7BDD9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D38EE-2E2A-4F0B-8A99-E01B7D8AE739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9925AA-FD42-4E46-B5E3-34027E08BA98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E6046-E7F8-43A6-A21B-5E897CAEBD47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76C7A7-9AEF-4176-B3C5-C9AC3A586E0A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BC08-4894-4154-92BB-CEC7564BF5D0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04ACDB-403D-45F7-BA7B-CDC631E103DE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05170-1958-47F4-9682-359E29E272CE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105F54-EE89-4D9B-9F9C-6DECEE061631}" type="datetime1">
              <a:rPr lang="zh-CN" altLang="en-US" noProof="0" smtClean="0"/>
              <a:t>2025/3/4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AB11F1-59FE-48BE-91BA-99BF2D5E1491}" type="datetime1">
              <a:rPr lang="zh-CN" altLang="en-US" noProof="0" smtClean="0"/>
              <a:t>2025/3/4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9E57DC2-970A-4B3E-BB1C-7A09969E49DF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夜晚的天空以及远处地平线上的群山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" y="2103544"/>
            <a:ext cx="11038205" cy="242146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200" b="1" dirty="0"/>
              <a:t>Predictive Maintenance for Hydraulic Systems Using Machine Learning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7309" y="4976282"/>
            <a:ext cx="7982816" cy="140546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b="0" i="0" dirty="0">
                <a:effectLst/>
                <a:latin typeface="Inter"/>
              </a:rPr>
              <a:t>Rock Deng</a:t>
            </a:r>
            <a:br>
              <a:rPr lang="en-US" altLang="zh-CN" b="0" i="0" dirty="0">
                <a:effectLst/>
                <a:latin typeface="Inter"/>
              </a:rPr>
            </a:br>
            <a:r>
              <a:rPr lang="en-US" altLang="zh-CN" b="0" i="0" dirty="0">
                <a:effectLst/>
                <a:latin typeface="Inter"/>
              </a:rPr>
              <a:t>University of Colorado boulder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A050-D2D4-7354-256D-EBC7498B1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8A878CFC-E810-321D-49D2-AC2547F28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E885E0-54BD-8591-C011-90CF5EABED50}"/>
              </a:ext>
            </a:extLst>
          </p:cNvPr>
          <p:cNvSpPr txBox="1"/>
          <p:nvPr/>
        </p:nvSpPr>
        <p:spPr>
          <a:xfrm>
            <a:off x="708659" y="457201"/>
            <a:ext cx="1050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Model Training and Evaluation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C660E-94F5-9980-4794-A573CDCF1FDE}"/>
              </a:ext>
            </a:extLst>
          </p:cNvPr>
          <p:cNvSpPr txBox="1"/>
          <p:nvPr/>
        </p:nvSpPr>
        <p:spPr>
          <a:xfrm>
            <a:off x="708660" y="2309177"/>
            <a:ext cx="10913745" cy="424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/>
              <a:t>Random Forest Classifier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/>
              <a:t>Random Forest, an ensemble learning method, trained using 80% of the dataset and evaluated on the remaining20%.</a:t>
            </a:r>
            <a:br>
              <a:rPr lang="en-US" altLang="zh-CN" sz="3200" b="1" dirty="0"/>
            </a:br>
            <a:br>
              <a:rPr lang="en-US" altLang="zh-CN" sz="4000" b="1" dirty="0"/>
            </a:br>
            <a:r>
              <a:rPr lang="en-US" altLang="zh-CN" sz="4000" b="1" dirty="0"/>
              <a:t>Accuracy: 99.77%</a:t>
            </a:r>
          </a:p>
        </p:txBody>
      </p:sp>
    </p:spTree>
    <p:extLst>
      <p:ext uri="{BB962C8B-B14F-4D97-AF65-F5344CB8AC3E}">
        <p14:creationId xmlns:p14="http://schemas.microsoft.com/office/powerpoint/2010/main" val="77657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B7492-DFC3-45F2-7217-E0BD58F25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9E8FAECB-24FE-73AA-E851-6AE595B14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D0C245-3BEE-D84C-A8DF-A446211C2F52}"/>
              </a:ext>
            </a:extLst>
          </p:cNvPr>
          <p:cNvSpPr txBox="1"/>
          <p:nvPr/>
        </p:nvSpPr>
        <p:spPr>
          <a:xfrm>
            <a:off x="708659" y="457201"/>
            <a:ext cx="10501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Model Training and Evaluation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E35B9B5-2452-49E2-B1BF-26EC95CCC32D}"/>
              </a:ext>
            </a:extLst>
          </p:cNvPr>
          <p:cNvSpPr txBox="1"/>
          <p:nvPr/>
        </p:nvSpPr>
        <p:spPr>
          <a:xfrm>
            <a:off x="708660" y="2309177"/>
            <a:ext cx="10913745" cy="405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 err="1"/>
              <a:t>XGBoost</a:t>
            </a:r>
            <a:r>
              <a:rPr lang="en-US" altLang="zh-CN" sz="4000" b="1" dirty="0"/>
              <a:t> Classifier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 err="1"/>
              <a:t>XGBoost</a:t>
            </a:r>
            <a:r>
              <a:rPr lang="en-US" altLang="zh-CN" sz="3200" b="1" dirty="0"/>
              <a:t>, a gradient boosting algorithm, was used to compare against the Random Forest model. </a:t>
            </a:r>
            <a:r>
              <a:rPr lang="en-US" altLang="zh-CN" sz="3200" b="1" dirty="0" err="1"/>
              <a:t>XGBoost</a:t>
            </a:r>
            <a:r>
              <a:rPr lang="en-US" altLang="zh-CN" sz="3200" b="1" dirty="0"/>
              <a:t> is known for handling complex relationships in data efficiently.</a:t>
            </a:r>
            <a:br>
              <a:rPr lang="en-US" altLang="zh-CN" sz="4000" b="1" dirty="0"/>
            </a:br>
            <a:r>
              <a:rPr lang="en-US" altLang="zh-CN" sz="4000" b="1" dirty="0"/>
              <a:t>Accuracy: 99.09%</a:t>
            </a:r>
          </a:p>
        </p:txBody>
      </p:sp>
    </p:spTree>
    <p:extLst>
      <p:ext uri="{BB962C8B-B14F-4D97-AF65-F5344CB8AC3E}">
        <p14:creationId xmlns:p14="http://schemas.microsoft.com/office/powerpoint/2010/main" val="384705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FB704-432C-3773-4D3F-BC9C5D928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4C2A913C-766F-94AF-ACB3-75D98E31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25E1781-442C-EF2A-4C08-EB2CB6667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2659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349C73-39EF-DB99-C6F0-033442F42F6C}"/>
              </a:ext>
            </a:extLst>
          </p:cNvPr>
          <p:cNvSpPr txBox="1"/>
          <p:nvPr/>
        </p:nvSpPr>
        <p:spPr>
          <a:xfrm>
            <a:off x="708660" y="457201"/>
            <a:ext cx="717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PROJECT OVERVIEW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20FAB4-CB61-2944-5B46-2F7DE35C0549}"/>
              </a:ext>
            </a:extLst>
          </p:cNvPr>
          <p:cNvSpPr txBox="1"/>
          <p:nvPr/>
        </p:nvSpPr>
        <p:spPr>
          <a:xfrm>
            <a:off x="621030" y="1663778"/>
            <a:ext cx="10949940" cy="4992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b="1" dirty="0"/>
              <a:t>Objective</a:t>
            </a:r>
            <a:r>
              <a:rPr lang="en-US" altLang="zh-CN" sz="3600" dirty="0"/>
              <a:t>: Develop a machine learning model to predict hydraulic system failures using sensor data.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b="1" dirty="0"/>
              <a:t>Key Focus</a:t>
            </a:r>
            <a:r>
              <a:rPr lang="en-US" altLang="zh-CN" sz="3600" dirty="0"/>
              <a:t>: Real-time deployment feasibility and high accuracy and computational efficiency.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b="1" dirty="0"/>
              <a:t>Visual</a:t>
            </a:r>
            <a:r>
              <a:rPr lang="en-US" altLang="zh-CN" sz="3600" dirty="0"/>
              <a:t>: Flowchart showing the project pipeline (data → preprocessing → modeling → evaluation).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7EA7-5214-05E1-E493-ECAE17CB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44A1D407-4045-C7C6-0804-28F1CAA7A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58B651-ABCD-4C75-8224-5D413F89F3E0}"/>
              </a:ext>
            </a:extLst>
          </p:cNvPr>
          <p:cNvSpPr txBox="1"/>
          <p:nvPr/>
        </p:nvSpPr>
        <p:spPr>
          <a:xfrm>
            <a:off x="708660" y="457201"/>
            <a:ext cx="717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PROBLEM STATEMENT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CC0B98-4B2B-3C63-E834-B0B49DEDC4F6}"/>
              </a:ext>
            </a:extLst>
          </p:cNvPr>
          <p:cNvSpPr txBox="1"/>
          <p:nvPr/>
        </p:nvSpPr>
        <p:spPr>
          <a:xfrm>
            <a:off x="621030" y="1663778"/>
            <a:ext cx="10793730" cy="3422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/>
              <a:t>Current Challenges</a:t>
            </a:r>
            <a:r>
              <a:rPr lang="en-US" altLang="zh-CN" sz="4000" dirty="0"/>
              <a:t>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Reactive maintenance leads to costly downtime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Manual inspections are time-consuming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Unexpected failures disrupt operations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566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7F57-A0B1-DAC4-A1A8-6B9C4B25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D9951348-6D1E-4D56-0B2E-57A3185A6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81AD04E-81FC-EB94-4FFB-04A4EA574895}"/>
              </a:ext>
            </a:extLst>
          </p:cNvPr>
          <p:cNvSpPr txBox="1"/>
          <p:nvPr/>
        </p:nvSpPr>
        <p:spPr>
          <a:xfrm>
            <a:off x="708660" y="457201"/>
            <a:ext cx="717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RELATED WORK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D6D313-71A7-C06D-6416-D6D7D884E914}"/>
              </a:ext>
            </a:extLst>
          </p:cNvPr>
          <p:cNvSpPr txBox="1"/>
          <p:nvPr/>
        </p:nvSpPr>
        <p:spPr>
          <a:xfrm>
            <a:off x="621030" y="1663778"/>
            <a:ext cx="11342370" cy="4253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Prior Research: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Machine learning models (Random Forests, SVMs, LSTMs) for failure prediction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Feature engineering techniques (PCA, time-series analysis)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8274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AB24A-F5E3-7DF8-098E-8D50C2576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C6EEA7B9-C258-6921-4EAB-5B8FA28A63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7546D72-7A4F-930F-4FEB-CE072A358A13}"/>
              </a:ext>
            </a:extLst>
          </p:cNvPr>
          <p:cNvSpPr txBox="1"/>
          <p:nvPr/>
        </p:nvSpPr>
        <p:spPr>
          <a:xfrm>
            <a:off x="708660" y="457201"/>
            <a:ext cx="717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RELATED WORK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8B7E98-FF20-83B2-61BC-5BF70A5A86B4}"/>
              </a:ext>
            </a:extLst>
          </p:cNvPr>
          <p:cNvSpPr txBox="1"/>
          <p:nvPr/>
        </p:nvSpPr>
        <p:spPr>
          <a:xfrm>
            <a:off x="621030" y="2349578"/>
            <a:ext cx="11342370" cy="259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Gaps in Research: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Need for interpretable and lightweight models.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Limited real-time deployment applications.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671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900E-23D6-18C3-3393-0F8F2ECD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C9DBBAAD-4953-D8A3-0906-488FA94E38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916AD63-EF09-A737-5853-8754B20D4AE6}"/>
              </a:ext>
            </a:extLst>
          </p:cNvPr>
          <p:cNvSpPr txBox="1"/>
          <p:nvPr/>
        </p:nvSpPr>
        <p:spPr>
          <a:xfrm>
            <a:off x="708660" y="457201"/>
            <a:ext cx="717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PROPOSAL WORK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EDA969-DE8C-2D26-6850-BC185F129018}"/>
              </a:ext>
            </a:extLst>
          </p:cNvPr>
          <p:cNvSpPr txBox="1"/>
          <p:nvPr/>
        </p:nvSpPr>
        <p:spPr>
          <a:xfrm>
            <a:off x="621030" y="2364818"/>
            <a:ext cx="10793730" cy="259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/>
              <a:t>Proposed Solution</a:t>
            </a:r>
            <a:r>
              <a:rPr lang="en-US" altLang="zh-CN" sz="4000" dirty="0"/>
              <a:t>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Predictive maintenance using machine learning.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Real-time monitoring and failure prediction.</a:t>
            </a:r>
          </a:p>
        </p:txBody>
      </p:sp>
    </p:spTree>
    <p:extLst>
      <p:ext uri="{BB962C8B-B14F-4D97-AF65-F5344CB8AC3E}">
        <p14:creationId xmlns:p14="http://schemas.microsoft.com/office/powerpoint/2010/main" val="324733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D3028-9E74-77B9-9735-7130B809D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18CBBA6E-6811-3343-6296-283FE1E886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F4DB40E-42DD-7DD0-6F07-46B0DBC93BD6}"/>
              </a:ext>
            </a:extLst>
          </p:cNvPr>
          <p:cNvSpPr txBox="1"/>
          <p:nvPr/>
        </p:nvSpPr>
        <p:spPr>
          <a:xfrm>
            <a:off x="708660" y="457201"/>
            <a:ext cx="717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EVALUATION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EF79C8-DBAE-77DB-16D9-571793642769}"/>
              </a:ext>
            </a:extLst>
          </p:cNvPr>
          <p:cNvSpPr txBox="1"/>
          <p:nvPr/>
        </p:nvSpPr>
        <p:spPr>
          <a:xfrm>
            <a:off x="699135" y="1851977"/>
            <a:ext cx="10793730" cy="176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/>
              <a:t>Classification Metrics</a:t>
            </a:r>
            <a:r>
              <a:rPr lang="en-US" altLang="zh-CN" sz="4000" dirty="0"/>
              <a:t>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Accuracy, Precision, Recall, F1-score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AE7647-AD37-8377-279A-5B0D147CCC2E}"/>
              </a:ext>
            </a:extLst>
          </p:cNvPr>
          <p:cNvSpPr txBox="1"/>
          <p:nvPr/>
        </p:nvSpPr>
        <p:spPr>
          <a:xfrm>
            <a:off x="621030" y="3972234"/>
            <a:ext cx="10793730" cy="176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b="1" dirty="0"/>
              <a:t>Model Efficiency</a:t>
            </a:r>
            <a:r>
              <a:rPr lang="en-US" altLang="zh-CN" sz="4000" dirty="0"/>
              <a:t>: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600" dirty="0"/>
              <a:t>Training time and inference speed</a:t>
            </a:r>
          </a:p>
        </p:txBody>
      </p:sp>
    </p:spTree>
    <p:extLst>
      <p:ext uri="{BB962C8B-B14F-4D97-AF65-F5344CB8AC3E}">
        <p14:creationId xmlns:p14="http://schemas.microsoft.com/office/powerpoint/2010/main" val="222747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98E47-25EB-D08D-6354-C8371D13B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2F4CC392-1866-3C66-8093-03A568D265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A05EC4-89B9-48CF-EE4A-2C18D8E72C41}"/>
              </a:ext>
            </a:extLst>
          </p:cNvPr>
          <p:cNvSpPr txBox="1"/>
          <p:nvPr/>
        </p:nvSpPr>
        <p:spPr>
          <a:xfrm>
            <a:off x="708660" y="457201"/>
            <a:ext cx="717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PROJECT TIMELINE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BB242A-D368-5893-3973-DBAAF26E41F7}"/>
              </a:ext>
            </a:extLst>
          </p:cNvPr>
          <p:cNvSpPr txBox="1"/>
          <p:nvPr/>
        </p:nvSpPr>
        <p:spPr>
          <a:xfrm>
            <a:off x="699134" y="1851977"/>
            <a:ext cx="1091374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Week 1: Dataset exploration and preprocessing.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Week 2-3: Implement baseline models (Decision Trees, </a:t>
            </a:r>
            <a:r>
              <a:rPr lang="en-US" altLang="zh-CN" sz="3200" dirty="0" err="1"/>
              <a:t>XGBoost</a:t>
            </a:r>
            <a:r>
              <a:rPr lang="en-US" altLang="zh-CN" sz="3200" dirty="0"/>
              <a:t>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Week 4: Experiment with time-series models (LSTM, ARIMA).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3200" dirty="0"/>
              <a:t>Week 5: Evaluation and performance comparison.- Week 6: Final report writing and refinements.</a:t>
            </a:r>
          </a:p>
        </p:txBody>
      </p:sp>
    </p:spTree>
    <p:extLst>
      <p:ext uri="{BB962C8B-B14F-4D97-AF65-F5344CB8AC3E}">
        <p14:creationId xmlns:p14="http://schemas.microsoft.com/office/powerpoint/2010/main" val="294432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C4A6-E473-5862-D9EA-593CB1D21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点">
            <a:extLst>
              <a:ext uri="{FF2B5EF4-FFF2-40B4-BE49-F238E27FC236}">
                <a16:creationId xmlns:a16="http://schemas.microsoft.com/office/drawing/2014/main" id="{EFE7B7AF-060C-3A31-715D-C409913D8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D70F06-2ECF-9597-04A1-CD5EFD486840}"/>
              </a:ext>
            </a:extLst>
          </p:cNvPr>
          <p:cNvSpPr txBox="1"/>
          <p:nvPr/>
        </p:nvSpPr>
        <p:spPr>
          <a:xfrm>
            <a:off x="708660" y="457201"/>
            <a:ext cx="7170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DATA PREPROCESSING</a:t>
            </a:r>
            <a:endParaRPr lang="zh-CN" altLang="en-US" sz="6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7C3512-89D0-9B95-308A-8AD688B06388}"/>
              </a:ext>
            </a:extLst>
          </p:cNvPr>
          <p:cNvSpPr txBox="1"/>
          <p:nvPr/>
        </p:nvSpPr>
        <p:spPr>
          <a:xfrm>
            <a:off x="708660" y="2309177"/>
            <a:ext cx="10913745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000" b="1" dirty="0"/>
              <a:t>Handling Missing Values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4000" b="1" dirty="0"/>
              <a:t>Feature Engineering</a:t>
            </a:r>
            <a:endParaRPr lang="en-US" altLang="zh-CN" sz="3200" b="1" dirty="0"/>
          </a:p>
          <a:p>
            <a:pPr lvl="1">
              <a:lnSpc>
                <a:spcPct val="150000"/>
              </a:lnSpc>
            </a:pPr>
            <a:r>
              <a:rPr lang="en-US" altLang="zh-CN" sz="3200" b="1" dirty="0"/>
              <a:t>	</a:t>
            </a:r>
            <a:r>
              <a:rPr lang="en-US" altLang="zh-CN" sz="3200" dirty="0"/>
              <a:t>Extracted statistical features for each sensor per cycle</a:t>
            </a:r>
          </a:p>
        </p:txBody>
      </p:sp>
    </p:spTree>
    <p:extLst>
      <p:ext uri="{BB962C8B-B14F-4D97-AF65-F5344CB8AC3E}">
        <p14:creationId xmlns:p14="http://schemas.microsoft.com/office/powerpoint/2010/main" val="415405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74_TF22566005_Win32" id="{8767197E-7510-42F8-B763-E45F3770E5A5}" vid="{CF90D904-521C-4459-A9B7-C388B2C4B831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未来设计</Template>
  <TotalTime>190</TotalTime>
  <Words>317</Words>
  <Application>Microsoft Office PowerPoint</Application>
  <PresentationFormat>宽屏</PresentationFormat>
  <Paragraphs>56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Inter</vt:lpstr>
      <vt:lpstr>Microsoft YaHei UI</vt:lpstr>
      <vt:lpstr>Arial</vt:lpstr>
      <vt:lpstr>天体</vt:lpstr>
      <vt:lpstr>Predictive Maintenance for Hydraulic Systems Using Machine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永鹏 邓</dc:creator>
  <cp:lastModifiedBy>永鹏 邓</cp:lastModifiedBy>
  <cp:revision>1</cp:revision>
  <dcterms:created xsi:type="dcterms:W3CDTF">2025-03-04T04:09:43Z</dcterms:created>
  <dcterms:modified xsi:type="dcterms:W3CDTF">2025-03-04T07:20:00Z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