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5"/>
  </p:notesMasterIdLst>
  <p:handoutMasterIdLst>
    <p:handoutMasterId r:id="rId26"/>
  </p:handoutMasterIdLst>
  <p:sldIdLst>
    <p:sldId id="256" r:id="rId5"/>
    <p:sldId id="274" r:id="rId6"/>
    <p:sldId id="276" r:id="rId7"/>
    <p:sldId id="278" r:id="rId8"/>
    <p:sldId id="279" r:id="rId9"/>
    <p:sldId id="277" r:id="rId10"/>
    <p:sldId id="282" r:id="rId11"/>
    <p:sldId id="285" r:id="rId12"/>
    <p:sldId id="286" r:id="rId13"/>
    <p:sldId id="283" r:id="rId14"/>
    <p:sldId id="288" r:id="rId15"/>
    <p:sldId id="280" r:id="rId16"/>
    <p:sldId id="287" r:id="rId17"/>
    <p:sldId id="281" r:id="rId18"/>
    <p:sldId id="284" r:id="rId19"/>
    <p:sldId id="289" r:id="rId20"/>
    <p:sldId id="290" r:id="rId21"/>
    <p:sldId id="291" r:id="rId22"/>
    <p:sldId id="292" r:id="rId23"/>
    <p:sldId id="275" r:id="rId24"/>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4" autoAdjust="0"/>
    <p:restoredTop sz="95033" autoAdjust="0"/>
  </p:normalViewPr>
  <p:slideViewPr>
    <p:cSldViewPr snapToGrid="0" snapToObjects="1">
      <p:cViewPr varScale="1">
        <p:scale>
          <a:sx n="87" d="100"/>
          <a:sy n="87" d="100"/>
        </p:scale>
        <p:origin x="283" y="-26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3" d="100"/>
          <a:sy n="83" d="100"/>
        </p:scale>
        <p:origin x="391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52723D-D4DE-4556-A681-674D63E5E761}" type="datetime1">
              <a:rPr lang="zh-CN" altLang="en-US" smtClean="0">
                <a:latin typeface="Microsoft YaHei UI" panose="020B0503020204020204" pitchFamily="34" charset="-122"/>
                <a:ea typeface="Microsoft YaHei UI" panose="020B0503020204020204" pitchFamily="34" charset="-122"/>
              </a:rPr>
              <a:t>2025/3/4</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407D89-7B00-4E0F-AC04-610B20E7CAF9}" type="datetime1">
              <a:rPr lang="zh-CN" altLang="en-US" smtClean="0"/>
              <a:pPr/>
              <a:t>2025/3/4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3544625-0ADF-4414-89A2-9E135F0C849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9A2B9-9436-AE5B-EA66-277921D3A8F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ED12F8-CB21-2A45-2AA3-1800905341F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F0D1BF0-D422-0F92-B8DC-622F70F12C44}"/>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A579E157-A02F-1463-70B6-D66EE4EAC4F4}"/>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2123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6E397-4647-D8F1-5CF9-706BED42AF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9A00140-46F1-1372-4438-1A84924C2D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BDDE424-8992-4E43-2310-1518D5992A5A}"/>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7BFF2117-5E71-D9A1-96BD-904AF60449CB}"/>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3599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8CBDD-ED10-C309-379D-23DC2E1FC40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5E23B2-CF80-0FE4-FAAD-94E8B8ABBEF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5172C86-2A89-47C4-27C1-063B1E2EF8D5}"/>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65032DD7-7EE8-3EC7-052A-B8DC0415424A}"/>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829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B5A88-DDF5-FFC0-5389-05FBADADF0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EB713D-6609-6BD3-BD9F-69D789C23D2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B1C03D1-86DE-2F82-F419-2C5E63710C46}"/>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02FA9416-0932-FA7E-80A1-FFA2C8899D7A}"/>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36806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630CB-3D5E-F91B-A4A4-5E704BEC7F4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5D7D503-3D7D-D431-56D6-2E84CD5F5E4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ABB21C0-177D-A37F-16C1-FA3A03FE362F}"/>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48FE576C-4C5D-7285-B8CB-52FF82E7E5BB}"/>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44138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6587A-ADA9-19A0-5D3F-916F6614837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D64757B-8D46-54F0-FD4E-7CE25A388A6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2BA37DC-4405-905C-4D3A-8EF554FCAEB9}"/>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88408448-D859-CBBA-9436-F017B944168F}"/>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609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E9899-D0F5-5A2B-F99A-89FB65B8B1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141D00F-8433-0B4F-81D9-54061B026D3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EFBFD45-3F73-1787-0EB3-96DB107C6475}"/>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0EFFB19A-91A3-8E4C-7AB7-1BF2290F7D1C}"/>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3340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743AA-CE7D-7C64-C020-13D4616281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E44417B-D46C-6016-77F9-21D77A034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6486B29-F867-36A0-D9A5-3086A9A3609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CDB469C7-C8B6-D3BD-6A22-32A14B55DFA0}"/>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79658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89931-63D0-5D6A-26BA-C163793AE3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C601B7-9082-6689-74F1-23F50CECA34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81CF01-46C5-6C8B-27B4-67769EFA1C7B}"/>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73ED83DB-7C47-C7AA-774E-650588F6A43A}"/>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13187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4D851-5F63-555D-4E06-424DFADF17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4598E97-10D2-C2B3-6C95-0F5353D8D47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2F3D6DD-EB93-98D1-5BCC-B479556B1B5F}"/>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8264E270-D609-8149-15F5-4736275B1990}"/>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73443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34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F6085-D9F3-7F95-8A2D-CA40D9333EB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251F67E-6535-2673-9342-E79BDA7C38A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12AA60C-D67A-D4FC-DDD1-0B770959B907}"/>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A0AED3D5-F86C-F36E-C075-D55980ACD649}"/>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6919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71D06-6386-6635-B946-05E5E55B5AB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FF980C-332B-885E-E0AB-5ACC3677842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8B8C4E9-58B1-C535-17B8-B632C5019A8C}"/>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7CC245EA-BFC5-D1D9-5FD5-177FBE6442C6}"/>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0435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DF614-5661-8F0D-53FC-BFDDE5BFA77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4E0D23-AC36-C20C-7232-C7BF29C4143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3950C0C-3A34-3BA6-A5E9-67E0EB861022}"/>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5CD88B33-5E91-0515-C90A-B01C7CA1D49E}"/>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2529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F27D9-B0B2-DA7E-800D-A2A86A96566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8F421B-90BE-5943-A5BC-114F2D83C7F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C52A877-0577-BF93-FCED-E64CC0DD4ADE}"/>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0861C280-936E-4EA6-9029-68D3DDB9674D}"/>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8560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6CFA7-D7B4-8B0A-0520-CF99863BEA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385F45B-6E53-9FF5-31D5-1746E9A396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EC931A7-2D6C-538C-CFFD-8569F241646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69497845-3EBB-2560-35AB-A82265377FCF}"/>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517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73541-6DAE-2BC1-BE91-FF4C4199017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4657FEA-6DB6-B44E-01C3-714787675F3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01E69D8-F060-84F9-1702-E157C0EEB9D7}"/>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114083EA-E41C-14AB-295F-362BABC93478}"/>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24560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0E82F-2041-E0C5-3BE5-5886A237D74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4E01C34-91A2-7FDC-6EF9-1892B16BD93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A811C41-7876-CD6A-2395-B111B0445462}"/>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2B2C2EC2-8F58-D39B-190B-7F22E33AB54F}"/>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1119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BDB2E-FCFD-F5AE-51C7-973FBEC5D3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88D5BC8-0366-ADC6-76EC-BE5B0CECCEA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7524883-98B7-BAD3-ACDD-C4FF2169C1FF}"/>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EF738CD5-6B06-6457-628B-5C3A7B891439}"/>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45819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p>
            <a:pPr rtl="0"/>
            <a:fld id="{F8909168-4A34-4324-A83E-BD3E42B16F2A}" type="datetime1">
              <a:rPr lang="zh-CN" altLang="en-US" noProof="0" smtClean="0"/>
              <a:t>2025/3/4</a:t>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6AC26EF6-1ED0-4FB0-8F90-2C9921C13D99}" type="datetime1">
              <a:rPr lang="zh-CN" altLang="en-US" noProof="0" smtClean="0"/>
              <a:t>2025/3/4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43EE78C5-681C-4317-A28E-695CCF90563A}" type="datetime1">
              <a:rPr lang="zh-CN" altLang="en-US" noProof="0" smtClean="0"/>
              <a:t>2025/3/4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1097875" y="3352800"/>
            <a:ext cx="9339184" cy="381000"/>
          </a:xfrm>
        </p:spPr>
        <p:txBody>
          <a:bodyPr rtlCol="0" anchor="ctr"/>
          <a:lstStyle>
            <a:lvl1pPr marL="0" indent="0">
              <a:buFontTx/>
              <a:buNone/>
              <a:defRPr>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DBD9451-F8BC-4121-A45B-F0B7464CF2AC}" type="datetime1">
              <a:rPr lang="zh-CN" altLang="en-US" noProof="0" smtClean="0"/>
              <a:t>2025/3/4</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73FEA4BC-BAE6-4A1F-994E-523C55AE5C9B}" type="datetime1">
              <a:rPr lang="zh-CN" altLang="en-US" noProof="0" smtClean="0"/>
              <a:t>2025/3/4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Microsoft YaHei UI" panose="020B0503020204020204" pitchFamily="34" charset="-122"/>
                <a:ea typeface="Microsoft YaHei UI" panose="020B0503020204020204" pitchFamily="34" charset="-122"/>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5E4979-2E7C-4B55-B892-E9FF271F4E15}" type="datetime1">
              <a:rPr lang="zh-CN" altLang="en-US" noProof="0" smtClean="0"/>
              <a:t>2025/3/4</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p>
        </p:txBody>
      </p:sp>
      <p:sp>
        <p:nvSpPr>
          <p:cNvPr id="10" name="文本占位符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171027BD-1FB7-485B-9032-6DD3B27E5252}" type="datetime1">
              <a:rPr lang="zh-CN" altLang="en-US" noProof="0" smtClean="0"/>
              <a:t>2025/3/4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A2A2B674-02BF-4098-BE33-7013FA47DF03}" type="datetime1">
              <a:rPr lang="zh-CN" altLang="en-US" noProof="0" smtClean="0"/>
              <a:t>2025/3/4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685800" y="609600"/>
            <a:ext cx="7832116" cy="51816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266CD0FE-0A49-4198-A732-213A10C7BDD9}" type="datetime1">
              <a:rPr lang="zh-CN" altLang="en-US" noProof="0" smtClean="0"/>
              <a:t>2025/3/4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FAED38EE-2E2A-4F0B-8A99-E01B7D8AE739}" type="datetime1">
              <a:rPr lang="zh-CN" altLang="en-US" noProof="0" smtClean="0"/>
              <a:t>2025/3/4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p>
        </p:txBody>
      </p:sp>
      <p:sp>
        <p:nvSpPr>
          <p:cNvPr id="3" name="文本占位符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DB9925AA-FD42-4E46-B5E3-34027E08BA98}" type="datetime1">
              <a:rPr lang="zh-CN" altLang="en-US" noProof="0" smtClean="0"/>
              <a:t>2025/3/4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685802" y="2142067"/>
            <a:ext cx="4995334" cy="3649134"/>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821895" y="2142067"/>
            <a:ext cx="4995332" cy="3649133"/>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7B6E6046-E7F8-43A6-A21B-5E897CAEBD47}" type="datetime1">
              <a:rPr lang="zh-CN" altLang="en-US" noProof="0" smtClean="0"/>
              <a:t>2025/3/4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5801" y="2870201"/>
            <a:ext cx="4996923"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823483" y="2870201"/>
            <a:ext cx="4995334"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4076C7A7-9AEF-4176-B3C5-C9AC3A586E0A}" type="datetime1">
              <a:rPr lang="zh-CN" altLang="en-US" noProof="0" smtClean="0"/>
              <a:t>2025/3/4</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629CBC08-4894-4154-92BB-CEC7564BF5D0}" type="datetime1">
              <a:rPr lang="zh-CN" altLang="en-US" noProof="0" smtClean="0"/>
              <a:t>2025/3/4</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5704ACDB-403D-45F7-BA7B-CDC631E103DE}" type="datetime1">
              <a:rPr lang="zh-CN" altLang="en-US" noProof="0" smtClean="0"/>
              <a:t>2025/3/4</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648201" y="609601"/>
            <a:ext cx="6169026" cy="5181600"/>
          </a:xfrm>
        </p:spPr>
        <p:txBody>
          <a:bodyPr rtlCol="0" anchor="ctr">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8905170-1958-47F4-9682-359E29E272CE}" type="datetime1">
              <a:rPr lang="zh-CN" altLang="en-US" noProof="0" smtClean="0"/>
              <a:t>2025/3/4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57105F54-EE89-4D9B-9F9C-6DECEE061631}" type="datetime1">
              <a:rPr lang="zh-CN" altLang="en-US" noProof="0" smtClean="0"/>
              <a:t>2025/3/4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EFAB11F1-59FE-48BE-91BA-99BF2D5E1491}" type="datetime1">
              <a:rPr lang="zh-CN" altLang="en-US" noProof="0" smtClean="0"/>
              <a:t>2025/3/4</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340C7600-5BA8-4A54-887F-74AF87750A31}"/>
              </a:ext>
            </a:extLst>
          </p:cNvPr>
          <p:cNvSpPr>
            <a:spLocks noGrp="1"/>
          </p:cNvSpPr>
          <p:nvPr>
            <p:ph type="ctrTitle"/>
          </p:nvPr>
        </p:nvSpPr>
        <p:spPr>
          <a:xfrm>
            <a:off x="121920" y="2103544"/>
            <a:ext cx="11038205" cy="2421464"/>
          </a:xfrm>
        </p:spPr>
        <p:txBody>
          <a:bodyPr rtlCol="0">
            <a:normAutofit/>
          </a:bodyPr>
          <a:lstStyle/>
          <a:p>
            <a:pPr rtl="0"/>
            <a:r>
              <a:rPr lang="en-US" altLang="zh-CN" sz="3200" b="1" dirty="0"/>
              <a:t>Predictive Maintenance for Hydraulic Systems Using Machine Learning</a:t>
            </a:r>
            <a:endParaRPr lang="zh-CN" altLang="en-US" b="1" dirty="0"/>
          </a:p>
        </p:txBody>
      </p:sp>
      <p:sp>
        <p:nvSpPr>
          <p:cNvPr id="3" name="副标题 2">
            <a:extLst>
              <a:ext uri="{FF2B5EF4-FFF2-40B4-BE49-F238E27FC236}">
                <a16:creationId xmlns:a16="http://schemas.microsoft.com/office/drawing/2014/main" id="{AE584786-6548-4BB4-95FD-977AD1F362C6}"/>
              </a:ext>
            </a:extLst>
          </p:cNvPr>
          <p:cNvSpPr>
            <a:spLocks noGrp="1"/>
          </p:cNvSpPr>
          <p:nvPr>
            <p:ph type="subTitle" idx="1"/>
          </p:nvPr>
        </p:nvSpPr>
        <p:spPr>
          <a:xfrm>
            <a:off x="3177309" y="4976282"/>
            <a:ext cx="7982816" cy="1405467"/>
          </a:xfrm>
        </p:spPr>
        <p:txBody>
          <a:bodyPr rtlCol="0">
            <a:normAutofit/>
          </a:bodyPr>
          <a:lstStyle/>
          <a:p>
            <a:pPr rtl="0"/>
            <a:r>
              <a:rPr lang="en-US" altLang="zh-CN" b="0" i="0" dirty="0">
                <a:effectLst/>
                <a:latin typeface="Inter"/>
              </a:rPr>
              <a:t>Rock Deng</a:t>
            </a:r>
            <a:br>
              <a:rPr lang="en-US" altLang="zh-CN" b="0" i="0" dirty="0">
                <a:effectLst/>
                <a:latin typeface="Inter"/>
              </a:rPr>
            </a:br>
            <a:r>
              <a:rPr lang="en-US" altLang="zh-CN" b="0" i="0" dirty="0">
                <a:effectLst/>
                <a:latin typeface="Inter"/>
              </a:rPr>
              <a:t>University of Colorado boulder</a:t>
            </a:r>
            <a:endParaRPr lang="en-US" altLang="zh-CN" dirty="0"/>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0A050-D2D4-7354-256D-EBC7498B1F68}"/>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8A878CFC-E810-321D-49D2-AC2547F282CE}"/>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96E885E0-54BD-8591-C011-90CF5EABED50}"/>
              </a:ext>
            </a:extLst>
          </p:cNvPr>
          <p:cNvSpPr txBox="1"/>
          <p:nvPr/>
        </p:nvSpPr>
        <p:spPr>
          <a:xfrm>
            <a:off x="708659" y="457201"/>
            <a:ext cx="10501207" cy="1015663"/>
          </a:xfrm>
          <a:prstGeom prst="rect">
            <a:avLst/>
          </a:prstGeom>
          <a:noFill/>
        </p:spPr>
        <p:txBody>
          <a:bodyPr wrap="square" rtlCol="0">
            <a:spAutoFit/>
          </a:bodyPr>
          <a:lstStyle/>
          <a:p>
            <a:r>
              <a:rPr lang="en-US" altLang="zh-CN" sz="6000" dirty="0"/>
              <a:t>Model Training and Evaluation</a:t>
            </a:r>
            <a:endParaRPr lang="zh-CN" altLang="en-US" sz="6000" dirty="0"/>
          </a:p>
        </p:txBody>
      </p:sp>
      <p:sp>
        <p:nvSpPr>
          <p:cNvPr id="10" name="文本框 9">
            <a:extLst>
              <a:ext uri="{FF2B5EF4-FFF2-40B4-BE49-F238E27FC236}">
                <a16:creationId xmlns:a16="http://schemas.microsoft.com/office/drawing/2014/main" id="{89AC660E-94F5-9980-4794-A573CDCF1FDE}"/>
              </a:ext>
            </a:extLst>
          </p:cNvPr>
          <p:cNvSpPr txBox="1"/>
          <p:nvPr/>
        </p:nvSpPr>
        <p:spPr>
          <a:xfrm>
            <a:off x="708660" y="2309177"/>
            <a:ext cx="10237763" cy="4982903"/>
          </a:xfrm>
          <a:prstGeom prst="rect">
            <a:avLst/>
          </a:prstGeom>
          <a:noFill/>
        </p:spPr>
        <p:txBody>
          <a:bodyPr wrap="square" rtlCol="0">
            <a:spAutoFit/>
          </a:bodyPr>
          <a:lstStyle/>
          <a:p>
            <a:pPr>
              <a:lnSpc>
                <a:spcPct val="150000"/>
              </a:lnSpc>
            </a:pPr>
            <a:r>
              <a:rPr lang="en-US" altLang="zh-CN" sz="4000" b="1" dirty="0"/>
              <a:t>Random Forest Classifier</a:t>
            </a:r>
          </a:p>
          <a:p>
            <a:pPr>
              <a:lnSpc>
                <a:spcPct val="150000"/>
              </a:lnSpc>
            </a:pPr>
            <a:r>
              <a:rPr lang="en-US" altLang="zh-CN" sz="3200" b="1" dirty="0"/>
              <a:t>Random Forest, an ensemble learning method, trained using 80% of the dataset and evaluated on the remaining20%.</a:t>
            </a:r>
            <a:br>
              <a:rPr lang="en-US" altLang="zh-CN" sz="3200" b="1" dirty="0"/>
            </a:br>
            <a:br>
              <a:rPr lang="en-US" altLang="zh-CN" sz="4000" b="1" dirty="0"/>
            </a:br>
            <a:endParaRPr lang="en-US" altLang="zh-CN" sz="4000" b="1" dirty="0"/>
          </a:p>
        </p:txBody>
      </p:sp>
    </p:spTree>
    <p:extLst>
      <p:ext uri="{BB962C8B-B14F-4D97-AF65-F5344CB8AC3E}">
        <p14:creationId xmlns:p14="http://schemas.microsoft.com/office/powerpoint/2010/main" val="77657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A415F-8986-37B6-3D43-9C372A8693BA}"/>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C0CDD118-ECCE-77B0-EE7B-D576A12B6168}"/>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3AC924FE-A6FD-CDA2-92A5-214C7361454E}"/>
              </a:ext>
            </a:extLst>
          </p:cNvPr>
          <p:cNvSpPr txBox="1"/>
          <p:nvPr/>
        </p:nvSpPr>
        <p:spPr>
          <a:xfrm>
            <a:off x="708659" y="457201"/>
            <a:ext cx="10501207" cy="1015663"/>
          </a:xfrm>
          <a:prstGeom prst="rect">
            <a:avLst/>
          </a:prstGeom>
          <a:noFill/>
        </p:spPr>
        <p:txBody>
          <a:bodyPr wrap="square" rtlCol="0">
            <a:spAutoFit/>
          </a:bodyPr>
          <a:lstStyle/>
          <a:p>
            <a:r>
              <a:rPr lang="en-US" altLang="zh-CN" sz="6000" dirty="0"/>
              <a:t>Model Training and Evaluation</a:t>
            </a:r>
            <a:endParaRPr lang="zh-CN" altLang="en-US" sz="6000" dirty="0"/>
          </a:p>
        </p:txBody>
      </p:sp>
      <p:sp>
        <p:nvSpPr>
          <p:cNvPr id="10" name="文本框 9">
            <a:extLst>
              <a:ext uri="{FF2B5EF4-FFF2-40B4-BE49-F238E27FC236}">
                <a16:creationId xmlns:a16="http://schemas.microsoft.com/office/drawing/2014/main" id="{A0C1E60C-A848-3FF5-927D-1785E4AC5CD6}"/>
              </a:ext>
            </a:extLst>
          </p:cNvPr>
          <p:cNvSpPr txBox="1"/>
          <p:nvPr/>
        </p:nvSpPr>
        <p:spPr>
          <a:xfrm>
            <a:off x="708660" y="1608595"/>
            <a:ext cx="10237763" cy="1843582"/>
          </a:xfrm>
          <a:prstGeom prst="rect">
            <a:avLst/>
          </a:prstGeom>
          <a:noFill/>
        </p:spPr>
        <p:txBody>
          <a:bodyPr wrap="square" rtlCol="0">
            <a:spAutoFit/>
          </a:bodyPr>
          <a:lstStyle/>
          <a:p>
            <a:pPr>
              <a:lnSpc>
                <a:spcPct val="150000"/>
              </a:lnSpc>
            </a:pPr>
            <a:r>
              <a:rPr lang="en-US" altLang="zh-CN" sz="4000" b="1" dirty="0"/>
              <a:t>Random Forest Classifier</a:t>
            </a:r>
          </a:p>
          <a:p>
            <a:pPr>
              <a:lnSpc>
                <a:spcPct val="150000"/>
              </a:lnSpc>
            </a:pPr>
            <a:endParaRPr lang="en-US" altLang="zh-CN" sz="4000" b="1" dirty="0"/>
          </a:p>
        </p:txBody>
      </p:sp>
      <p:pic>
        <p:nvPicPr>
          <p:cNvPr id="3" name="图片 2">
            <a:extLst>
              <a:ext uri="{FF2B5EF4-FFF2-40B4-BE49-F238E27FC236}">
                <a16:creationId xmlns:a16="http://schemas.microsoft.com/office/drawing/2014/main" id="{0A2250B7-3C3F-8B6B-4225-B37820225627}"/>
              </a:ext>
            </a:extLst>
          </p:cNvPr>
          <p:cNvPicPr>
            <a:picLocks noChangeAspect="1"/>
          </p:cNvPicPr>
          <p:nvPr/>
        </p:nvPicPr>
        <p:blipFill>
          <a:blip r:embed="rId4"/>
          <a:stretch>
            <a:fillRect/>
          </a:stretch>
        </p:blipFill>
        <p:spPr>
          <a:xfrm>
            <a:off x="793755" y="2906400"/>
            <a:ext cx="6108208" cy="3451084"/>
          </a:xfrm>
          <a:prstGeom prst="rect">
            <a:avLst/>
          </a:prstGeom>
        </p:spPr>
      </p:pic>
    </p:spTree>
    <p:extLst>
      <p:ext uri="{BB962C8B-B14F-4D97-AF65-F5344CB8AC3E}">
        <p14:creationId xmlns:p14="http://schemas.microsoft.com/office/powerpoint/2010/main" val="85545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D3028-9E74-77B9-9735-7130B809D1B6}"/>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18CBBA6E-6811-3343-6296-283FE1E8860C}"/>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EF4DB40E-42DD-7DD0-6F07-46B0DBC93BD6}"/>
              </a:ext>
            </a:extLst>
          </p:cNvPr>
          <p:cNvSpPr txBox="1"/>
          <p:nvPr/>
        </p:nvSpPr>
        <p:spPr>
          <a:xfrm>
            <a:off x="708660" y="457201"/>
            <a:ext cx="9912448" cy="1015663"/>
          </a:xfrm>
          <a:prstGeom prst="rect">
            <a:avLst/>
          </a:prstGeom>
          <a:noFill/>
        </p:spPr>
        <p:txBody>
          <a:bodyPr wrap="square" rtlCol="0">
            <a:spAutoFit/>
          </a:bodyPr>
          <a:lstStyle/>
          <a:p>
            <a:r>
              <a:rPr lang="en-US" altLang="zh-CN" sz="6000" dirty="0"/>
              <a:t>Model Training and Evaluation</a:t>
            </a:r>
            <a:endParaRPr lang="zh-CN" altLang="en-US" sz="6000" dirty="0"/>
          </a:p>
        </p:txBody>
      </p:sp>
      <p:sp>
        <p:nvSpPr>
          <p:cNvPr id="10" name="文本框 9">
            <a:extLst>
              <a:ext uri="{FF2B5EF4-FFF2-40B4-BE49-F238E27FC236}">
                <a16:creationId xmlns:a16="http://schemas.microsoft.com/office/drawing/2014/main" id="{2DEF79C8-DBAE-77DB-16D9-571793642769}"/>
              </a:ext>
            </a:extLst>
          </p:cNvPr>
          <p:cNvSpPr txBox="1"/>
          <p:nvPr/>
        </p:nvSpPr>
        <p:spPr>
          <a:xfrm>
            <a:off x="708660" y="1640508"/>
            <a:ext cx="10793730" cy="2591800"/>
          </a:xfrm>
          <a:prstGeom prst="rect">
            <a:avLst/>
          </a:prstGeom>
          <a:noFill/>
        </p:spPr>
        <p:txBody>
          <a:bodyPr wrap="square" rtlCol="0">
            <a:spAutoFit/>
          </a:bodyPr>
          <a:lstStyle/>
          <a:p>
            <a:pPr>
              <a:lnSpc>
                <a:spcPct val="150000"/>
              </a:lnSpc>
            </a:pPr>
            <a:r>
              <a:rPr lang="en-US" altLang="zh-CN" sz="4000" b="1" dirty="0"/>
              <a:t>Classification Metrics</a:t>
            </a:r>
            <a:r>
              <a:rPr lang="en-US" altLang="zh-CN" sz="4000" dirty="0"/>
              <a:t>:</a:t>
            </a:r>
          </a:p>
          <a:p>
            <a:pPr marL="742950" indent="-742950">
              <a:lnSpc>
                <a:spcPct val="150000"/>
              </a:lnSpc>
              <a:buFont typeface="+mj-lt"/>
              <a:buAutoNum type="arabicPeriod"/>
            </a:pPr>
            <a:r>
              <a:rPr lang="en-US" altLang="zh-CN" sz="3600" dirty="0"/>
              <a:t>Accuracy, Precision, Recall, F1-score. But we only use accuracy for this project.</a:t>
            </a:r>
          </a:p>
        </p:txBody>
      </p:sp>
      <p:sp>
        <p:nvSpPr>
          <p:cNvPr id="2" name="文本框 1">
            <a:extLst>
              <a:ext uri="{FF2B5EF4-FFF2-40B4-BE49-F238E27FC236}">
                <a16:creationId xmlns:a16="http://schemas.microsoft.com/office/drawing/2014/main" id="{42AE7647-AD37-8377-279A-5B0D147CCC2E}"/>
              </a:ext>
            </a:extLst>
          </p:cNvPr>
          <p:cNvSpPr txBox="1"/>
          <p:nvPr/>
        </p:nvSpPr>
        <p:spPr>
          <a:xfrm>
            <a:off x="708660" y="4258175"/>
            <a:ext cx="10793730" cy="2591800"/>
          </a:xfrm>
          <a:prstGeom prst="rect">
            <a:avLst/>
          </a:prstGeom>
          <a:noFill/>
        </p:spPr>
        <p:txBody>
          <a:bodyPr wrap="square" rtlCol="0">
            <a:spAutoFit/>
          </a:bodyPr>
          <a:lstStyle/>
          <a:p>
            <a:pPr>
              <a:lnSpc>
                <a:spcPct val="150000"/>
              </a:lnSpc>
            </a:pPr>
            <a:r>
              <a:rPr lang="en-US" altLang="zh-CN" sz="4000" b="1" dirty="0"/>
              <a:t>Model Efficiency</a:t>
            </a:r>
            <a:r>
              <a:rPr lang="en-US" altLang="zh-CN" sz="4000" dirty="0"/>
              <a:t>:</a:t>
            </a:r>
          </a:p>
          <a:p>
            <a:pPr marL="742950" indent="-742950">
              <a:lnSpc>
                <a:spcPct val="150000"/>
              </a:lnSpc>
              <a:buFont typeface="+mj-lt"/>
              <a:buAutoNum type="arabicPeriod"/>
            </a:pPr>
            <a:r>
              <a:rPr lang="en-US" altLang="zh-CN" sz="3600" dirty="0"/>
              <a:t>Training time and inference speed. This could be future work</a:t>
            </a:r>
          </a:p>
        </p:txBody>
      </p:sp>
    </p:spTree>
    <p:extLst>
      <p:ext uri="{BB962C8B-B14F-4D97-AF65-F5344CB8AC3E}">
        <p14:creationId xmlns:p14="http://schemas.microsoft.com/office/powerpoint/2010/main" val="222747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D128C-3493-9AB6-BA3D-960EBF525B85}"/>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66FB35D1-CE58-9EA6-FC74-B3EE60EA43B2}"/>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E403E43F-E2F0-A627-E026-FB762591C1D4}"/>
              </a:ext>
            </a:extLst>
          </p:cNvPr>
          <p:cNvSpPr txBox="1"/>
          <p:nvPr/>
        </p:nvSpPr>
        <p:spPr>
          <a:xfrm>
            <a:off x="708659" y="457201"/>
            <a:ext cx="10501207" cy="1015663"/>
          </a:xfrm>
          <a:prstGeom prst="rect">
            <a:avLst/>
          </a:prstGeom>
          <a:noFill/>
        </p:spPr>
        <p:txBody>
          <a:bodyPr wrap="square" rtlCol="0">
            <a:spAutoFit/>
          </a:bodyPr>
          <a:lstStyle/>
          <a:p>
            <a:r>
              <a:rPr lang="en-US" altLang="zh-CN" sz="6000" dirty="0"/>
              <a:t>Model Training and Evaluation</a:t>
            </a:r>
            <a:endParaRPr lang="zh-CN" altLang="en-US" sz="6000" dirty="0"/>
          </a:p>
        </p:txBody>
      </p:sp>
      <p:sp>
        <p:nvSpPr>
          <p:cNvPr id="10" name="文本框 9">
            <a:extLst>
              <a:ext uri="{FF2B5EF4-FFF2-40B4-BE49-F238E27FC236}">
                <a16:creationId xmlns:a16="http://schemas.microsoft.com/office/drawing/2014/main" id="{85411E7C-758D-0687-590D-9AC4CDD3F891}"/>
              </a:ext>
            </a:extLst>
          </p:cNvPr>
          <p:cNvSpPr txBox="1"/>
          <p:nvPr/>
        </p:nvSpPr>
        <p:spPr>
          <a:xfrm>
            <a:off x="708660" y="2309177"/>
            <a:ext cx="10913745" cy="4059573"/>
          </a:xfrm>
          <a:prstGeom prst="rect">
            <a:avLst/>
          </a:prstGeom>
          <a:noFill/>
        </p:spPr>
        <p:txBody>
          <a:bodyPr wrap="square" rtlCol="0">
            <a:spAutoFit/>
          </a:bodyPr>
          <a:lstStyle/>
          <a:p>
            <a:pPr>
              <a:lnSpc>
                <a:spcPct val="150000"/>
              </a:lnSpc>
            </a:pPr>
            <a:r>
              <a:rPr lang="en-US" altLang="zh-CN" sz="4000" b="1" dirty="0" err="1"/>
              <a:t>XGBoost</a:t>
            </a:r>
            <a:r>
              <a:rPr lang="en-US" altLang="zh-CN" sz="4000" b="1" dirty="0"/>
              <a:t> Classifier</a:t>
            </a:r>
          </a:p>
          <a:p>
            <a:pPr>
              <a:lnSpc>
                <a:spcPct val="150000"/>
              </a:lnSpc>
            </a:pPr>
            <a:r>
              <a:rPr lang="en-US" altLang="zh-CN" sz="3200" b="1" dirty="0" err="1"/>
              <a:t>XGBoost</a:t>
            </a:r>
            <a:r>
              <a:rPr lang="en-US" altLang="zh-CN" sz="3200" b="1" dirty="0"/>
              <a:t>, a gradient boosting algorithm, was used to compare against the Random Forest model. </a:t>
            </a:r>
            <a:r>
              <a:rPr lang="en-US" altLang="zh-CN" sz="3200" b="1" dirty="0" err="1"/>
              <a:t>XGBoost</a:t>
            </a:r>
            <a:r>
              <a:rPr lang="en-US" altLang="zh-CN" sz="3200" b="1" dirty="0"/>
              <a:t> is known for handling complex relationships in data efficiently.</a:t>
            </a:r>
            <a:br>
              <a:rPr lang="en-US" altLang="zh-CN" sz="4000" b="1" dirty="0"/>
            </a:br>
            <a:endParaRPr lang="en-US" altLang="zh-CN" sz="4000" b="1" dirty="0"/>
          </a:p>
        </p:txBody>
      </p:sp>
    </p:spTree>
    <p:extLst>
      <p:ext uri="{BB962C8B-B14F-4D97-AF65-F5344CB8AC3E}">
        <p14:creationId xmlns:p14="http://schemas.microsoft.com/office/powerpoint/2010/main" val="2632900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98E47-25EB-D08D-6354-C8371D13B264}"/>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F4CC392-1866-3C66-8093-03A568D265E8}"/>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19A05EC4-89B9-48CF-EE4A-2C18D8E72C41}"/>
              </a:ext>
            </a:extLst>
          </p:cNvPr>
          <p:cNvSpPr txBox="1"/>
          <p:nvPr/>
        </p:nvSpPr>
        <p:spPr>
          <a:xfrm>
            <a:off x="708660" y="457201"/>
            <a:ext cx="7170420" cy="1015663"/>
          </a:xfrm>
          <a:prstGeom prst="rect">
            <a:avLst/>
          </a:prstGeom>
          <a:noFill/>
        </p:spPr>
        <p:txBody>
          <a:bodyPr wrap="square" rtlCol="0">
            <a:spAutoFit/>
          </a:bodyPr>
          <a:lstStyle/>
          <a:p>
            <a:r>
              <a:rPr lang="en-US" altLang="zh-CN" sz="6000" dirty="0"/>
              <a:t>PROJECT TIMELINE</a:t>
            </a:r>
            <a:endParaRPr lang="zh-CN" altLang="en-US" sz="6000" dirty="0"/>
          </a:p>
        </p:txBody>
      </p:sp>
      <p:sp>
        <p:nvSpPr>
          <p:cNvPr id="10" name="文本框 9">
            <a:extLst>
              <a:ext uri="{FF2B5EF4-FFF2-40B4-BE49-F238E27FC236}">
                <a16:creationId xmlns:a16="http://schemas.microsoft.com/office/drawing/2014/main" id="{12BB242A-D368-5893-3973-DBAAF26E41F7}"/>
              </a:ext>
            </a:extLst>
          </p:cNvPr>
          <p:cNvSpPr txBox="1"/>
          <p:nvPr/>
        </p:nvSpPr>
        <p:spPr>
          <a:xfrm>
            <a:off x="699134" y="1851977"/>
            <a:ext cx="10913745" cy="4448013"/>
          </a:xfrm>
          <a:prstGeom prst="rect">
            <a:avLst/>
          </a:prstGeom>
          <a:noFill/>
        </p:spPr>
        <p:txBody>
          <a:bodyPr wrap="square" rtlCol="0">
            <a:spAutoFit/>
          </a:bodyPr>
          <a:lstStyle/>
          <a:p>
            <a:pPr marL="514350" indent="-514350">
              <a:lnSpc>
                <a:spcPct val="150000"/>
              </a:lnSpc>
              <a:buFont typeface="+mj-lt"/>
              <a:buAutoNum type="arabicPeriod"/>
            </a:pPr>
            <a:r>
              <a:rPr lang="en-US" altLang="zh-CN" sz="3200" dirty="0"/>
              <a:t>Week 1: Dataset exploration and preprocessing.</a:t>
            </a:r>
          </a:p>
          <a:p>
            <a:pPr marL="514350" indent="-514350">
              <a:lnSpc>
                <a:spcPct val="150000"/>
              </a:lnSpc>
              <a:buFont typeface="+mj-lt"/>
              <a:buAutoNum type="arabicPeriod"/>
            </a:pPr>
            <a:r>
              <a:rPr lang="en-US" altLang="zh-CN" sz="3200" dirty="0"/>
              <a:t>Week 2-3: Implement baseline models (Decision Trees, </a:t>
            </a:r>
            <a:r>
              <a:rPr lang="en-US" altLang="zh-CN" sz="3200" dirty="0" err="1"/>
              <a:t>XGBoost</a:t>
            </a:r>
            <a:r>
              <a:rPr lang="en-US" altLang="zh-CN" sz="3200" dirty="0"/>
              <a:t>).</a:t>
            </a:r>
          </a:p>
          <a:p>
            <a:pPr marL="514350" indent="-514350">
              <a:lnSpc>
                <a:spcPct val="150000"/>
              </a:lnSpc>
              <a:buFont typeface="+mj-lt"/>
              <a:buAutoNum type="arabicPeriod"/>
            </a:pPr>
            <a:r>
              <a:rPr lang="en-US" altLang="zh-CN" sz="3200" dirty="0"/>
              <a:t>Week 4: Experiment with time-series models (LSTM, ARIMA).</a:t>
            </a:r>
          </a:p>
          <a:p>
            <a:pPr marL="514350" indent="-514350">
              <a:lnSpc>
                <a:spcPct val="150000"/>
              </a:lnSpc>
              <a:buFont typeface="+mj-lt"/>
              <a:buAutoNum type="arabicPeriod"/>
            </a:pPr>
            <a:r>
              <a:rPr lang="en-US" altLang="zh-CN" sz="3200" dirty="0"/>
              <a:t>Week 5: Evaluation and performance comparison.- Week 6: Final report writing and refinements.</a:t>
            </a:r>
          </a:p>
        </p:txBody>
      </p:sp>
    </p:spTree>
    <p:extLst>
      <p:ext uri="{BB962C8B-B14F-4D97-AF65-F5344CB8AC3E}">
        <p14:creationId xmlns:p14="http://schemas.microsoft.com/office/powerpoint/2010/main" val="294432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B7492-DFC3-45F2-7217-E0BD58F25E83}"/>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9E8FAECB-24FE-73AA-E851-6AE595B14248}"/>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AED0C245-3BEE-D84C-A8DF-A446211C2F52}"/>
              </a:ext>
            </a:extLst>
          </p:cNvPr>
          <p:cNvSpPr txBox="1"/>
          <p:nvPr/>
        </p:nvSpPr>
        <p:spPr>
          <a:xfrm>
            <a:off x="708659" y="457201"/>
            <a:ext cx="10501207" cy="1015663"/>
          </a:xfrm>
          <a:prstGeom prst="rect">
            <a:avLst/>
          </a:prstGeom>
          <a:noFill/>
        </p:spPr>
        <p:txBody>
          <a:bodyPr wrap="square" rtlCol="0">
            <a:spAutoFit/>
          </a:bodyPr>
          <a:lstStyle/>
          <a:p>
            <a:r>
              <a:rPr lang="en-US" altLang="zh-CN" sz="6000" dirty="0"/>
              <a:t>Model Training and Evaluation</a:t>
            </a:r>
            <a:endParaRPr lang="zh-CN" altLang="en-US" sz="6000" dirty="0"/>
          </a:p>
        </p:txBody>
      </p:sp>
      <p:sp>
        <p:nvSpPr>
          <p:cNvPr id="10" name="文本框 9">
            <a:extLst>
              <a:ext uri="{FF2B5EF4-FFF2-40B4-BE49-F238E27FC236}">
                <a16:creationId xmlns:a16="http://schemas.microsoft.com/office/drawing/2014/main" id="{6E35B9B5-2452-49E2-B1BF-26EC95CCC32D}"/>
              </a:ext>
            </a:extLst>
          </p:cNvPr>
          <p:cNvSpPr txBox="1"/>
          <p:nvPr/>
        </p:nvSpPr>
        <p:spPr>
          <a:xfrm>
            <a:off x="708660" y="1930055"/>
            <a:ext cx="10913745" cy="920252"/>
          </a:xfrm>
          <a:prstGeom prst="rect">
            <a:avLst/>
          </a:prstGeom>
          <a:noFill/>
        </p:spPr>
        <p:txBody>
          <a:bodyPr wrap="square" rtlCol="0">
            <a:spAutoFit/>
          </a:bodyPr>
          <a:lstStyle/>
          <a:p>
            <a:pPr>
              <a:lnSpc>
                <a:spcPct val="150000"/>
              </a:lnSpc>
            </a:pPr>
            <a:r>
              <a:rPr lang="en-US" altLang="zh-CN" sz="4000" b="1" dirty="0" err="1"/>
              <a:t>XGBoost</a:t>
            </a:r>
            <a:r>
              <a:rPr lang="en-US" altLang="zh-CN" sz="4000" b="1" dirty="0"/>
              <a:t> Classifier Result:</a:t>
            </a:r>
          </a:p>
        </p:txBody>
      </p:sp>
      <p:pic>
        <p:nvPicPr>
          <p:cNvPr id="3" name="图片 2">
            <a:extLst>
              <a:ext uri="{FF2B5EF4-FFF2-40B4-BE49-F238E27FC236}">
                <a16:creationId xmlns:a16="http://schemas.microsoft.com/office/drawing/2014/main" id="{EE1E9521-3207-DE98-DA8C-A897901EC587}"/>
              </a:ext>
            </a:extLst>
          </p:cNvPr>
          <p:cNvPicPr>
            <a:picLocks noChangeAspect="1"/>
          </p:cNvPicPr>
          <p:nvPr/>
        </p:nvPicPr>
        <p:blipFill>
          <a:blip r:embed="rId4"/>
          <a:stretch>
            <a:fillRect/>
          </a:stretch>
        </p:blipFill>
        <p:spPr>
          <a:xfrm>
            <a:off x="862231" y="3207590"/>
            <a:ext cx="5097031" cy="3145523"/>
          </a:xfrm>
          <a:prstGeom prst="rect">
            <a:avLst/>
          </a:prstGeom>
        </p:spPr>
      </p:pic>
    </p:spTree>
    <p:extLst>
      <p:ext uri="{BB962C8B-B14F-4D97-AF65-F5344CB8AC3E}">
        <p14:creationId xmlns:p14="http://schemas.microsoft.com/office/powerpoint/2010/main" val="384705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2F29B-11F3-6550-66FA-CD072B4C3449}"/>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64900DAC-966F-F14F-3033-7A5E09BCDBDB}"/>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724BEF4B-40B8-B3ED-A6CA-21A2CE3158F5}"/>
              </a:ext>
            </a:extLst>
          </p:cNvPr>
          <p:cNvSpPr txBox="1"/>
          <p:nvPr/>
        </p:nvSpPr>
        <p:spPr>
          <a:xfrm>
            <a:off x="708659" y="457201"/>
            <a:ext cx="10501207" cy="1015663"/>
          </a:xfrm>
          <a:prstGeom prst="rect">
            <a:avLst/>
          </a:prstGeom>
          <a:noFill/>
        </p:spPr>
        <p:txBody>
          <a:bodyPr wrap="square" rtlCol="0">
            <a:spAutoFit/>
          </a:bodyPr>
          <a:lstStyle/>
          <a:p>
            <a:r>
              <a:rPr lang="en-US" altLang="zh-CN" sz="6000" dirty="0"/>
              <a:t>Model Training and Evaluation</a:t>
            </a:r>
            <a:endParaRPr lang="zh-CN" altLang="en-US" sz="6000" dirty="0"/>
          </a:p>
        </p:txBody>
      </p:sp>
      <p:sp>
        <p:nvSpPr>
          <p:cNvPr id="10" name="文本框 9">
            <a:extLst>
              <a:ext uri="{FF2B5EF4-FFF2-40B4-BE49-F238E27FC236}">
                <a16:creationId xmlns:a16="http://schemas.microsoft.com/office/drawing/2014/main" id="{C54890CC-B62F-EAC2-68A4-AB7E9298ECF5}"/>
              </a:ext>
            </a:extLst>
          </p:cNvPr>
          <p:cNvSpPr txBox="1"/>
          <p:nvPr/>
        </p:nvSpPr>
        <p:spPr>
          <a:xfrm>
            <a:off x="708659" y="1930055"/>
            <a:ext cx="10913745" cy="4161460"/>
          </a:xfrm>
          <a:prstGeom prst="rect">
            <a:avLst/>
          </a:prstGeom>
          <a:noFill/>
        </p:spPr>
        <p:txBody>
          <a:bodyPr wrap="square" rtlCol="0">
            <a:spAutoFit/>
          </a:bodyPr>
          <a:lstStyle/>
          <a:p>
            <a:pPr>
              <a:lnSpc>
                <a:spcPct val="150000"/>
              </a:lnSpc>
            </a:pPr>
            <a:r>
              <a:rPr lang="en-US" altLang="zh-CN" sz="3600" b="1" dirty="0"/>
              <a:t>The results show that the Random Forest model </a:t>
            </a:r>
            <a:r>
              <a:rPr lang="en-US" altLang="zh-CN" sz="3600" b="1" dirty="0" err="1"/>
              <a:t>performedslightly</a:t>
            </a:r>
            <a:r>
              <a:rPr lang="en-US" altLang="zh-CN" sz="3600" b="1" dirty="0"/>
              <a:t> better in accuracy compared to </a:t>
            </a:r>
            <a:r>
              <a:rPr lang="en-US" altLang="zh-CN" sz="3600" b="1" dirty="0" err="1"/>
              <a:t>XGBoost</a:t>
            </a:r>
            <a:r>
              <a:rPr lang="en-US" altLang="zh-CN" sz="3600" b="1" dirty="0"/>
              <a:t>. Both models achieved near-perfect performance, indicating that the extracted features effectively captured the failure patterns in the dataset.</a:t>
            </a:r>
          </a:p>
        </p:txBody>
      </p:sp>
    </p:spTree>
    <p:extLst>
      <p:ext uri="{BB962C8B-B14F-4D97-AF65-F5344CB8AC3E}">
        <p14:creationId xmlns:p14="http://schemas.microsoft.com/office/powerpoint/2010/main" val="262712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090DE-10F9-2E27-5F8B-6A8ACC99991A}"/>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167F0F3B-5AEF-0F64-38D1-03188D56354E}"/>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0D370772-21A5-0658-4DAE-8C4E0B138A4F}"/>
              </a:ext>
            </a:extLst>
          </p:cNvPr>
          <p:cNvSpPr txBox="1"/>
          <p:nvPr/>
        </p:nvSpPr>
        <p:spPr>
          <a:xfrm>
            <a:off x="708659" y="457201"/>
            <a:ext cx="10501207" cy="1015663"/>
          </a:xfrm>
          <a:prstGeom prst="rect">
            <a:avLst/>
          </a:prstGeom>
          <a:noFill/>
        </p:spPr>
        <p:txBody>
          <a:bodyPr wrap="square" rtlCol="0">
            <a:spAutoFit/>
          </a:bodyPr>
          <a:lstStyle/>
          <a:p>
            <a:r>
              <a:rPr lang="en-US" altLang="zh-CN" sz="6000" dirty="0"/>
              <a:t>Discussion</a:t>
            </a:r>
            <a:endParaRPr lang="zh-CN" altLang="en-US" sz="6000" dirty="0"/>
          </a:p>
        </p:txBody>
      </p:sp>
      <p:sp>
        <p:nvSpPr>
          <p:cNvPr id="10" name="文本框 9">
            <a:extLst>
              <a:ext uri="{FF2B5EF4-FFF2-40B4-BE49-F238E27FC236}">
                <a16:creationId xmlns:a16="http://schemas.microsoft.com/office/drawing/2014/main" id="{37682454-376D-13D3-E774-3C8F6F947F12}"/>
              </a:ext>
            </a:extLst>
          </p:cNvPr>
          <p:cNvSpPr txBox="1"/>
          <p:nvPr/>
        </p:nvSpPr>
        <p:spPr>
          <a:xfrm>
            <a:off x="708659" y="1648701"/>
            <a:ext cx="11415933" cy="6008120"/>
          </a:xfrm>
          <a:prstGeom prst="rect">
            <a:avLst/>
          </a:prstGeom>
          <a:noFill/>
        </p:spPr>
        <p:txBody>
          <a:bodyPr wrap="square" rtlCol="0">
            <a:spAutoFit/>
          </a:bodyPr>
          <a:lstStyle/>
          <a:p>
            <a:pPr>
              <a:lnSpc>
                <a:spcPct val="150000"/>
              </a:lnSpc>
            </a:pPr>
            <a:r>
              <a:rPr lang="en-US" altLang="zh-CN" sz="2800" dirty="0"/>
              <a:t>This study demonstrates that machine learning-based predictive</a:t>
            </a:r>
            <a:br>
              <a:rPr lang="en-US" altLang="zh-CN" sz="2800" dirty="0"/>
            </a:br>
            <a:r>
              <a:rPr lang="en-US" altLang="zh-CN" sz="2800" dirty="0"/>
              <a:t>maintenance can achieve near-perfect accuracy when applied to</a:t>
            </a:r>
            <a:br>
              <a:rPr lang="en-US" altLang="zh-CN" sz="2800" dirty="0"/>
            </a:br>
            <a:r>
              <a:rPr lang="en-US" altLang="zh-CN" sz="2800" dirty="0"/>
              <a:t>hydraulic system monitoring. Compared to previous research, our</a:t>
            </a:r>
            <a:br>
              <a:rPr lang="en-US" altLang="zh-CN" sz="2800" dirty="0"/>
            </a:br>
            <a:r>
              <a:rPr lang="en-US" altLang="zh-CN" sz="2800" dirty="0"/>
              <a:t>findings highlight the benefits of PCA in reducing computational</a:t>
            </a:r>
            <a:br>
              <a:rPr lang="en-US" altLang="zh-CN" sz="2800" dirty="0"/>
            </a:br>
            <a:r>
              <a:rPr lang="en-US" altLang="zh-CN" sz="2800" dirty="0"/>
              <a:t>overhead while maintaining predictive performance. Additionally,</a:t>
            </a:r>
            <a:br>
              <a:rPr lang="en-US" altLang="zh-CN" sz="2800" dirty="0"/>
            </a:br>
            <a:r>
              <a:rPr lang="en-US" altLang="zh-CN" sz="2800" dirty="0"/>
              <a:t>our comparative model analysis suggests that Random Forest offers</a:t>
            </a:r>
            <a:br>
              <a:rPr lang="en-US" altLang="zh-CN" sz="2800" dirty="0"/>
            </a:br>
            <a:r>
              <a:rPr lang="en-US" altLang="zh-CN" sz="2800" dirty="0"/>
              <a:t>a balance of interpretability and high accuracy, making it a strong</a:t>
            </a:r>
            <a:br>
              <a:rPr lang="en-US" altLang="zh-CN" sz="2800" dirty="0"/>
            </a:br>
            <a:r>
              <a:rPr lang="en-US" altLang="zh-CN" sz="2800" dirty="0"/>
              <a:t>candidate for real-time deployment. </a:t>
            </a:r>
            <a:br>
              <a:rPr lang="en-US" altLang="zh-CN" sz="3600" dirty="0"/>
            </a:br>
            <a:endParaRPr lang="en-US" altLang="zh-CN" sz="3600" b="1" dirty="0"/>
          </a:p>
        </p:txBody>
      </p:sp>
    </p:spTree>
    <p:extLst>
      <p:ext uri="{BB962C8B-B14F-4D97-AF65-F5344CB8AC3E}">
        <p14:creationId xmlns:p14="http://schemas.microsoft.com/office/powerpoint/2010/main" val="2992574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8C8AF-FDA6-0ABB-4409-A77922C15E37}"/>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3BF381AE-AC5F-DABF-1648-F05EB2DFAA99}"/>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BC8B58F7-B3CB-629B-C207-693E381EFF42}"/>
              </a:ext>
            </a:extLst>
          </p:cNvPr>
          <p:cNvSpPr txBox="1"/>
          <p:nvPr/>
        </p:nvSpPr>
        <p:spPr>
          <a:xfrm>
            <a:off x="708659" y="457201"/>
            <a:ext cx="10501207" cy="1015663"/>
          </a:xfrm>
          <a:prstGeom prst="rect">
            <a:avLst/>
          </a:prstGeom>
          <a:noFill/>
        </p:spPr>
        <p:txBody>
          <a:bodyPr wrap="square" rtlCol="0">
            <a:spAutoFit/>
          </a:bodyPr>
          <a:lstStyle/>
          <a:p>
            <a:r>
              <a:rPr lang="en-US" altLang="zh-CN" sz="6000" dirty="0"/>
              <a:t>Future work</a:t>
            </a:r>
            <a:endParaRPr lang="zh-CN" altLang="en-US" sz="6000" dirty="0"/>
          </a:p>
        </p:txBody>
      </p:sp>
      <p:sp>
        <p:nvSpPr>
          <p:cNvPr id="10" name="文本框 9">
            <a:extLst>
              <a:ext uri="{FF2B5EF4-FFF2-40B4-BE49-F238E27FC236}">
                <a16:creationId xmlns:a16="http://schemas.microsoft.com/office/drawing/2014/main" id="{29FA464B-5A89-DAFF-2A8C-629A567F7042}"/>
              </a:ext>
            </a:extLst>
          </p:cNvPr>
          <p:cNvSpPr txBox="1"/>
          <p:nvPr/>
        </p:nvSpPr>
        <p:spPr>
          <a:xfrm>
            <a:off x="708659" y="1930055"/>
            <a:ext cx="11415933" cy="5269456"/>
          </a:xfrm>
          <a:prstGeom prst="rect">
            <a:avLst/>
          </a:prstGeom>
          <a:noFill/>
        </p:spPr>
        <p:txBody>
          <a:bodyPr wrap="square" rtlCol="0">
            <a:spAutoFit/>
          </a:bodyPr>
          <a:lstStyle/>
          <a:p>
            <a:pPr marL="457200" indent="-457200">
              <a:lnSpc>
                <a:spcPct val="150000"/>
              </a:lnSpc>
              <a:buFont typeface="+mj-lt"/>
              <a:buAutoNum type="arabicPeriod"/>
            </a:pPr>
            <a:r>
              <a:rPr lang="en-US" altLang="zh-CN" sz="2400" b="0" i="0" dirty="0">
                <a:effectLst/>
                <a:latin typeface="LinLibertineT"/>
              </a:rPr>
              <a:t>Extending this analysis to additional predictive models, such as deep learning-based architectures for time-series forecasting.</a:t>
            </a:r>
            <a:endParaRPr lang="en-US" altLang="zh-CN" sz="2400" dirty="0">
              <a:latin typeface="LinLibertineT"/>
            </a:endParaRPr>
          </a:p>
          <a:p>
            <a:pPr marL="457200" indent="-457200">
              <a:lnSpc>
                <a:spcPct val="150000"/>
              </a:lnSpc>
              <a:buFont typeface="+mj-lt"/>
              <a:buAutoNum type="arabicPeriod"/>
            </a:pPr>
            <a:r>
              <a:rPr lang="en-US" altLang="zh-CN" sz="2400" b="0" i="0" dirty="0">
                <a:effectLst/>
                <a:latin typeface="LinLibertineT"/>
              </a:rPr>
              <a:t>Implementing real-time deployment strategies by optimizing model inference speed through quantization techniques.</a:t>
            </a:r>
            <a:endParaRPr lang="en-US" altLang="zh-CN" sz="2400" dirty="0">
              <a:latin typeface="LinLibertineT"/>
            </a:endParaRPr>
          </a:p>
          <a:p>
            <a:pPr marL="457200" indent="-457200">
              <a:lnSpc>
                <a:spcPct val="150000"/>
              </a:lnSpc>
              <a:buFont typeface="+mj-lt"/>
              <a:buAutoNum type="arabicPeriod"/>
            </a:pPr>
            <a:r>
              <a:rPr lang="en-US" altLang="zh-CN" sz="2400" b="0" i="0" dirty="0">
                <a:effectLst/>
                <a:latin typeface="LinLibertineT"/>
              </a:rPr>
              <a:t>Exploring domain adaptation techniques to generalize the model to different hydraulic systems beyond the dataset used.</a:t>
            </a:r>
            <a:r>
              <a:rPr lang="en-US" altLang="zh-CN" sz="3600" dirty="0"/>
              <a:t> </a:t>
            </a:r>
            <a:br>
              <a:rPr lang="en-US" altLang="zh-CN" sz="2800" dirty="0"/>
            </a:br>
            <a:br>
              <a:rPr lang="en-US" altLang="zh-CN" sz="3600" dirty="0"/>
            </a:br>
            <a:endParaRPr lang="en-US" altLang="zh-CN" sz="3600" b="1" dirty="0"/>
          </a:p>
        </p:txBody>
      </p:sp>
    </p:spTree>
    <p:extLst>
      <p:ext uri="{BB962C8B-B14F-4D97-AF65-F5344CB8AC3E}">
        <p14:creationId xmlns:p14="http://schemas.microsoft.com/office/powerpoint/2010/main" val="166047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ED154-6ECC-8C2B-1420-C5F118F81234}"/>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F75C6B62-69E6-F9F7-9769-94EC60D4823A}"/>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BAA58EE1-1622-504C-5036-D4CBD4297818}"/>
              </a:ext>
            </a:extLst>
          </p:cNvPr>
          <p:cNvSpPr txBox="1"/>
          <p:nvPr/>
        </p:nvSpPr>
        <p:spPr>
          <a:xfrm>
            <a:off x="708659" y="457201"/>
            <a:ext cx="10501207" cy="1015663"/>
          </a:xfrm>
          <a:prstGeom prst="rect">
            <a:avLst/>
          </a:prstGeom>
          <a:noFill/>
        </p:spPr>
        <p:txBody>
          <a:bodyPr wrap="square" rtlCol="0">
            <a:spAutoFit/>
          </a:bodyPr>
          <a:lstStyle/>
          <a:p>
            <a:r>
              <a:rPr lang="en-US" altLang="zh-CN" sz="6000" dirty="0"/>
              <a:t>Conclusion</a:t>
            </a:r>
            <a:endParaRPr lang="zh-CN" altLang="en-US" sz="6000" dirty="0"/>
          </a:p>
        </p:txBody>
      </p:sp>
      <p:sp>
        <p:nvSpPr>
          <p:cNvPr id="10" name="文本框 9">
            <a:extLst>
              <a:ext uri="{FF2B5EF4-FFF2-40B4-BE49-F238E27FC236}">
                <a16:creationId xmlns:a16="http://schemas.microsoft.com/office/drawing/2014/main" id="{33050B0E-3736-988A-A35F-05D721C61276}"/>
              </a:ext>
            </a:extLst>
          </p:cNvPr>
          <p:cNvSpPr txBox="1"/>
          <p:nvPr/>
        </p:nvSpPr>
        <p:spPr>
          <a:xfrm>
            <a:off x="708660" y="1930055"/>
            <a:ext cx="10246556" cy="5546455"/>
          </a:xfrm>
          <a:prstGeom prst="rect">
            <a:avLst/>
          </a:prstGeom>
          <a:noFill/>
        </p:spPr>
        <p:txBody>
          <a:bodyPr wrap="square" rtlCol="0">
            <a:spAutoFit/>
          </a:bodyPr>
          <a:lstStyle/>
          <a:p>
            <a:pPr>
              <a:lnSpc>
                <a:spcPct val="150000"/>
              </a:lnSpc>
            </a:pPr>
            <a:r>
              <a:rPr lang="en-US" altLang="zh-CN" sz="2800" dirty="0"/>
              <a:t>This project developed a predictive maintenance system for hydraulic systems using machine learning. By leveraging sensor data and feature engineering, the system successfully predicted failures with high accuracy while optimizing computational efficiency. Future work will aim to further refine deployment strategies for real-time industrial applications.</a:t>
            </a:r>
            <a:br>
              <a:rPr lang="en-US" altLang="zh-CN" sz="2800" dirty="0"/>
            </a:br>
            <a:br>
              <a:rPr lang="en-US" altLang="zh-CN" sz="3600" dirty="0"/>
            </a:br>
            <a:endParaRPr lang="en-US" altLang="zh-CN" sz="3600" b="1" dirty="0"/>
          </a:p>
        </p:txBody>
      </p:sp>
    </p:spTree>
    <p:extLst>
      <p:ext uri="{BB962C8B-B14F-4D97-AF65-F5344CB8AC3E}">
        <p14:creationId xmlns:p14="http://schemas.microsoft.com/office/powerpoint/2010/main" val="405311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71349C73-39EF-DB99-C6F0-033442F42F6C}"/>
              </a:ext>
            </a:extLst>
          </p:cNvPr>
          <p:cNvSpPr txBox="1"/>
          <p:nvPr/>
        </p:nvSpPr>
        <p:spPr>
          <a:xfrm>
            <a:off x="708660" y="457201"/>
            <a:ext cx="7170420" cy="1015663"/>
          </a:xfrm>
          <a:prstGeom prst="rect">
            <a:avLst/>
          </a:prstGeom>
          <a:noFill/>
        </p:spPr>
        <p:txBody>
          <a:bodyPr wrap="square" rtlCol="0">
            <a:spAutoFit/>
          </a:bodyPr>
          <a:lstStyle/>
          <a:p>
            <a:r>
              <a:rPr lang="en-US" altLang="zh-CN" sz="6000" dirty="0"/>
              <a:t>PROJECT OVERVIEW</a:t>
            </a:r>
            <a:endParaRPr lang="zh-CN" altLang="en-US" sz="6000" dirty="0"/>
          </a:p>
        </p:txBody>
      </p:sp>
      <p:sp>
        <p:nvSpPr>
          <p:cNvPr id="10" name="文本框 9">
            <a:extLst>
              <a:ext uri="{FF2B5EF4-FFF2-40B4-BE49-F238E27FC236}">
                <a16:creationId xmlns:a16="http://schemas.microsoft.com/office/drawing/2014/main" id="{F020FAB4-CB61-2944-5B46-2F7DE35C0549}"/>
              </a:ext>
            </a:extLst>
          </p:cNvPr>
          <p:cNvSpPr txBox="1"/>
          <p:nvPr/>
        </p:nvSpPr>
        <p:spPr>
          <a:xfrm>
            <a:off x="621030" y="1663778"/>
            <a:ext cx="10949940" cy="4992457"/>
          </a:xfrm>
          <a:prstGeom prst="rect">
            <a:avLst/>
          </a:prstGeom>
          <a:noFill/>
        </p:spPr>
        <p:txBody>
          <a:bodyPr wrap="square" rtlCol="0">
            <a:spAutoFit/>
          </a:bodyPr>
          <a:lstStyle/>
          <a:p>
            <a:pPr marL="742950" indent="-742950">
              <a:lnSpc>
                <a:spcPct val="150000"/>
              </a:lnSpc>
              <a:buFont typeface="+mj-lt"/>
              <a:buAutoNum type="arabicPeriod"/>
            </a:pPr>
            <a:r>
              <a:rPr lang="en-US" altLang="zh-CN" sz="3600" b="1" dirty="0"/>
              <a:t>Objective</a:t>
            </a:r>
            <a:r>
              <a:rPr lang="en-US" altLang="zh-CN" sz="3600" dirty="0"/>
              <a:t>: Develop a machine learning model to predict hydraulic system failures using sensor data.</a:t>
            </a:r>
          </a:p>
          <a:p>
            <a:pPr marL="742950" indent="-742950">
              <a:lnSpc>
                <a:spcPct val="150000"/>
              </a:lnSpc>
              <a:buFont typeface="+mj-lt"/>
              <a:buAutoNum type="arabicPeriod"/>
            </a:pPr>
            <a:r>
              <a:rPr lang="en-US" altLang="zh-CN" sz="3600" b="1" dirty="0"/>
              <a:t>Key Focus</a:t>
            </a:r>
            <a:r>
              <a:rPr lang="en-US" altLang="zh-CN" sz="3600" dirty="0"/>
              <a:t>: Real-time deployment feasibility and high accuracy and computational efficiency.</a:t>
            </a:r>
          </a:p>
          <a:p>
            <a:pPr marL="742950" indent="-742950">
              <a:lnSpc>
                <a:spcPct val="150000"/>
              </a:lnSpc>
              <a:buFont typeface="+mj-lt"/>
              <a:buAutoNum type="arabicPeriod"/>
            </a:pPr>
            <a:r>
              <a:rPr lang="en-US" altLang="zh-CN" sz="3600" b="1" dirty="0"/>
              <a:t>Visual</a:t>
            </a:r>
            <a:r>
              <a:rPr lang="en-US" altLang="zh-CN" sz="3600" dirty="0"/>
              <a:t>: Flowchart showing the project pipeline (data → preprocessing → modeling → evaluation).</a:t>
            </a:r>
            <a:endParaRPr lang="zh-CN" altLang="en-US" sz="3600" dirty="0"/>
          </a:p>
        </p:txBody>
      </p:sp>
    </p:spTree>
    <p:extLst>
      <p:ext uri="{BB962C8B-B14F-4D97-AF65-F5344CB8AC3E}">
        <p14:creationId xmlns:p14="http://schemas.microsoft.com/office/powerpoint/2010/main" val="293993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FB704-432C-3773-4D3F-BC9C5D928D42}"/>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4C2A913C-766F-94AF-ACB3-75D98E31884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425E1781-442C-EF2A-4C08-EB2CB6667C8E}"/>
              </a:ext>
            </a:extLst>
          </p:cNvPr>
          <p:cNvSpPr>
            <a:spLocks noGrp="1"/>
          </p:cNvSpPr>
          <p:nvPr>
            <p:ph type="ctrTitle"/>
          </p:nvPr>
        </p:nvSpPr>
        <p:spPr>
          <a:xfrm>
            <a:off x="3962399" y="2573867"/>
            <a:ext cx="7197726" cy="2421464"/>
          </a:xfrm>
        </p:spPr>
        <p:txBody>
          <a:bodyPr rtlCol="0">
            <a:normAutofit/>
          </a:bodyPr>
          <a:lstStyle/>
          <a:p>
            <a:pPr rtl="0"/>
            <a:r>
              <a:rPr lang="en-US" altLang="zh-CN" dirty="0">
                <a:latin typeface="Microsoft YaHei UI" panose="020B0503020204020204" pitchFamily="34" charset="-122"/>
                <a:ea typeface="Microsoft YaHei UI" panose="020B0503020204020204" pitchFamily="34" charset="-122"/>
              </a:rPr>
              <a:t>THANKS</a:t>
            </a:r>
            <a:r>
              <a:rPr lang="zh-CN" altLang="en-US" dirty="0">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112659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7EA7-5214-05E1-E493-ECAE17CB0DFF}"/>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44A1D407-4045-C7C6-0804-28F1CAA7AFC3}"/>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B358B651-ABCD-4C75-8224-5D413F89F3E0}"/>
              </a:ext>
            </a:extLst>
          </p:cNvPr>
          <p:cNvSpPr txBox="1"/>
          <p:nvPr/>
        </p:nvSpPr>
        <p:spPr>
          <a:xfrm>
            <a:off x="708660" y="457201"/>
            <a:ext cx="7170420" cy="1015663"/>
          </a:xfrm>
          <a:prstGeom prst="rect">
            <a:avLst/>
          </a:prstGeom>
          <a:noFill/>
        </p:spPr>
        <p:txBody>
          <a:bodyPr wrap="square" rtlCol="0">
            <a:spAutoFit/>
          </a:bodyPr>
          <a:lstStyle/>
          <a:p>
            <a:r>
              <a:rPr lang="en-US" altLang="zh-CN" sz="6000" dirty="0"/>
              <a:t>PROBLEM STATEMENT</a:t>
            </a:r>
            <a:endParaRPr lang="zh-CN" altLang="en-US" sz="6000" dirty="0"/>
          </a:p>
        </p:txBody>
      </p:sp>
      <p:sp>
        <p:nvSpPr>
          <p:cNvPr id="10" name="文本框 9">
            <a:extLst>
              <a:ext uri="{FF2B5EF4-FFF2-40B4-BE49-F238E27FC236}">
                <a16:creationId xmlns:a16="http://schemas.microsoft.com/office/drawing/2014/main" id="{27CC0B98-4B2B-3C63-E834-B0B49DEDC4F6}"/>
              </a:ext>
            </a:extLst>
          </p:cNvPr>
          <p:cNvSpPr txBox="1"/>
          <p:nvPr/>
        </p:nvSpPr>
        <p:spPr>
          <a:xfrm>
            <a:off x="621030" y="1663778"/>
            <a:ext cx="10793730" cy="3422796"/>
          </a:xfrm>
          <a:prstGeom prst="rect">
            <a:avLst/>
          </a:prstGeom>
          <a:noFill/>
        </p:spPr>
        <p:txBody>
          <a:bodyPr wrap="square" rtlCol="0">
            <a:spAutoFit/>
          </a:bodyPr>
          <a:lstStyle/>
          <a:p>
            <a:pPr>
              <a:lnSpc>
                <a:spcPct val="150000"/>
              </a:lnSpc>
            </a:pPr>
            <a:r>
              <a:rPr lang="en-US" altLang="zh-CN" sz="4000" b="1" dirty="0"/>
              <a:t>Current Challenges</a:t>
            </a:r>
            <a:r>
              <a:rPr lang="en-US" altLang="zh-CN" sz="4000" dirty="0"/>
              <a:t>:</a:t>
            </a:r>
          </a:p>
          <a:p>
            <a:pPr marL="742950" indent="-742950">
              <a:lnSpc>
                <a:spcPct val="150000"/>
              </a:lnSpc>
              <a:buFont typeface="+mj-lt"/>
              <a:buAutoNum type="arabicPeriod"/>
            </a:pPr>
            <a:r>
              <a:rPr lang="en-US" altLang="zh-CN" sz="3600" dirty="0"/>
              <a:t>Reactive maintenance leads to costly downtime</a:t>
            </a:r>
          </a:p>
          <a:p>
            <a:pPr marL="742950" indent="-742950">
              <a:lnSpc>
                <a:spcPct val="150000"/>
              </a:lnSpc>
              <a:buFont typeface="+mj-lt"/>
              <a:buAutoNum type="arabicPeriod"/>
            </a:pPr>
            <a:r>
              <a:rPr lang="en-US" altLang="zh-CN" sz="3600" dirty="0"/>
              <a:t>Manual inspections are time-consuming</a:t>
            </a:r>
          </a:p>
          <a:p>
            <a:pPr marL="742950" indent="-742950">
              <a:lnSpc>
                <a:spcPct val="150000"/>
              </a:lnSpc>
              <a:buFont typeface="+mj-lt"/>
              <a:buAutoNum type="arabicPeriod"/>
            </a:pPr>
            <a:r>
              <a:rPr lang="en-US" altLang="zh-CN" sz="3600" dirty="0"/>
              <a:t>Unexpected failures disrupt operations</a:t>
            </a:r>
            <a:endParaRPr lang="zh-CN" altLang="en-US" sz="3600" dirty="0"/>
          </a:p>
        </p:txBody>
      </p:sp>
    </p:spTree>
    <p:extLst>
      <p:ext uri="{BB962C8B-B14F-4D97-AF65-F5344CB8AC3E}">
        <p14:creationId xmlns:p14="http://schemas.microsoft.com/office/powerpoint/2010/main" val="303566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97F57-A0B1-DAC4-A1A8-6B9C4B2537BA}"/>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D9951348-6D1E-4D56-0B2E-57A3185A6932}"/>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581AD04E-81FC-EB94-4FFB-04A4EA574895}"/>
              </a:ext>
            </a:extLst>
          </p:cNvPr>
          <p:cNvSpPr txBox="1"/>
          <p:nvPr/>
        </p:nvSpPr>
        <p:spPr>
          <a:xfrm>
            <a:off x="708660" y="457201"/>
            <a:ext cx="7170420" cy="1015663"/>
          </a:xfrm>
          <a:prstGeom prst="rect">
            <a:avLst/>
          </a:prstGeom>
          <a:noFill/>
        </p:spPr>
        <p:txBody>
          <a:bodyPr wrap="square" rtlCol="0">
            <a:spAutoFit/>
          </a:bodyPr>
          <a:lstStyle/>
          <a:p>
            <a:r>
              <a:rPr lang="en-US" altLang="zh-CN" sz="6000" dirty="0"/>
              <a:t>RELATED WORK</a:t>
            </a:r>
            <a:endParaRPr lang="zh-CN" altLang="en-US" sz="6000" dirty="0"/>
          </a:p>
        </p:txBody>
      </p:sp>
      <p:sp>
        <p:nvSpPr>
          <p:cNvPr id="10" name="文本框 9">
            <a:extLst>
              <a:ext uri="{FF2B5EF4-FFF2-40B4-BE49-F238E27FC236}">
                <a16:creationId xmlns:a16="http://schemas.microsoft.com/office/drawing/2014/main" id="{23D6D313-71A7-C06D-6416-D6D7D884E914}"/>
              </a:ext>
            </a:extLst>
          </p:cNvPr>
          <p:cNvSpPr txBox="1"/>
          <p:nvPr/>
        </p:nvSpPr>
        <p:spPr>
          <a:xfrm>
            <a:off x="621030" y="1663778"/>
            <a:ext cx="11342370" cy="4253793"/>
          </a:xfrm>
          <a:prstGeom prst="rect">
            <a:avLst/>
          </a:prstGeom>
          <a:noFill/>
        </p:spPr>
        <p:txBody>
          <a:bodyPr wrap="square" rtlCol="0">
            <a:spAutoFit/>
          </a:bodyPr>
          <a:lstStyle/>
          <a:p>
            <a:pPr>
              <a:lnSpc>
                <a:spcPct val="150000"/>
              </a:lnSpc>
            </a:pPr>
            <a:r>
              <a:rPr lang="en-US" altLang="zh-CN" sz="4000" dirty="0"/>
              <a:t>Prior Research:</a:t>
            </a:r>
          </a:p>
          <a:p>
            <a:pPr marL="742950" indent="-742950">
              <a:lnSpc>
                <a:spcPct val="150000"/>
              </a:lnSpc>
              <a:buFont typeface="+mj-lt"/>
              <a:buAutoNum type="arabicPeriod"/>
            </a:pPr>
            <a:r>
              <a:rPr lang="en-US" altLang="zh-CN" sz="3600" dirty="0"/>
              <a:t>Machine learning models (Random Forests, SVMs, LSTMs) for failure prediction</a:t>
            </a:r>
          </a:p>
          <a:p>
            <a:pPr marL="742950" indent="-742950">
              <a:lnSpc>
                <a:spcPct val="150000"/>
              </a:lnSpc>
              <a:buFont typeface="+mj-lt"/>
              <a:buAutoNum type="arabicPeriod"/>
            </a:pPr>
            <a:r>
              <a:rPr lang="en-US" altLang="zh-CN" sz="3600" dirty="0"/>
              <a:t>Feature engineering techniques (PCA, time-series analysis)</a:t>
            </a:r>
            <a:endParaRPr lang="zh-CN" altLang="en-US" sz="3600" dirty="0"/>
          </a:p>
        </p:txBody>
      </p:sp>
    </p:spTree>
    <p:extLst>
      <p:ext uri="{BB962C8B-B14F-4D97-AF65-F5344CB8AC3E}">
        <p14:creationId xmlns:p14="http://schemas.microsoft.com/office/powerpoint/2010/main" val="418274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AB24A-F5E3-7DF8-098E-8D50C2576806}"/>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C6EEA7B9-C258-6921-4EAB-5B8FA28A635E}"/>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67546D72-7A4F-930F-4FEB-CE072A358A13}"/>
              </a:ext>
            </a:extLst>
          </p:cNvPr>
          <p:cNvSpPr txBox="1"/>
          <p:nvPr/>
        </p:nvSpPr>
        <p:spPr>
          <a:xfrm>
            <a:off x="708660" y="457201"/>
            <a:ext cx="7170420" cy="1015663"/>
          </a:xfrm>
          <a:prstGeom prst="rect">
            <a:avLst/>
          </a:prstGeom>
          <a:noFill/>
        </p:spPr>
        <p:txBody>
          <a:bodyPr wrap="square" rtlCol="0">
            <a:spAutoFit/>
          </a:bodyPr>
          <a:lstStyle/>
          <a:p>
            <a:r>
              <a:rPr lang="en-US" altLang="zh-CN" sz="6000" dirty="0"/>
              <a:t>RELATED WORK</a:t>
            </a:r>
            <a:endParaRPr lang="zh-CN" altLang="en-US" sz="6000" dirty="0"/>
          </a:p>
        </p:txBody>
      </p:sp>
      <p:sp>
        <p:nvSpPr>
          <p:cNvPr id="10" name="文本框 9">
            <a:extLst>
              <a:ext uri="{FF2B5EF4-FFF2-40B4-BE49-F238E27FC236}">
                <a16:creationId xmlns:a16="http://schemas.microsoft.com/office/drawing/2014/main" id="{A68B7E98-FF20-83B2-61BC-5BF70A5A86B4}"/>
              </a:ext>
            </a:extLst>
          </p:cNvPr>
          <p:cNvSpPr txBox="1"/>
          <p:nvPr/>
        </p:nvSpPr>
        <p:spPr>
          <a:xfrm>
            <a:off x="621030" y="2349578"/>
            <a:ext cx="11342370" cy="2591800"/>
          </a:xfrm>
          <a:prstGeom prst="rect">
            <a:avLst/>
          </a:prstGeom>
          <a:noFill/>
        </p:spPr>
        <p:txBody>
          <a:bodyPr wrap="square" rtlCol="0">
            <a:spAutoFit/>
          </a:bodyPr>
          <a:lstStyle/>
          <a:p>
            <a:pPr>
              <a:lnSpc>
                <a:spcPct val="150000"/>
              </a:lnSpc>
            </a:pPr>
            <a:r>
              <a:rPr lang="en-US" altLang="zh-CN" sz="4000" dirty="0"/>
              <a:t>Gaps in Research:</a:t>
            </a:r>
          </a:p>
          <a:p>
            <a:pPr marL="742950" indent="-742950">
              <a:lnSpc>
                <a:spcPct val="150000"/>
              </a:lnSpc>
              <a:buFont typeface="+mj-lt"/>
              <a:buAutoNum type="arabicPeriod"/>
            </a:pPr>
            <a:r>
              <a:rPr lang="en-US" altLang="zh-CN" sz="3600" dirty="0"/>
              <a:t>Need for interpretable and lightweight models.</a:t>
            </a:r>
          </a:p>
          <a:p>
            <a:pPr marL="742950" indent="-742950">
              <a:lnSpc>
                <a:spcPct val="150000"/>
              </a:lnSpc>
              <a:buFont typeface="+mj-lt"/>
              <a:buAutoNum type="arabicPeriod"/>
            </a:pPr>
            <a:r>
              <a:rPr lang="en-US" altLang="zh-CN" sz="3600" dirty="0"/>
              <a:t>Limited real-time deployment applications.</a:t>
            </a:r>
            <a:endParaRPr lang="zh-CN" altLang="en-US" sz="3600" dirty="0"/>
          </a:p>
        </p:txBody>
      </p:sp>
    </p:spTree>
    <p:extLst>
      <p:ext uri="{BB962C8B-B14F-4D97-AF65-F5344CB8AC3E}">
        <p14:creationId xmlns:p14="http://schemas.microsoft.com/office/powerpoint/2010/main" val="176671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4900E-23D6-18C3-3393-0F8F2ECD74B9}"/>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C9DBBAAD-4953-D8A3-0906-488FA94E3816}"/>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D916AD63-EF09-A737-5853-8754B20D4AE6}"/>
              </a:ext>
            </a:extLst>
          </p:cNvPr>
          <p:cNvSpPr txBox="1"/>
          <p:nvPr/>
        </p:nvSpPr>
        <p:spPr>
          <a:xfrm>
            <a:off x="708660" y="457201"/>
            <a:ext cx="7170420" cy="1015663"/>
          </a:xfrm>
          <a:prstGeom prst="rect">
            <a:avLst/>
          </a:prstGeom>
          <a:noFill/>
        </p:spPr>
        <p:txBody>
          <a:bodyPr wrap="square" rtlCol="0">
            <a:spAutoFit/>
          </a:bodyPr>
          <a:lstStyle/>
          <a:p>
            <a:r>
              <a:rPr lang="en-US" altLang="zh-CN" sz="6000" dirty="0"/>
              <a:t>PROPOSAL WORK</a:t>
            </a:r>
            <a:endParaRPr lang="zh-CN" altLang="en-US" sz="6000" dirty="0"/>
          </a:p>
        </p:txBody>
      </p:sp>
      <p:sp>
        <p:nvSpPr>
          <p:cNvPr id="10" name="文本框 9">
            <a:extLst>
              <a:ext uri="{FF2B5EF4-FFF2-40B4-BE49-F238E27FC236}">
                <a16:creationId xmlns:a16="http://schemas.microsoft.com/office/drawing/2014/main" id="{99EDA969-DE8C-2D26-6850-BC185F129018}"/>
              </a:ext>
            </a:extLst>
          </p:cNvPr>
          <p:cNvSpPr txBox="1"/>
          <p:nvPr/>
        </p:nvSpPr>
        <p:spPr>
          <a:xfrm>
            <a:off x="621030" y="2364818"/>
            <a:ext cx="10793730" cy="2591800"/>
          </a:xfrm>
          <a:prstGeom prst="rect">
            <a:avLst/>
          </a:prstGeom>
          <a:noFill/>
        </p:spPr>
        <p:txBody>
          <a:bodyPr wrap="square" rtlCol="0">
            <a:spAutoFit/>
          </a:bodyPr>
          <a:lstStyle/>
          <a:p>
            <a:pPr>
              <a:lnSpc>
                <a:spcPct val="150000"/>
              </a:lnSpc>
            </a:pPr>
            <a:r>
              <a:rPr lang="en-US" altLang="zh-CN" sz="4000" b="1" dirty="0"/>
              <a:t>Proposed Solution</a:t>
            </a:r>
            <a:r>
              <a:rPr lang="en-US" altLang="zh-CN" sz="4000" dirty="0"/>
              <a:t>:</a:t>
            </a:r>
          </a:p>
          <a:p>
            <a:pPr marL="742950" indent="-742950">
              <a:lnSpc>
                <a:spcPct val="150000"/>
              </a:lnSpc>
              <a:buFont typeface="+mj-lt"/>
              <a:buAutoNum type="arabicPeriod"/>
            </a:pPr>
            <a:r>
              <a:rPr lang="en-US" altLang="zh-CN" sz="3600" dirty="0"/>
              <a:t>Predictive maintenance using machine learning.</a:t>
            </a:r>
          </a:p>
          <a:p>
            <a:pPr marL="742950" indent="-742950">
              <a:lnSpc>
                <a:spcPct val="150000"/>
              </a:lnSpc>
              <a:buFont typeface="+mj-lt"/>
              <a:buAutoNum type="arabicPeriod"/>
            </a:pPr>
            <a:r>
              <a:rPr lang="en-US" altLang="zh-CN" sz="3600" dirty="0"/>
              <a:t>Real-time monitoring and failure prediction.</a:t>
            </a:r>
          </a:p>
        </p:txBody>
      </p:sp>
    </p:spTree>
    <p:extLst>
      <p:ext uri="{BB962C8B-B14F-4D97-AF65-F5344CB8AC3E}">
        <p14:creationId xmlns:p14="http://schemas.microsoft.com/office/powerpoint/2010/main" val="324733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3C4A6-E473-5862-D9EA-593CB1D215FB}"/>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EFE7B7AF-060C-3A31-715D-C409913D88A1}"/>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B8D70F06-2ECF-9597-04A1-CD5EFD486840}"/>
              </a:ext>
            </a:extLst>
          </p:cNvPr>
          <p:cNvSpPr txBox="1"/>
          <p:nvPr/>
        </p:nvSpPr>
        <p:spPr>
          <a:xfrm>
            <a:off x="708660" y="457201"/>
            <a:ext cx="7170420" cy="1015663"/>
          </a:xfrm>
          <a:prstGeom prst="rect">
            <a:avLst/>
          </a:prstGeom>
          <a:noFill/>
        </p:spPr>
        <p:txBody>
          <a:bodyPr wrap="square" rtlCol="0">
            <a:spAutoFit/>
          </a:bodyPr>
          <a:lstStyle/>
          <a:p>
            <a:r>
              <a:rPr lang="en-US" altLang="zh-CN" sz="6000" dirty="0"/>
              <a:t>DATA PREPROCESSING</a:t>
            </a:r>
            <a:endParaRPr lang="zh-CN" altLang="en-US" sz="6000" dirty="0"/>
          </a:p>
        </p:txBody>
      </p:sp>
      <p:sp>
        <p:nvSpPr>
          <p:cNvPr id="10" name="文本框 9">
            <a:extLst>
              <a:ext uri="{FF2B5EF4-FFF2-40B4-BE49-F238E27FC236}">
                <a16:creationId xmlns:a16="http://schemas.microsoft.com/office/drawing/2014/main" id="{A77C3512-89D0-9B95-308A-8AD688B06388}"/>
              </a:ext>
            </a:extLst>
          </p:cNvPr>
          <p:cNvSpPr txBox="1"/>
          <p:nvPr/>
        </p:nvSpPr>
        <p:spPr>
          <a:xfrm>
            <a:off x="536332" y="2181832"/>
            <a:ext cx="5169876" cy="3155351"/>
          </a:xfrm>
          <a:prstGeom prst="rect">
            <a:avLst/>
          </a:prstGeom>
          <a:noFill/>
        </p:spPr>
        <p:txBody>
          <a:bodyPr wrap="square" rtlCol="0">
            <a:spAutoFit/>
          </a:bodyPr>
          <a:lstStyle/>
          <a:p>
            <a:pPr>
              <a:lnSpc>
                <a:spcPct val="150000"/>
              </a:lnSpc>
            </a:pPr>
            <a:r>
              <a:rPr lang="en-US" altLang="zh-CN" sz="4000" b="1" dirty="0"/>
              <a:t>Feature Engineering</a:t>
            </a:r>
            <a:endParaRPr lang="en-US" altLang="zh-CN" sz="3200" b="1" dirty="0"/>
          </a:p>
          <a:p>
            <a:pPr>
              <a:lnSpc>
                <a:spcPct val="150000"/>
              </a:lnSpc>
            </a:pPr>
            <a:r>
              <a:rPr lang="en-US" altLang="zh-CN" sz="3200" dirty="0"/>
              <a:t>Extracted statistical features for each sensor per cycle,</a:t>
            </a:r>
            <a:r>
              <a:rPr lang="zh-CN" altLang="en-US" sz="3200" dirty="0"/>
              <a:t> </a:t>
            </a:r>
            <a:r>
              <a:rPr lang="en-US" altLang="zh-CN" sz="3200" dirty="0"/>
              <a:t>includes</a:t>
            </a:r>
          </a:p>
        </p:txBody>
      </p:sp>
      <p:pic>
        <p:nvPicPr>
          <p:cNvPr id="3" name="图片 2">
            <a:extLst>
              <a:ext uri="{FF2B5EF4-FFF2-40B4-BE49-F238E27FC236}">
                <a16:creationId xmlns:a16="http://schemas.microsoft.com/office/drawing/2014/main" id="{8EB852A4-41F6-BDE8-420C-9A3EF8992C32}"/>
              </a:ext>
            </a:extLst>
          </p:cNvPr>
          <p:cNvPicPr>
            <a:picLocks noChangeAspect="1"/>
          </p:cNvPicPr>
          <p:nvPr/>
        </p:nvPicPr>
        <p:blipFill>
          <a:blip r:embed="rId4"/>
          <a:stretch>
            <a:fillRect/>
          </a:stretch>
        </p:blipFill>
        <p:spPr>
          <a:xfrm>
            <a:off x="5926014" y="2033451"/>
            <a:ext cx="6163408" cy="4534401"/>
          </a:xfrm>
          <a:prstGeom prst="rect">
            <a:avLst/>
          </a:prstGeom>
        </p:spPr>
      </p:pic>
    </p:spTree>
    <p:extLst>
      <p:ext uri="{BB962C8B-B14F-4D97-AF65-F5344CB8AC3E}">
        <p14:creationId xmlns:p14="http://schemas.microsoft.com/office/powerpoint/2010/main" val="415405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A8FD4-FF05-74D5-ED6D-2E6081B2EA44}"/>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7486C591-C196-F433-167A-4FBBBCE2B441}"/>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4352B3FD-B29D-BA72-65E0-72BEEFCF78FE}"/>
              </a:ext>
            </a:extLst>
          </p:cNvPr>
          <p:cNvSpPr txBox="1"/>
          <p:nvPr/>
        </p:nvSpPr>
        <p:spPr>
          <a:xfrm>
            <a:off x="708660" y="457201"/>
            <a:ext cx="7170420" cy="1015663"/>
          </a:xfrm>
          <a:prstGeom prst="rect">
            <a:avLst/>
          </a:prstGeom>
          <a:noFill/>
        </p:spPr>
        <p:txBody>
          <a:bodyPr wrap="square" rtlCol="0">
            <a:spAutoFit/>
          </a:bodyPr>
          <a:lstStyle/>
          <a:p>
            <a:r>
              <a:rPr lang="en-US" altLang="zh-CN" sz="6000" dirty="0"/>
              <a:t>DATA PREPROCESSING</a:t>
            </a:r>
            <a:endParaRPr lang="zh-CN" altLang="en-US" sz="6000" dirty="0"/>
          </a:p>
        </p:txBody>
      </p:sp>
      <p:sp>
        <p:nvSpPr>
          <p:cNvPr id="10" name="文本框 9">
            <a:extLst>
              <a:ext uri="{FF2B5EF4-FFF2-40B4-BE49-F238E27FC236}">
                <a16:creationId xmlns:a16="http://schemas.microsoft.com/office/drawing/2014/main" id="{D57BEBD2-C7F5-1BC4-98E6-69EBB2A4EA7B}"/>
              </a:ext>
            </a:extLst>
          </p:cNvPr>
          <p:cNvSpPr txBox="1"/>
          <p:nvPr/>
        </p:nvSpPr>
        <p:spPr>
          <a:xfrm>
            <a:off x="536332" y="2181832"/>
            <a:ext cx="5169876" cy="2416687"/>
          </a:xfrm>
          <a:prstGeom prst="rect">
            <a:avLst/>
          </a:prstGeom>
          <a:noFill/>
        </p:spPr>
        <p:txBody>
          <a:bodyPr wrap="square" rtlCol="0">
            <a:spAutoFit/>
          </a:bodyPr>
          <a:lstStyle/>
          <a:p>
            <a:pPr>
              <a:lnSpc>
                <a:spcPct val="150000"/>
              </a:lnSpc>
            </a:pPr>
            <a:r>
              <a:rPr lang="en-US" altLang="zh-CN" sz="4000" b="1" dirty="0"/>
              <a:t>Feature Engineering</a:t>
            </a:r>
            <a:br>
              <a:rPr lang="en-US" altLang="zh-CN" sz="4000" b="1" dirty="0"/>
            </a:br>
            <a:r>
              <a:rPr lang="en-US" altLang="zh-CN" sz="3200" dirty="0"/>
              <a:t>Find correlation between features</a:t>
            </a:r>
          </a:p>
        </p:txBody>
      </p:sp>
      <p:pic>
        <p:nvPicPr>
          <p:cNvPr id="6" name="图片 5">
            <a:extLst>
              <a:ext uri="{FF2B5EF4-FFF2-40B4-BE49-F238E27FC236}">
                <a16:creationId xmlns:a16="http://schemas.microsoft.com/office/drawing/2014/main" id="{B14CA775-7A0A-A913-BF7E-E042151E437B}"/>
              </a:ext>
            </a:extLst>
          </p:cNvPr>
          <p:cNvPicPr>
            <a:picLocks noChangeAspect="1"/>
          </p:cNvPicPr>
          <p:nvPr/>
        </p:nvPicPr>
        <p:blipFill>
          <a:blip r:embed="rId4"/>
          <a:stretch>
            <a:fillRect/>
          </a:stretch>
        </p:blipFill>
        <p:spPr>
          <a:xfrm>
            <a:off x="5186720" y="2130898"/>
            <a:ext cx="6756173" cy="4269901"/>
          </a:xfrm>
          <a:prstGeom prst="rect">
            <a:avLst/>
          </a:prstGeom>
        </p:spPr>
      </p:pic>
    </p:spTree>
    <p:extLst>
      <p:ext uri="{BB962C8B-B14F-4D97-AF65-F5344CB8AC3E}">
        <p14:creationId xmlns:p14="http://schemas.microsoft.com/office/powerpoint/2010/main" val="80826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062C3-B459-349C-0721-5EEC936694C8}"/>
            </a:ext>
          </a:extLst>
        </p:cNvPr>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CF767D02-4B01-D8CB-1776-537A3C0BC77E}"/>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DEB41134-BC40-2AD4-367A-40FE0EE9A2F2}"/>
              </a:ext>
            </a:extLst>
          </p:cNvPr>
          <p:cNvSpPr txBox="1"/>
          <p:nvPr/>
        </p:nvSpPr>
        <p:spPr>
          <a:xfrm>
            <a:off x="708660" y="457201"/>
            <a:ext cx="7170420" cy="1015663"/>
          </a:xfrm>
          <a:prstGeom prst="rect">
            <a:avLst/>
          </a:prstGeom>
          <a:noFill/>
        </p:spPr>
        <p:txBody>
          <a:bodyPr wrap="square" rtlCol="0">
            <a:spAutoFit/>
          </a:bodyPr>
          <a:lstStyle/>
          <a:p>
            <a:r>
              <a:rPr lang="en-US" altLang="zh-CN" sz="6000" dirty="0"/>
              <a:t>DATA PREPROCESSING</a:t>
            </a:r>
            <a:endParaRPr lang="zh-CN" altLang="en-US" sz="6000" dirty="0"/>
          </a:p>
        </p:txBody>
      </p:sp>
      <p:sp>
        <p:nvSpPr>
          <p:cNvPr id="10" name="文本框 9">
            <a:extLst>
              <a:ext uri="{FF2B5EF4-FFF2-40B4-BE49-F238E27FC236}">
                <a16:creationId xmlns:a16="http://schemas.microsoft.com/office/drawing/2014/main" id="{F9888EE9-AFD0-1E26-46E5-ABA156A6F5C3}"/>
              </a:ext>
            </a:extLst>
          </p:cNvPr>
          <p:cNvSpPr txBox="1"/>
          <p:nvPr/>
        </p:nvSpPr>
        <p:spPr>
          <a:xfrm>
            <a:off x="536332" y="2033758"/>
            <a:ext cx="6172199" cy="5186676"/>
          </a:xfrm>
          <a:prstGeom prst="rect">
            <a:avLst/>
          </a:prstGeom>
          <a:noFill/>
        </p:spPr>
        <p:txBody>
          <a:bodyPr wrap="square" rtlCol="0">
            <a:spAutoFit/>
          </a:bodyPr>
          <a:lstStyle/>
          <a:p>
            <a:pPr>
              <a:lnSpc>
                <a:spcPct val="150000"/>
              </a:lnSpc>
            </a:pPr>
            <a:r>
              <a:rPr lang="en-US" altLang="zh-CN" sz="4000" b="1" dirty="0"/>
              <a:t>Feature reduction using PCA </a:t>
            </a:r>
          </a:p>
          <a:p>
            <a:pPr>
              <a:lnSpc>
                <a:spcPct val="150000"/>
              </a:lnSpc>
            </a:pPr>
            <a:br>
              <a:rPr lang="en-US" altLang="zh-CN" sz="4000" dirty="0"/>
            </a:br>
            <a:r>
              <a:rPr lang="en-US" altLang="zh-CN" sz="2400" dirty="0"/>
              <a:t>Use Principal Component Analysis (PCA) to reduce the number of input features to speed up model training and model size. </a:t>
            </a:r>
            <a:br>
              <a:rPr lang="en-US" altLang="zh-CN" sz="4000" dirty="0"/>
            </a:br>
            <a:br>
              <a:rPr lang="en-US" altLang="zh-CN" sz="4000" b="1" dirty="0"/>
            </a:br>
            <a:endParaRPr lang="en-US" altLang="zh-CN" sz="3200" dirty="0"/>
          </a:p>
        </p:txBody>
      </p:sp>
      <p:pic>
        <p:nvPicPr>
          <p:cNvPr id="3" name="图片 2">
            <a:extLst>
              <a:ext uri="{FF2B5EF4-FFF2-40B4-BE49-F238E27FC236}">
                <a16:creationId xmlns:a16="http://schemas.microsoft.com/office/drawing/2014/main" id="{1D6D0C58-093D-F3EA-95C4-0E375194E8A6}"/>
              </a:ext>
            </a:extLst>
          </p:cNvPr>
          <p:cNvPicPr>
            <a:picLocks noChangeAspect="1"/>
          </p:cNvPicPr>
          <p:nvPr/>
        </p:nvPicPr>
        <p:blipFill>
          <a:blip r:embed="rId4"/>
          <a:stretch>
            <a:fillRect/>
          </a:stretch>
        </p:blipFill>
        <p:spPr>
          <a:xfrm>
            <a:off x="6708531" y="2416023"/>
            <a:ext cx="5397321" cy="2806607"/>
          </a:xfrm>
          <a:prstGeom prst="rect">
            <a:avLst/>
          </a:prstGeom>
        </p:spPr>
      </p:pic>
    </p:spTree>
    <p:extLst>
      <p:ext uri="{BB962C8B-B14F-4D97-AF65-F5344CB8AC3E}">
        <p14:creationId xmlns:p14="http://schemas.microsoft.com/office/powerpoint/2010/main" val="1269738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174_TF22566005_Win32" id="{8767197E-7510-42F8-B763-E45F3770E5A5}" vid="{CF90D904-521C-4459-A9B7-C388B2C4B8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未来设计</Template>
  <TotalTime>245</TotalTime>
  <Words>610</Words>
  <Application>Microsoft Office PowerPoint</Application>
  <PresentationFormat>宽屏</PresentationFormat>
  <Paragraphs>82</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Inter</vt:lpstr>
      <vt:lpstr>LinLibertineT</vt:lpstr>
      <vt:lpstr>Microsoft YaHei UI</vt:lpstr>
      <vt:lpstr>Arial</vt:lpstr>
      <vt:lpstr>天体</vt:lpstr>
      <vt:lpstr>Predictive Maintenance for Hydraulic Systems Using 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永鹏 邓</dc:creator>
  <cp:lastModifiedBy>永鹏 邓</cp:lastModifiedBy>
  <cp:revision>2</cp:revision>
  <dcterms:created xsi:type="dcterms:W3CDTF">2025-03-04T04:09:43Z</dcterms:created>
  <dcterms:modified xsi:type="dcterms:W3CDTF">2025-03-04T15:35:35Z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