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362" r:id="rId4"/>
    <p:sldId id="353" r:id="rId5"/>
    <p:sldId id="354" r:id="rId6"/>
    <p:sldId id="355" r:id="rId7"/>
    <p:sldId id="359" r:id="rId8"/>
    <p:sldId id="360" r:id="rId9"/>
    <p:sldId id="361" r:id="rId10"/>
    <p:sldId id="32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 autoAdjust="0"/>
    <p:restoredTop sz="95196"/>
  </p:normalViewPr>
  <p:slideViewPr>
    <p:cSldViewPr snapToGrid="0">
      <p:cViewPr varScale="1">
        <p:scale>
          <a:sx n="91" d="100"/>
          <a:sy n="91" d="100"/>
        </p:scale>
        <p:origin x="3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9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868B-9953-471B-A241-5B8FFD936FE2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3E17-7D67-40EA-BACC-2F87BD4AC2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0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9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7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6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7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9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7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D3E17-7D67-40EA-BACC-2F87BD4AC2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8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8FF54-C3F5-4DD5-849E-ABFC5363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F7D48-7940-4F5E-84E2-4503ED13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39A49-D77D-415C-B5A8-1F11E03A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0A06B-2FE5-4D7C-8562-828C1E4B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A422-3E25-4391-BA8C-CDDE713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8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F8C56-71DD-403D-A054-0B1C94EB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6302D-E31B-4BC9-9537-AE238320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98208-000E-48F2-9A0D-485D3BFE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8240F-59E7-4C32-BBDE-98594047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4985-CF3C-4EEC-945C-CC2725F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835C7-5FC8-47A8-8AE4-292A82169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472EF-8472-45FC-B7B5-A82B9AD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75981-6809-46C0-A691-BF5C51C5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8DB00-F80A-4A14-994B-1721C520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B000-67EA-4DDF-BE1B-7FC0EBA3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71D6-C292-491F-A500-CDB41CB3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E5FC-AEBE-4C22-BBC5-4A9A1057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26790-957F-4AFA-B686-8B6EE5F6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09CB3-55B4-4F1F-8300-1C0F1B10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2F4F3-3EBF-4965-92B3-3B58CCE2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3B40-CEFF-4709-B4F1-8AD188CB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5396-E372-4D5D-AFA9-4FA9A23D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FAFF2-00C2-434B-B8F4-E094CCF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EEFCC-B35D-49B3-8384-DFF50AF5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E506B-FD72-45A6-BD7A-F9099BFD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1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8632-0B1D-4575-A574-676D60BB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5331C-BA50-48F1-AE67-E3C9BC3D3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3BD5B-44D1-4A75-92AB-4D8243F85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D9500-CCDA-4F42-B126-52BA89A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2483A-7748-433E-9EB9-FA1B8306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9AEE5-89DF-4F17-999E-92EC89E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3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DCB7A-B61F-44DB-9F95-78B56B43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747C4-C632-4C85-A2D7-555EEC96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4558D-67C6-47B4-9FC1-B5058345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54286-8608-4495-B063-F3FBB3900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C2E32-49B5-47FF-A271-D6C2B75E8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D5449-A8C1-4D3D-83CB-C8317DD2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A094C3-5E20-42A2-8DA9-70BD14BA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03132-D71B-4655-9887-05FC159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2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3CAA-DEAF-40EB-98CE-0ABCD6BB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D2316-4C02-47D5-8B49-1009FDD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C3CF1-6F16-4C48-85C0-F7C8BDE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85E9D2-9AB9-46FA-8C2A-76A8264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3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920539-6BA6-4D0F-9483-4234CBB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543E9-9E3B-41AC-964F-9FA0FA81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99E27-9193-4161-8F20-873C2F2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F306-774A-492D-B72C-B3B55367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64949-F68B-4E86-BA90-39714A82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E8365-5503-4CCF-AC65-0544C7AF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728F7-197C-4DD1-98A3-762F26F7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21B88-69B2-4801-A548-F860276D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6BE695-FEE6-4E09-BC76-A087F55F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15AA-59BE-46E2-B51A-97245966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E7F59-3E90-4F11-A924-1F3FA58C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097658-3833-4BDA-BB92-048A3D34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CBC3-CA97-431F-8D8C-2D2B923E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FE45A0-E130-40AA-84F7-80FFAFAA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5D8BD-15DC-4E6F-852F-6AE92F81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3A0FC-C9A3-4D62-9478-8AA826D3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56AD7-7FDD-4D70-A68F-CB3B19AE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FAC3C-65EA-4229-94AA-BDA30220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2838-8963-4846-8916-FD2F6691A66F}" type="datetimeFigureOut">
              <a:rPr lang="ko-KR" altLang="en-US" smtClean="0"/>
              <a:t>2020. 8. 19.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5BA42-1CA8-40B9-A307-88C56902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1B1AE-730F-4024-93A0-40D0C2B2E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715-D376-4AFE-8084-04BFE836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E7FA33-4B97-491D-9CFA-D5160B9DAA65}"/>
              </a:ext>
            </a:extLst>
          </p:cNvPr>
          <p:cNvSpPr txBox="1"/>
          <p:nvPr/>
        </p:nvSpPr>
        <p:spPr>
          <a:xfrm>
            <a:off x="7426415" y="3075057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rPr>
              <a:t>Think DSP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74471-3099-45B4-9BD1-2F0E48C82E93}"/>
              </a:ext>
            </a:extLst>
          </p:cNvPr>
          <p:cNvSpPr txBox="1"/>
          <p:nvPr/>
        </p:nvSpPr>
        <p:spPr>
          <a:xfrm>
            <a:off x="9942755" y="365173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>
                    <a:lumMod val="75000"/>
                    <a:alpha val="93000"/>
                  </a:schemeClr>
                </a:solidFill>
                <a:latin typeface="Gadugi" panose="020B0502040204020203" pitchFamily="34" charset="0"/>
              </a:rPr>
              <a:t>IDA Labs</a:t>
            </a:r>
            <a:endParaRPr lang="ko-KR" altLang="en-US" sz="1000" b="1" dirty="0">
              <a:solidFill>
                <a:schemeClr val="accent1">
                  <a:lumMod val="75000"/>
                  <a:alpha val="93000"/>
                </a:schemeClr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47F72-B804-CB41-B87F-541901F10E5C}"/>
              </a:ext>
            </a:extLst>
          </p:cNvPr>
          <p:cNvSpPr txBox="1"/>
          <p:nvPr/>
        </p:nvSpPr>
        <p:spPr>
          <a:xfrm>
            <a:off x="4874150" y="2944671"/>
            <a:ext cx="3328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감사합니다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80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4DF4DC9-BBF7-4393-9911-3B0361CDAD59}"/>
              </a:ext>
            </a:extLst>
          </p:cNvPr>
          <p:cNvGrpSpPr/>
          <p:nvPr/>
        </p:nvGrpSpPr>
        <p:grpSpPr>
          <a:xfrm>
            <a:off x="8160432" y="2497594"/>
            <a:ext cx="3621119" cy="1477328"/>
            <a:chOff x="8129952" y="2538234"/>
            <a:chExt cx="3621119" cy="147732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AAF8E2-65C8-4EEC-8A9E-04274A6CDFCA}"/>
                </a:ext>
              </a:extLst>
            </p:cNvPr>
            <p:cNvSpPr txBox="1"/>
            <p:nvPr/>
          </p:nvSpPr>
          <p:spPr>
            <a:xfrm>
              <a:off x="8404514" y="2538234"/>
              <a:ext cx="33465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Chapter 05</a:t>
              </a:r>
              <a:endParaRPr lang="ko-KR" altLang="en-US" sz="24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E7582-C67A-43F8-87C6-5D8CA53E4171}"/>
                </a:ext>
              </a:extLst>
            </p:cNvPr>
            <p:cNvSpPr txBox="1"/>
            <p:nvPr/>
          </p:nvSpPr>
          <p:spPr>
            <a:xfrm>
              <a:off x="8129952" y="3369231"/>
              <a:ext cx="36211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Gadugi" panose="020B0502040204020203" pitchFamily="34" charset="0"/>
                </a:rPr>
                <a:t>Autocorrelation</a:t>
              </a:r>
              <a:endParaRPr lang="ko-KR" altLang="en-US" sz="1600" b="1" dirty="0">
                <a:solidFill>
                  <a:schemeClr val="bg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367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확률에서의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68F50-372B-EB4B-AE8C-9417A388D330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확률변수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있을 때 우리가 분포를 나타낼 때 쓰는 것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7E4849-3E17-2D48-9018-D5D6102B6CBF}"/>
              </a:ext>
            </a:extLst>
          </p:cNvPr>
          <p:cNvGrpSpPr/>
          <p:nvPr/>
        </p:nvGrpSpPr>
        <p:grpSpPr>
          <a:xfrm>
            <a:off x="869010" y="2391245"/>
            <a:ext cx="12002659" cy="692497"/>
            <a:chOff x="869010" y="2391245"/>
            <a:chExt cx="12002659" cy="6924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D3494D-FA9E-984B-B593-8BB9FE85C56F}"/>
                </a:ext>
              </a:extLst>
            </p:cNvPr>
            <p:cNvSpPr txBox="1"/>
            <p:nvPr/>
          </p:nvSpPr>
          <p:spPr>
            <a:xfrm>
              <a:off x="869010" y="2391245"/>
              <a:ext cx="1331670" cy="692497"/>
            </a:xfrm>
            <a:prstGeom prst="rect">
              <a:avLst/>
            </a:prstGeom>
            <a:noFill/>
            <a:ln w="63500" cap="rnd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300" dirty="0"/>
            </a:p>
            <a:p>
              <a:pPr algn="ctr"/>
              <a:r>
                <a:rPr kumimoji="1" lang="ko-KR" altLang="en-US" sz="1300" dirty="0"/>
                <a:t>평균</a:t>
              </a:r>
              <a:endParaRPr kumimoji="1" lang="en-US" altLang="ko-Kore-KR" sz="1300" dirty="0"/>
            </a:p>
            <a:p>
              <a:pPr algn="ctr"/>
              <a:endParaRPr kumimoji="1" lang="en-US" altLang="ko-Kore-KR" sz="13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35AA2B-0533-AA43-A040-92678DF3DA46}"/>
                </a:ext>
              </a:extLst>
            </p:cNvPr>
            <p:cNvSpPr txBox="1"/>
            <p:nvPr/>
          </p:nvSpPr>
          <p:spPr>
            <a:xfrm>
              <a:off x="2435543" y="2400647"/>
              <a:ext cx="10436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분포의 중간을 알아내는데 사용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E2DFB2F-A676-964E-8E4C-E5093BA34D87}"/>
              </a:ext>
            </a:extLst>
          </p:cNvPr>
          <p:cNvGrpSpPr/>
          <p:nvPr/>
        </p:nvGrpSpPr>
        <p:grpSpPr>
          <a:xfrm>
            <a:off x="868680" y="3274360"/>
            <a:ext cx="12002989" cy="692497"/>
            <a:chOff x="868680" y="3274360"/>
            <a:chExt cx="12002989" cy="6924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16C8C-01C2-1C47-8728-39779020B6C1}"/>
                </a:ext>
              </a:extLst>
            </p:cNvPr>
            <p:cNvSpPr txBox="1"/>
            <p:nvPr/>
          </p:nvSpPr>
          <p:spPr>
            <a:xfrm>
              <a:off x="868680" y="3274360"/>
              <a:ext cx="1332000" cy="692497"/>
            </a:xfrm>
            <a:prstGeom prst="rect">
              <a:avLst/>
            </a:prstGeom>
            <a:noFill/>
            <a:ln w="635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ko-Kore-KR" sz="1300" dirty="0"/>
            </a:p>
            <a:p>
              <a:pPr algn="ctr"/>
              <a:r>
                <a:rPr kumimoji="1" lang="ko-KR" altLang="en-US" sz="1300" dirty="0"/>
                <a:t>분산</a:t>
              </a:r>
              <a:endParaRPr kumimoji="1" lang="en-US" altLang="ko-Kore-KR" sz="1300" dirty="0"/>
            </a:p>
            <a:p>
              <a:pPr algn="ctr"/>
              <a:endParaRPr kumimoji="1" lang="en-US" altLang="ko-Kore-KR" sz="13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BD9412-353B-2F40-A71F-4C256C7A9B1C}"/>
                </a:ext>
              </a:extLst>
            </p:cNvPr>
            <p:cNvSpPr txBox="1"/>
            <p:nvPr/>
          </p:nvSpPr>
          <p:spPr>
            <a:xfrm>
              <a:off x="2435543" y="3328220"/>
              <a:ext cx="10436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분포가 얼마나 퍼져있는지 알아낸다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20F304-B847-C446-8752-3E8678F0D2D4}"/>
              </a:ext>
            </a:extLst>
          </p:cNvPr>
          <p:cNvSpPr txBox="1"/>
          <p:nvPr/>
        </p:nvSpPr>
        <p:spPr>
          <a:xfrm>
            <a:off x="792480" y="4157475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확률변수가 두 개라면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98BFBF-A585-2949-B047-7207FE045EEF}"/>
              </a:ext>
            </a:extLst>
          </p:cNvPr>
          <p:cNvSpPr txBox="1"/>
          <p:nvPr/>
        </p:nvSpPr>
        <p:spPr>
          <a:xfrm>
            <a:off x="868680" y="4640481"/>
            <a:ext cx="1331670" cy="692497"/>
          </a:xfrm>
          <a:prstGeom prst="rect">
            <a:avLst/>
          </a:prstGeom>
          <a:noFill/>
          <a:ln w="63500" cap="rnd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ko-KR" altLang="en-US" sz="1300" dirty="0"/>
              <a:t>각각의 평균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20E39-40EF-154D-9596-300AF08DB7CE}"/>
              </a:ext>
            </a:extLst>
          </p:cNvPr>
          <p:cNvSpPr txBox="1"/>
          <p:nvPr/>
        </p:nvSpPr>
        <p:spPr>
          <a:xfrm>
            <a:off x="868350" y="5523596"/>
            <a:ext cx="1332000" cy="692497"/>
          </a:xfrm>
          <a:prstGeom prst="rect">
            <a:avLst/>
          </a:prstGeom>
          <a:noFill/>
          <a:ln w="635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1300" dirty="0"/>
          </a:p>
          <a:p>
            <a:pPr algn="ctr"/>
            <a:r>
              <a:rPr kumimoji="1" lang="ko-KR" altLang="en-US" sz="1300" dirty="0"/>
              <a:t>공분산</a:t>
            </a:r>
            <a:endParaRPr kumimoji="1" lang="en-US" altLang="ko-Kore-KR" sz="1300" dirty="0"/>
          </a:p>
          <a:p>
            <a:pPr algn="ctr"/>
            <a:endParaRPr kumimoji="1" lang="en-US" altLang="ko-Kore-KR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55D87-4420-BB4A-AB73-74190B08F842}"/>
              </a:ext>
            </a:extLst>
          </p:cNvPr>
          <p:cNvSpPr txBox="1"/>
          <p:nvPr/>
        </p:nvSpPr>
        <p:spPr>
          <a:xfrm>
            <a:off x="2435543" y="5479740"/>
            <a:ext cx="10436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 확률변수들이 어떻게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퍼져있는지를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보여줌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46264B3-40CB-E645-A2CB-78104CBB0FC9}"/>
              </a:ext>
            </a:extLst>
          </p:cNvPr>
          <p:cNvGrpSpPr/>
          <p:nvPr/>
        </p:nvGrpSpPr>
        <p:grpSpPr>
          <a:xfrm>
            <a:off x="5934553" y="1842064"/>
            <a:ext cx="5892800" cy="3917254"/>
            <a:chOff x="5934553" y="1842064"/>
            <a:chExt cx="5892800" cy="39172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5A54D-A9D8-7E46-9BA2-4F2334917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553" y="2647818"/>
              <a:ext cx="5892800" cy="31115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0E72729-A015-9D45-98EC-CD22B84F6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7699" y="1842064"/>
              <a:ext cx="3678367" cy="5416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128B2D0-0AF4-EC4F-8F21-A05E07D73B59}"/>
              </a:ext>
            </a:extLst>
          </p:cNvPr>
          <p:cNvSpPr txBox="1"/>
          <p:nvPr/>
        </p:nvSpPr>
        <p:spPr>
          <a:xfrm>
            <a:off x="2435543" y="4622622"/>
            <a:ext cx="686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각각의 분산만으로는 두 확률변수의 관계를 알아내기 설명하기 어렵다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212167-29B4-994A-BB74-2A189DD60A43}"/>
              </a:ext>
            </a:extLst>
          </p:cNvPr>
          <p:cNvSpPr txBox="1"/>
          <p:nvPr/>
        </p:nvSpPr>
        <p:spPr>
          <a:xfrm>
            <a:off x="3638264" y="649762"/>
            <a:ext cx="6867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X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단위의 크기에 영향을 받는다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점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점 예시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-&gt;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보완하기 위해 상관계수 사용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절대적으로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단위화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시켰다고 생각하면 된다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52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 animBg="1"/>
      <p:bldP spid="23" grpId="0" animBg="1"/>
      <p:bldP spid="24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상관계수를 측정하는 방법에는 여러 가지 방법이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그 중에서 가장 일반적인 것이 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pearson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product-moment correlation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방법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710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69750-2BF9-7A4A-A40A-BBF2D146BDD0}"/>
                  </a:ext>
                </a:extLst>
              </p:cNvPr>
              <p:cNvSpPr txBox="1"/>
              <p:nvPr/>
            </p:nvSpPr>
            <p:spPr>
              <a:xfrm>
                <a:off x="4827136" y="2497237"/>
                <a:ext cx="2537728" cy="601960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 sz="1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769750-2BF9-7A4A-A40A-BBF2D146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136" y="2497237"/>
                <a:ext cx="2537728" cy="601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0028CA-78B1-1D4A-BBBC-B075D141A70F}"/>
              </a:ext>
            </a:extLst>
          </p:cNvPr>
          <p:cNvSpPr txBox="1"/>
          <p:nvPr/>
        </p:nvSpPr>
        <p:spPr>
          <a:xfrm>
            <a:off x="792480" y="3035845"/>
            <a:ext cx="10436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이러한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상관계수는 두 변수가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선형의 관계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를 가지고 있는지를 확인하는 척도가 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주의할 것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: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상관관계가 없다고 해서 독립인 것은 아니다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하지만 독립이면 상관관계가 없다는 것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Np.corrcoef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함수를 사용해서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상관계수를 구할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BE720-4D6C-214C-BF37-E68EF4B25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64" y="3323976"/>
            <a:ext cx="40767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0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1268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Correlation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2EED3-93C7-3348-AF1F-D77DC5AA7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51" y="1754316"/>
            <a:ext cx="5143802" cy="3228067"/>
          </a:xfrm>
          <a:prstGeom prst="rect">
            <a:avLst/>
          </a:prstGeom>
        </p:spPr>
      </p:pic>
      <p:pic>
        <p:nvPicPr>
          <p:cNvPr id="17" name="그림 16" descr="공, 표지판, 플레이어, 쥐고있는이(가) 표시된 사진&#10;&#10;자동 생성된 설명">
            <a:extLst>
              <a:ext uri="{FF2B5EF4-FFF2-40B4-BE49-F238E27FC236}">
                <a16:creationId xmlns:a16="http://schemas.microsoft.com/office/drawing/2014/main" id="{1C155099-6536-7147-9BFE-E418E267B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" y="4925716"/>
            <a:ext cx="2771041" cy="609600"/>
          </a:xfrm>
          <a:prstGeom prst="rect">
            <a:avLst/>
          </a:prstGeom>
        </p:spPr>
      </p:pic>
      <p:pic>
        <p:nvPicPr>
          <p:cNvPr id="12" name="그림 11" descr="스크린샷, 화면, 노트북, 전화이(가) 표시된 사진&#10;&#10;자동 생성된 설명">
            <a:extLst>
              <a:ext uri="{FF2B5EF4-FFF2-40B4-BE49-F238E27FC236}">
                <a16:creationId xmlns:a16="http://schemas.microsoft.com/office/drawing/2014/main" id="{9D8DAB4A-39C6-1147-9B23-0B61C91CD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5" y="1789002"/>
            <a:ext cx="5607775" cy="283513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06514A-6363-264D-884E-DBBF3F3B2C4D}"/>
              </a:ext>
            </a:extLst>
          </p:cNvPr>
          <p:cNvGrpSpPr/>
          <p:nvPr/>
        </p:nvGrpSpPr>
        <p:grpSpPr>
          <a:xfrm>
            <a:off x="865665" y="2090647"/>
            <a:ext cx="9726111" cy="3571954"/>
            <a:chOff x="2105819" y="3765168"/>
            <a:chExt cx="8591018" cy="2712208"/>
          </a:xfrm>
        </p:grpSpPr>
        <p:pic>
          <p:nvPicPr>
            <p:cNvPr id="25" name="그림 24" descr="스크린샷, 전화, 화면, 노트북이(가) 표시된 사진&#10;&#10;자동 생성된 설명">
              <a:extLst>
                <a:ext uri="{FF2B5EF4-FFF2-40B4-BE49-F238E27FC236}">
                  <a16:creationId xmlns:a16="http://schemas.microsoft.com/office/drawing/2014/main" id="{611FDEB4-AF57-5E4F-B6C0-627C36A5A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819" y="3797676"/>
              <a:ext cx="4559300" cy="26797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5B47215-6182-C842-A39A-422B964B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77" y="3765168"/>
              <a:ext cx="3684160" cy="2712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25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Serial Correlation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132874-ABDB-E047-8A12-4B8D63162B91}"/>
              </a:ext>
            </a:extLst>
          </p:cNvPr>
          <p:cNvGrpSpPr/>
          <p:nvPr/>
        </p:nvGrpSpPr>
        <p:grpSpPr>
          <a:xfrm>
            <a:off x="792480" y="3487271"/>
            <a:ext cx="7719210" cy="868720"/>
            <a:chOff x="792480" y="2255311"/>
            <a:chExt cx="7719210" cy="8687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CA04B-EA89-AA4A-990A-FC416BC9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2260431"/>
              <a:ext cx="5029200" cy="8636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B5A794-F103-7446-89CA-9FD9C4EA3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0" y="2255311"/>
              <a:ext cx="2146300" cy="3175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2F7140-6FFD-EB45-BD3C-038F11D46BF2}"/>
              </a:ext>
            </a:extLst>
          </p:cNvPr>
          <p:cNvGrpSpPr/>
          <p:nvPr/>
        </p:nvGrpSpPr>
        <p:grpSpPr>
          <a:xfrm>
            <a:off x="792480" y="4455706"/>
            <a:ext cx="7287410" cy="812800"/>
            <a:chOff x="792480" y="3223746"/>
            <a:chExt cx="7287410" cy="8128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1FA12E8-1EDD-4746-806C-02EA66AD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3223746"/>
              <a:ext cx="5029200" cy="812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B06BE23-7732-EC41-9342-27F46895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90" y="3223746"/>
              <a:ext cx="1714500" cy="3048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BFC10D-74EC-874F-AC64-7D702B586CCA}"/>
              </a:ext>
            </a:extLst>
          </p:cNvPr>
          <p:cNvGrpSpPr/>
          <p:nvPr/>
        </p:nvGrpSpPr>
        <p:grpSpPr>
          <a:xfrm>
            <a:off x="792480" y="5368221"/>
            <a:ext cx="7287410" cy="812800"/>
            <a:chOff x="792480" y="4136261"/>
            <a:chExt cx="7287410" cy="8128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9C3650C-9724-5E40-8A72-E97F09B0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80" y="4136261"/>
              <a:ext cx="5029200" cy="8128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AB9139A-AB48-CF4A-A254-86A03CB3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0790" y="4136261"/>
              <a:ext cx="1689100" cy="279400"/>
            </a:xfrm>
            <a:prstGeom prst="rect">
              <a:avLst/>
            </a:prstGeom>
          </p:spPr>
        </p:pic>
      </p:grpSp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2E5B041A-F4D5-4841-8B5C-06FAF23BA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52" y="2468531"/>
            <a:ext cx="4589517" cy="3395872"/>
          </a:xfrm>
          <a:prstGeom prst="rect">
            <a:avLst/>
          </a:prstGeom>
        </p:spPr>
      </p:pic>
      <p:pic>
        <p:nvPicPr>
          <p:cNvPr id="24" name="그림 23" descr="스크린샷, 화면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D7DA3E1-6FE4-F644-ADAB-D325E3FE84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61" y="2498229"/>
            <a:ext cx="4450370" cy="2647293"/>
          </a:xfrm>
          <a:prstGeom prst="rect">
            <a:avLst/>
          </a:prstGeom>
        </p:spPr>
      </p:pic>
      <p:pic>
        <p:nvPicPr>
          <p:cNvPr id="16" name="그림 15" descr="화면, 텔레비전, 모니터, 앉아있는이(가) 표시된 사진&#10;&#10;자동 생성된 설명">
            <a:extLst>
              <a:ext uri="{FF2B5EF4-FFF2-40B4-BE49-F238E27FC236}">
                <a16:creationId xmlns:a16="http://schemas.microsoft.com/office/drawing/2014/main" id="{63A5C49F-55F1-2244-B715-923AB908BB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" y="1712478"/>
            <a:ext cx="5352921" cy="17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말고 다른 값으로도 할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수있다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98712B0-7ACB-194B-A45D-C6E90DA4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925" y="3707305"/>
            <a:ext cx="4238332" cy="3150695"/>
          </a:xfrm>
          <a:prstGeom prst="rect">
            <a:avLst/>
          </a:prstGeom>
        </p:spPr>
      </p:pic>
      <p:pic>
        <p:nvPicPr>
          <p:cNvPr id="10" name="그림 9" descr="전화, 휴대폰, 노트북, 앉아있는이(가) 표시된 사진&#10;&#10;자동 생성된 설명">
            <a:extLst>
              <a:ext uri="{FF2B5EF4-FFF2-40B4-BE49-F238E27FC236}">
                <a16:creationId xmlns:a16="http://schemas.microsoft.com/office/drawing/2014/main" id="{720A0490-4278-9D4B-B9FC-5F36FABF9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210991"/>
            <a:ext cx="4743837" cy="4174138"/>
          </a:xfrm>
          <a:prstGeom prst="rect">
            <a:avLst/>
          </a:prstGeom>
        </p:spPr>
      </p:pic>
      <p:pic>
        <p:nvPicPr>
          <p:cNvPr id="12" name="그림 11" descr="지도, 텍스트, 스크린샷이(가) 표시된 사진&#10;&#10;자동 생성된 설명">
            <a:extLst>
              <a:ext uri="{FF2B5EF4-FFF2-40B4-BE49-F238E27FC236}">
                <a16:creationId xmlns:a16="http://schemas.microsoft.com/office/drawing/2014/main" id="{9FCA953E-21C2-AB4F-946C-98D2F5758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18" y="594592"/>
            <a:ext cx="4099472" cy="30369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260F50-C92A-ED4E-8093-189A62B23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16" y="1790546"/>
            <a:ext cx="3817394" cy="2823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86853-38C6-974D-B684-A58705BD4881}"/>
                  </a:ext>
                </a:extLst>
              </p:cNvPr>
              <p:cNvSpPr txBox="1"/>
              <p:nvPr/>
            </p:nvSpPr>
            <p:spPr>
              <a:xfrm>
                <a:off x="2012115" y="924019"/>
                <a:ext cx="2537728" cy="601960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ko-Kore-KR" sz="13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86853-38C6-974D-B684-A58705BD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5" y="924019"/>
                <a:ext cx="2537728" cy="601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특정 시점에서 꼭지점을 추정하기 위해 스펙트럼을 사용할 수 있지만 잘 작동하지 않는다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분명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400Hz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 가까운 피크가 나타나지만 정확한 추정치를 얻을 수는 없다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우리는 결국 스펙트럼으로 구하는 것보다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사용하였을 때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pitch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더 정확하게 구할 수 있다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만약 신호가 주기적이라면 우리는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가 주기와 같아질 때 관련이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있을거라고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기대한다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아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뭔느낌이냐면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lag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주기가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동일해지는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경우를 찾는 것을 매번 실행과 실패를 반복하지 않고 자동화 하기 위해서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 correlation function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결국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frame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361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 of periodic signals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42DCA30-2E55-914B-93AF-2FCE25F15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06" y="-431249"/>
            <a:ext cx="4832350" cy="3561873"/>
          </a:xfrm>
          <a:prstGeom prst="rect">
            <a:avLst/>
          </a:prstGeom>
        </p:spPr>
      </p:pic>
      <p:pic>
        <p:nvPicPr>
          <p:cNvPr id="10" name="그림 9" descr="스크린샷, 쥐고있는, 화면, 버스이(가) 표시된 사진&#10;&#10;자동 생성된 설명">
            <a:extLst>
              <a:ext uri="{FF2B5EF4-FFF2-40B4-BE49-F238E27FC236}">
                <a16:creationId xmlns:a16="http://schemas.microsoft.com/office/drawing/2014/main" id="{E4D44A45-8D4F-5F45-8D21-FC5EB1CC7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43" y="4083155"/>
            <a:ext cx="5073736" cy="16609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2098E0-952C-2540-BA04-AD682E3DF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37" y="3304351"/>
            <a:ext cx="4338888" cy="32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3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611818-A71D-46D2-8A90-5FD18E36312C}"/>
              </a:ext>
            </a:extLst>
          </p:cNvPr>
          <p:cNvGrpSpPr/>
          <p:nvPr/>
        </p:nvGrpSpPr>
        <p:grpSpPr>
          <a:xfrm>
            <a:off x="792480" y="569267"/>
            <a:ext cx="2189838" cy="461665"/>
            <a:chOff x="701040" y="482907"/>
            <a:chExt cx="2189838" cy="4616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1D1497-18F5-42C6-B4C3-8E8FC808634C}"/>
                </a:ext>
              </a:extLst>
            </p:cNvPr>
            <p:cNvSpPr/>
            <p:nvPr/>
          </p:nvSpPr>
          <p:spPr>
            <a:xfrm>
              <a:off x="701040" y="482907"/>
              <a:ext cx="152400" cy="4616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DAFE3-AE7D-414F-8322-9C0DF39D1331}"/>
                </a:ext>
              </a:extLst>
            </p:cNvPr>
            <p:cNvSpPr txBox="1"/>
            <p:nvPr/>
          </p:nvSpPr>
          <p:spPr>
            <a:xfrm>
              <a:off x="853440" y="482907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05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A320B9-CD48-49A3-9441-1B0DE7735C0A}"/>
                </a:ext>
              </a:extLst>
            </p:cNvPr>
            <p:cNvSpPr txBox="1"/>
            <p:nvPr/>
          </p:nvSpPr>
          <p:spPr>
            <a:xfrm>
              <a:off x="1264920" y="544462"/>
              <a:ext cx="1625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Autocorrelation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B1B0BEB-AFDA-4717-BFF3-0A55D476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687" y="253880"/>
            <a:ext cx="855666" cy="403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950C7-C8A4-5B44-8F8E-F41ECA1E9125}"/>
              </a:ext>
            </a:extLst>
          </p:cNvPr>
          <p:cNvSpPr txBox="1"/>
          <p:nvPr/>
        </p:nvSpPr>
        <p:spPr>
          <a:xfrm>
            <a:off x="809943" y="1754316"/>
            <a:ext cx="10436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스펙트럼을 사용하는 것보다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을 사용하는 것이 더 정확성 측면에서 유리하기 때문에 사용한다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우리는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피어슨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상관 계수의 정의와 함께 시작을 하였다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우리는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연속상관과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자기상관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신호 처리의 맥락에서는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통계에서와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방식이 약간 다르다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B128F-E9C1-5E42-8C72-88EC9FB9864E}"/>
              </a:ext>
            </a:extLst>
          </p:cNvPr>
          <p:cNvSpPr txBox="1"/>
          <p:nvPr/>
        </p:nvSpPr>
        <p:spPr>
          <a:xfrm>
            <a:off x="792480" y="1354206"/>
            <a:ext cx="218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9BD69-C20F-A946-B6FE-928E20A8F516}"/>
                  </a:ext>
                </a:extLst>
              </p:cNvPr>
              <p:cNvSpPr txBox="1"/>
              <p:nvPr/>
            </p:nvSpPr>
            <p:spPr>
              <a:xfrm>
                <a:off x="4562468" y="3071651"/>
                <a:ext cx="1748685" cy="439992"/>
              </a:xfrm>
              <a:prstGeom prst="rect">
                <a:avLst/>
              </a:prstGeom>
              <a:noFill/>
              <a:ln w="63500" cap="rnd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600" dirty="0"/>
                  <a:t>r= </a:t>
                </a:r>
                <a14:m>
                  <m:oMath xmlns:m="http://schemas.openxmlformats.org/officeDocument/2006/math">
                    <m:r>
                      <a:rPr kumimoji="1" lang="en-US" altLang="ko-Kore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ore-KR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9BD69-C20F-A946-B6FE-928E20A8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68" y="3071651"/>
                <a:ext cx="1748685" cy="439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 cap="rnd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CA9C09-E845-2640-862D-CC2632C9F5E6}"/>
              </a:ext>
            </a:extLst>
          </p:cNvPr>
          <p:cNvSpPr txBox="1"/>
          <p:nvPr/>
        </p:nvSpPr>
        <p:spPr>
          <a:xfrm>
            <a:off x="809943" y="3862695"/>
            <a:ext cx="10436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 수식은 표준화 한 것이 아니므로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-1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사이로 떨어지지 않지만 유용한 특성을 가지고 있다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+mn-ea"/>
              </a:rPr>
              <a:t>.</a:t>
            </a:r>
          </a:p>
          <a:p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69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13752</TotalTime>
  <Words>326</Words>
  <Application>Microsoft Macintosh PowerPoint</Application>
  <PresentationFormat>와이드스크린</PresentationFormat>
  <Paragraphs>78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Gadugi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김영호</dc:creator>
  <cp:lastModifiedBy>최석민</cp:lastModifiedBy>
  <cp:revision>183</cp:revision>
  <dcterms:created xsi:type="dcterms:W3CDTF">2020-04-02T08:47:02Z</dcterms:created>
  <dcterms:modified xsi:type="dcterms:W3CDTF">2020-08-19T10:54:28Z</dcterms:modified>
</cp:coreProperties>
</file>