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340" r:id="rId4"/>
    <p:sldId id="346" r:id="rId5"/>
    <p:sldId id="347" r:id="rId6"/>
    <p:sldId id="348" r:id="rId7"/>
    <p:sldId id="349" r:id="rId8"/>
    <p:sldId id="352" r:id="rId9"/>
    <p:sldId id="350" r:id="rId10"/>
    <p:sldId id="351" r:id="rId11"/>
    <p:sldId id="328" r:id="rId12"/>
    <p:sldId id="34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99" autoAdjust="0"/>
    <p:restoredTop sz="95921"/>
  </p:normalViewPr>
  <p:slideViewPr>
    <p:cSldViewPr snapToGrid="0">
      <p:cViewPr varScale="1">
        <p:scale>
          <a:sx n="87" d="100"/>
          <a:sy n="87" d="100"/>
        </p:scale>
        <p:origin x="232" y="6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90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D868B-9953-471B-A241-5B8FFD936FE2}" type="datetimeFigureOut">
              <a:rPr lang="ko-KR" altLang="en-US" smtClean="0"/>
              <a:t>2020. 8. 12.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D3E17-7D67-40EA-BACC-2F87BD4AC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52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D3E17-7D67-40EA-BACC-2F87BD4AC24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202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D3E17-7D67-40EA-BACC-2F87BD4AC24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198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D3E17-7D67-40EA-BACC-2F87BD4AC24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160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D3E17-7D67-40EA-BACC-2F87BD4AC24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692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D3E17-7D67-40EA-BACC-2F87BD4AC24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D3E17-7D67-40EA-BACC-2F87BD4AC24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795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D3E17-7D67-40EA-BACC-2F87BD4AC24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089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D3E17-7D67-40EA-BACC-2F87BD4AC24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400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8FF54-C3F5-4DD5-849E-ABFC53638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6F7D48-7940-4F5E-84E2-4503ED138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C39A49-D77D-415C-B5A8-1F11E03A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2838-8963-4846-8916-FD2F6691A66F}" type="datetimeFigureOut">
              <a:rPr lang="ko-KR" altLang="en-US" smtClean="0"/>
              <a:t>2020. 8. 12.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B0A06B-2FE5-4D7C-8562-828C1E4B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01A422-3E25-4391-BA8C-CDDE71382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D715-D376-4AFE-8084-04BFE836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38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F8C56-71DD-403D-A054-0B1C94EBC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E6302D-E31B-4BC9-9537-AE238320F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498208-000E-48F2-9A0D-485D3BFE6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2838-8963-4846-8916-FD2F6691A66F}" type="datetimeFigureOut">
              <a:rPr lang="ko-KR" altLang="en-US" smtClean="0"/>
              <a:t>2020. 8. 12.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8240F-59E7-4C32-BBDE-985940473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E4985-CF3C-4EEC-945C-CC2725FC1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D715-D376-4AFE-8084-04BFE836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02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3835C7-5FC8-47A8-8AE4-292A82169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C472EF-8472-45FC-B7B5-A82B9AD67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175981-6809-46C0-A691-BF5C51C5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2838-8963-4846-8916-FD2F6691A66F}" type="datetimeFigureOut">
              <a:rPr lang="ko-KR" altLang="en-US" smtClean="0"/>
              <a:t>2020. 8. 12.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8DB00-F80A-4A14-994B-1721C520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E4B000-67EA-4DDF-BE1B-7FC0EBA3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D715-D376-4AFE-8084-04BFE836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17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671D6-C292-491F-A500-CDB41CB3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88E5FC-AEBE-4C22-BBC5-4A9A10579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226790-957F-4AFA-B686-8B6EE5F68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2838-8963-4846-8916-FD2F6691A66F}" type="datetimeFigureOut">
              <a:rPr lang="ko-KR" altLang="en-US" smtClean="0"/>
              <a:t>2020. 8. 12.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09CB3-55B4-4F1F-8300-1C0F1B100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2F4F3-3EBF-4965-92B3-3B58CCE2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D715-D376-4AFE-8084-04BFE836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226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13B40-CEFF-4709-B4F1-8AD188CB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415396-E372-4D5D-AFA9-4FA9A23D9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FAFF2-00C2-434B-B8F4-E094CCF3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2838-8963-4846-8916-FD2F6691A66F}" type="datetimeFigureOut">
              <a:rPr lang="ko-KR" altLang="en-US" smtClean="0"/>
              <a:t>2020. 8. 12.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CEEFCC-B35D-49B3-8384-DFF50AF5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4E506B-FD72-45A6-BD7A-F9099BFD1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D715-D376-4AFE-8084-04BFE836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15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18632-0B1D-4575-A574-676D60BB9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5331C-BA50-48F1-AE67-E3C9BC3D3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13BD5B-44D1-4A75-92AB-4D8243F85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8D9500-CCDA-4F42-B126-52BA89ABF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2838-8963-4846-8916-FD2F6691A66F}" type="datetimeFigureOut">
              <a:rPr lang="ko-KR" altLang="en-US" smtClean="0"/>
              <a:t>2020. 8. 12.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82483A-7748-433E-9EB9-FA1B8306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29AEE5-89DF-4F17-999E-92EC89E3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D715-D376-4AFE-8084-04BFE836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73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DCB7A-B61F-44DB-9F95-78B56B43A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E747C4-C632-4C85-A2D7-555EEC96A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34558D-67C6-47B4-9FC1-B5058345F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954286-8608-4495-B063-F3FBB3900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8C2E32-49B5-47FF-A271-D6C2B75E8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CD5449-A8C1-4D3D-83CB-C8317DD23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2838-8963-4846-8916-FD2F6691A66F}" type="datetimeFigureOut">
              <a:rPr lang="ko-KR" altLang="en-US" smtClean="0"/>
              <a:t>2020. 8. 12.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A094C3-5E20-42A2-8DA9-70BD14BA3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A03132-D71B-4655-9887-05FC159B3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D715-D376-4AFE-8084-04BFE836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625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53CAA-DEAF-40EB-98CE-0ABCD6BB8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9D2316-4C02-47D5-8B49-1009FDD2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2838-8963-4846-8916-FD2F6691A66F}" type="datetimeFigureOut">
              <a:rPr lang="ko-KR" altLang="en-US" smtClean="0"/>
              <a:t>2020. 8. 12.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3C3CF1-6F16-4C48-85C0-F7C8BDE1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85E9D2-9AB9-46FA-8C2A-76A82649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D715-D376-4AFE-8084-04BFE836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33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920539-6BA6-4D0F-9483-4234CBB83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2838-8963-4846-8916-FD2F6691A66F}" type="datetimeFigureOut">
              <a:rPr lang="ko-KR" altLang="en-US" smtClean="0"/>
              <a:t>2020. 8. 12.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3543E9-9E3B-41AC-964F-9FA0FA81A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E99E27-9193-4161-8F20-873C2F27C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D715-D376-4AFE-8084-04BFE836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978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6F306-774A-492D-B72C-B3B553674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64949-F68B-4E86-BA90-39714A820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7E8365-5503-4CCF-AC65-0544C7AF8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B728F7-197C-4DD1-98A3-762F26F74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2838-8963-4846-8916-FD2F6691A66F}" type="datetimeFigureOut">
              <a:rPr lang="ko-KR" altLang="en-US" smtClean="0"/>
              <a:t>2020. 8. 12.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021B88-69B2-4801-A548-F860276D0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6BE695-FEE6-4E09-BC76-A087F55F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D715-D376-4AFE-8084-04BFE836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74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915AA-59BE-46E2-B51A-97245966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CE7F59-3E90-4F11-A924-1F3FA58C0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097658-3833-4BDA-BB92-048A3D346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83CBC3-CA97-431F-8D8C-2D2B923E8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2838-8963-4846-8916-FD2F6691A66F}" type="datetimeFigureOut">
              <a:rPr lang="ko-KR" altLang="en-US" smtClean="0"/>
              <a:t>2020. 8. 12.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FE45A0-E130-40AA-84F7-80FFAFAAE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85D8BD-15DC-4E6F-852F-6AE92F810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D715-D376-4AFE-8084-04BFE836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69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43A0FC-C9A3-4D62-9478-8AA826D3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856AD7-7FDD-4D70-A68F-CB3B19AE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FAC3C-65EA-4229-94AA-BDA30220B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D2838-8963-4846-8916-FD2F6691A66F}" type="datetimeFigureOut">
              <a:rPr lang="ko-KR" altLang="en-US" smtClean="0"/>
              <a:t>2020. 8. 12.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5BA42-1CA8-40B9-A307-88C569028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F1B1AE-730F-4024-93A0-40D0C2B2E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1D715-D376-4AFE-8084-04BFE836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23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6E7FA33-4B97-491D-9CFA-D5160B9DAA65}"/>
              </a:ext>
            </a:extLst>
          </p:cNvPr>
          <p:cNvSpPr txBox="1"/>
          <p:nvPr/>
        </p:nvSpPr>
        <p:spPr>
          <a:xfrm>
            <a:off x="7426415" y="3075057"/>
            <a:ext cx="2661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Think DSP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674471-3099-45B4-9BD1-2F0E48C82E93}"/>
              </a:ext>
            </a:extLst>
          </p:cNvPr>
          <p:cNvSpPr txBox="1"/>
          <p:nvPr/>
        </p:nvSpPr>
        <p:spPr>
          <a:xfrm>
            <a:off x="9942755" y="3651736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1">
                    <a:lumMod val="75000"/>
                    <a:alpha val="93000"/>
                  </a:schemeClr>
                </a:solidFill>
                <a:latin typeface="Gadugi" panose="020B0502040204020203" pitchFamily="34" charset="0"/>
              </a:rPr>
              <a:t>IDA Labs</a:t>
            </a:r>
            <a:endParaRPr lang="ko-KR" altLang="en-US" sz="1000" b="1" dirty="0">
              <a:solidFill>
                <a:schemeClr val="accent1">
                  <a:lumMod val="75000"/>
                  <a:alpha val="93000"/>
                </a:schemeClr>
              </a:solidFill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092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611818-A71D-46D2-8A90-5FD18E36312C}"/>
              </a:ext>
            </a:extLst>
          </p:cNvPr>
          <p:cNvGrpSpPr/>
          <p:nvPr/>
        </p:nvGrpSpPr>
        <p:grpSpPr>
          <a:xfrm>
            <a:off x="792480" y="569267"/>
            <a:ext cx="1279140" cy="461665"/>
            <a:chOff x="701040" y="482907"/>
            <a:chExt cx="1279140" cy="4616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1D1497-18F5-42C6-B4C3-8E8FC808634C}"/>
                </a:ext>
              </a:extLst>
            </p:cNvPr>
            <p:cNvSpPr/>
            <p:nvPr/>
          </p:nvSpPr>
          <p:spPr>
            <a:xfrm>
              <a:off x="701040" y="482907"/>
              <a:ext cx="152400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4DAFE3-AE7D-414F-8322-9C0DF39D1331}"/>
                </a:ext>
              </a:extLst>
            </p:cNvPr>
            <p:cNvSpPr txBox="1"/>
            <p:nvPr/>
          </p:nvSpPr>
          <p:spPr>
            <a:xfrm>
              <a:off x="853440" y="482907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75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04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A320B9-CD48-49A3-9441-1B0DE7735C0A}"/>
                </a:ext>
              </a:extLst>
            </p:cNvPr>
            <p:cNvSpPr txBox="1"/>
            <p:nvPr/>
          </p:nvSpPr>
          <p:spPr>
            <a:xfrm>
              <a:off x="1264920" y="544462"/>
              <a:ext cx="7152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Noise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4B128F-E9C1-5E42-8C72-88EC9FB9864E}"/>
              </a:ext>
            </a:extLst>
          </p:cNvPr>
          <p:cNvSpPr txBox="1"/>
          <p:nvPr/>
        </p:nvSpPr>
        <p:spPr>
          <a:xfrm>
            <a:off x="792480" y="1354206"/>
            <a:ext cx="16385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Gaussian noise</a:t>
            </a:r>
          </a:p>
        </p:txBody>
      </p:sp>
      <p:pic>
        <p:nvPicPr>
          <p:cNvPr id="5" name="그림 4" descr="스크린샷, 모니터, 화면, 노트북이(가) 표시된 사진&#10;&#10;자동 생성된 설명">
            <a:extLst>
              <a:ext uri="{FF2B5EF4-FFF2-40B4-BE49-F238E27FC236}">
                <a16:creationId xmlns:a16="http://schemas.microsoft.com/office/drawing/2014/main" id="{6B47D126-57B4-2E40-B41D-8705814446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88" y="2066567"/>
            <a:ext cx="3572615" cy="24514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88531A-0FD6-CB49-A077-894592B6AC8B}"/>
              </a:ext>
            </a:extLst>
          </p:cNvPr>
          <p:cNvSpPr txBox="1"/>
          <p:nvPr/>
        </p:nvSpPr>
        <p:spPr>
          <a:xfrm>
            <a:off x="3915654" y="1600427"/>
            <a:ext cx="4742209" cy="307777"/>
          </a:xfrm>
          <a:prstGeom prst="rect">
            <a:avLst/>
          </a:prstGeom>
          <a:noFill/>
          <a:ln w="63500" cap="rnd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실수 부분과 허수 부분이 </a:t>
            </a:r>
            <a:r>
              <a:rPr kumimoji="1" lang="en-US" altLang="ko-KR" sz="1400" dirty="0"/>
              <a:t>uncorrelated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Gaussian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value</a:t>
            </a:r>
            <a:r>
              <a:rPr kumimoji="1" lang="ko-KR" altLang="en-US" sz="1400" dirty="0"/>
              <a:t> 값</a:t>
            </a:r>
            <a:endParaRPr kumimoji="1" lang="en-US" altLang="ko-KR" sz="1400" dirty="0"/>
          </a:p>
        </p:txBody>
      </p:sp>
      <p:pic>
        <p:nvPicPr>
          <p:cNvPr id="12" name="그림 11" descr="스크린샷, 테이블, 앉아있는, 화면이(가) 표시된 사진&#10;&#10;자동 생성된 설명">
            <a:extLst>
              <a:ext uri="{FF2B5EF4-FFF2-40B4-BE49-F238E27FC236}">
                <a16:creationId xmlns:a16="http://schemas.microsoft.com/office/drawing/2014/main" id="{7A9B61CC-2519-5247-96FD-05E9D3C180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88" y="4676352"/>
            <a:ext cx="5346700" cy="21717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A32DA17-B2B6-D846-B468-B41A74D972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163" y="2035020"/>
            <a:ext cx="3322398" cy="2451422"/>
          </a:xfrm>
          <a:prstGeom prst="rect">
            <a:avLst/>
          </a:prstGeom>
        </p:spPr>
      </p:pic>
      <p:pic>
        <p:nvPicPr>
          <p:cNvPr id="19" name="그림 18" descr="스크린샷이(가) 표시된 사진&#10;&#10;자동 생성된 설명">
            <a:extLst>
              <a:ext uri="{FF2B5EF4-FFF2-40B4-BE49-F238E27FC236}">
                <a16:creationId xmlns:a16="http://schemas.microsoft.com/office/drawing/2014/main" id="{0CF427C5-C421-E145-9EFE-8F6650F5D4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954" y="4095324"/>
            <a:ext cx="3322399" cy="248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1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147F72-B804-CB41-B87F-541901F10E5C}"/>
              </a:ext>
            </a:extLst>
          </p:cNvPr>
          <p:cNvSpPr txBox="1"/>
          <p:nvPr/>
        </p:nvSpPr>
        <p:spPr>
          <a:xfrm>
            <a:off x="4874150" y="2944671"/>
            <a:ext cx="3328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감사합니다</a:t>
            </a:r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40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8806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C5950C7-C8A4-5B44-8F8E-F41ECA1E9125}"/>
              </a:ext>
            </a:extLst>
          </p:cNvPr>
          <p:cNvSpPr txBox="1"/>
          <p:nvPr/>
        </p:nvSpPr>
        <p:spPr>
          <a:xfrm>
            <a:off x="870828" y="2731269"/>
            <a:ext cx="1010300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DFT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는 파형을 주기함수인것처럼 다룬다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무한하게 같은 파형을 반복한다고 가정을 하는데 종종 틀리기 때문에 문제를 일으킨다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일반적인 문제 중 하나는 파형의 처음과 끝이 불연속하기때문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불연속적이면 원래는 없는 추가적인 주파수 구성요소를 만들어 낸다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endParaRPr lang="ko-KR" altLang="en-US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42" name="그림 41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5B6764D2-BC85-8844-9302-B6A116A80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14" y="2615202"/>
            <a:ext cx="5130371" cy="3480286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611818-A71D-46D2-8A90-5FD18E36312C}"/>
              </a:ext>
            </a:extLst>
          </p:cNvPr>
          <p:cNvGrpSpPr/>
          <p:nvPr/>
        </p:nvGrpSpPr>
        <p:grpSpPr>
          <a:xfrm>
            <a:off x="792480" y="569267"/>
            <a:ext cx="2686577" cy="461665"/>
            <a:chOff x="701040" y="482907"/>
            <a:chExt cx="2686577" cy="4616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1D1497-18F5-42C6-B4C3-8E8FC808634C}"/>
                </a:ext>
              </a:extLst>
            </p:cNvPr>
            <p:cNvSpPr/>
            <p:nvPr/>
          </p:nvSpPr>
          <p:spPr>
            <a:xfrm>
              <a:off x="701040" y="482907"/>
              <a:ext cx="152400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4DAFE3-AE7D-414F-8322-9C0DF39D1331}"/>
                </a:ext>
              </a:extLst>
            </p:cNvPr>
            <p:cNvSpPr txBox="1"/>
            <p:nvPr/>
          </p:nvSpPr>
          <p:spPr>
            <a:xfrm>
              <a:off x="853440" y="482907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75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03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A320B9-CD48-49A3-9441-1B0DE7735C0A}"/>
                </a:ext>
              </a:extLst>
            </p:cNvPr>
            <p:cNvSpPr txBox="1"/>
            <p:nvPr/>
          </p:nvSpPr>
          <p:spPr>
            <a:xfrm>
              <a:off x="1264920" y="544462"/>
              <a:ext cx="21226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Non-periodic signals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FA1ABE-6533-1741-9246-AC28EA147DE2}"/>
              </a:ext>
            </a:extLst>
          </p:cNvPr>
          <p:cNvSpPr txBox="1"/>
          <p:nvPr/>
        </p:nvSpPr>
        <p:spPr>
          <a:xfrm>
            <a:off x="792480" y="1354206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Leakage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306EF9-1CDB-384A-BD8E-2CFE76A50438}"/>
              </a:ext>
            </a:extLst>
          </p:cNvPr>
          <p:cNvSpPr txBox="1"/>
          <p:nvPr/>
        </p:nvSpPr>
        <p:spPr>
          <a:xfrm>
            <a:off x="1986246" y="968790"/>
            <a:ext cx="10436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결국에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DFT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를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사용할 때 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비주기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함수를 주기 함수인 것 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처럼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만들어 사용하게 되면서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leakage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가 발생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endParaRPr lang="ko-KR" altLang="en-US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3029723-889E-E24F-AC6E-7FAC8A5DD71F}"/>
              </a:ext>
            </a:extLst>
          </p:cNvPr>
          <p:cNvGrpSpPr/>
          <p:nvPr/>
        </p:nvGrpSpPr>
        <p:grpSpPr>
          <a:xfrm>
            <a:off x="944880" y="3615420"/>
            <a:ext cx="6888769" cy="2388317"/>
            <a:chOff x="944880" y="3615420"/>
            <a:chExt cx="6888769" cy="2388317"/>
          </a:xfrm>
        </p:grpSpPr>
        <p:pic>
          <p:nvPicPr>
            <p:cNvPr id="3" name="그림 2" descr="스크린샷, 화면, 텔레비전, 남자이(가) 표시된 사진&#10;&#10;자동 생성된 설명">
              <a:extLst>
                <a:ext uri="{FF2B5EF4-FFF2-40B4-BE49-F238E27FC236}">
                  <a16:creationId xmlns:a16="http://schemas.microsoft.com/office/drawing/2014/main" id="{A5C2C687-AE4B-9148-A29A-8FAAAEDF4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880" y="3665166"/>
              <a:ext cx="3429000" cy="16637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13377E1C-8A0F-C243-AC47-8BF8A770D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87" y="3615420"/>
              <a:ext cx="3416862" cy="2388317"/>
            </a:xfrm>
            <a:prstGeom prst="rect">
              <a:avLst/>
            </a:prstGeom>
          </p:spPr>
        </p:pic>
      </p:grp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F722533-98E9-4344-9C7D-0ABD478838D1}"/>
              </a:ext>
            </a:extLst>
          </p:cNvPr>
          <p:cNvCxnSpPr/>
          <p:nvPr/>
        </p:nvCxnSpPr>
        <p:spPr>
          <a:xfrm>
            <a:off x="2796517" y="2271025"/>
            <a:ext cx="1444487" cy="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AC1EFF1-09F7-2648-9C30-206E4F7CF52E}"/>
              </a:ext>
            </a:extLst>
          </p:cNvPr>
          <p:cNvCxnSpPr/>
          <p:nvPr/>
        </p:nvCxnSpPr>
        <p:spPr>
          <a:xfrm>
            <a:off x="6433027" y="2295371"/>
            <a:ext cx="1444487" cy="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8F05A76-B181-304F-BF26-FACA2ED7E42B}"/>
              </a:ext>
            </a:extLst>
          </p:cNvPr>
          <p:cNvSpPr txBox="1"/>
          <p:nvPr/>
        </p:nvSpPr>
        <p:spPr>
          <a:xfrm>
            <a:off x="2016726" y="1387473"/>
            <a:ext cx="9913336" cy="34796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Leakage :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신호를 스펙트럼 분석 했을 때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,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원래 신호에는 포함되어 있지 않은 주파수 성분이 관측되는 현상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C5CEC1D-9933-F648-BC3E-C5F158AAE212}"/>
              </a:ext>
            </a:extLst>
          </p:cNvPr>
          <p:cNvGrpSpPr/>
          <p:nvPr/>
        </p:nvGrpSpPr>
        <p:grpSpPr>
          <a:xfrm>
            <a:off x="4526132" y="3595912"/>
            <a:ext cx="7069660" cy="2654300"/>
            <a:chOff x="4827084" y="3615420"/>
            <a:chExt cx="7069660" cy="2654300"/>
          </a:xfrm>
        </p:grpSpPr>
        <p:pic>
          <p:nvPicPr>
            <p:cNvPr id="22" name="그림 21" descr="빗이(가) 표시된 사진&#10;&#10;자동 생성된 설명">
              <a:extLst>
                <a:ext uri="{FF2B5EF4-FFF2-40B4-BE49-F238E27FC236}">
                  <a16:creationId xmlns:a16="http://schemas.microsoft.com/office/drawing/2014/main" id="{0D5A1B35-028F-3845-9882-2CD99A3DE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3094" y="3615420"/>
              <a:ext cx="3803650" cy="2654300"/>
            </a:xfrm>
            <a:prstGeom prst="rect">
              <a:avLst/>
            </a:prstGeom>
          </p:spPr>
        </p:pic>
        <p:pic>
          <p:nvPicPr>
            <p:cNvPr id="15" name="그림 14" descr="스크린샷, 앉아있는, 화면, 전화이(가) 표시된 사진&#10;&#10;자동 생성된 설명">
              <a:extLst>
                <a:ext uri="{FF2B5EF4-FFF2-40B4-BE49-F238E27FC236}">
                  <a16:creationId xmlns:a16="http://schemas.microsoft.com/office/drawing/2014/main" id="{8306EE76-83AF-1F46-B31F-47CABDC96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7084" y="3674031"/>
              <a:ext cx="3429000" cy="1549400"/>
            </a:xfrm>
            <a:prstGeom prst="rect">
              <a:avLst/>
            </a:prstGeom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43D5ABC-3177-DB49-AC71-E10114DEC718}"/>
              </a:ext>
            </a:extLst>
          </p:cNvPr>
          <p:cNvGrpSpPr/>
          <p:nvPr/>
        </p:nvGrpSpPr>
        <p:grpSpPr>
          <a:xfrm>
            <a:off x="792480" y="3663707"/>
            <a:ext cx="8500694" cy="2847721"/>
            <a:chOff x="1356360" y="3945143"/>
            <a:chExt cx="8500694" cy="2847721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E3E051D-6064-D24B-AC91-E1B262325D19}"/>
                </a:ext>
              </a:extLst>
            </p:cNvPr>
            <p:cNvGrpSpPr/>
            <p:nvPr/>
          </p:nvGrpSpPr>
          <p:grpSpPr>
            <a:xfrm>
              <a:off x="1356360" y="3945143"/>
              <a:ext cx="8500694" cy="2847721"/>
              <a:chOff x="1356360" y="3945143"/>
              <a:chExt cx="8500694" cy="2847721"/>
            </a:xfrm>
          </p:grpSpPr>
          <p:pic>
            <p:nvPicPr>
              <p:cNvPr id="10" name="그림 9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C2B0498A-79AA-904D-8889-A8543EF28D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6360" y="3955949"/>
                <a:ext cx="3900139" cy="2834637"/>
              </a:xfrm>
              <a:prstGeom prst="rect">
                <a:avLst/>
              </a:prstGeom>
            </p:spPr>
          </p:pic>
          <p:pic>
            <p:nvPicPr>
              <p:cNvPr id="12" name="그림 11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6E321E59-F448-F14D-9438-3B9E76652E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56914" y="3945143"/>
                <a:ext cx="3900140" cy="2847721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67FF705-4958-7E44-ADA4-0CF4833A1A64}"/>
                </a:ext>
              </a:extLst>
            </p:cNvPr>
            <p:cNvSpPr txBox="1"/>
            <p:nvPr/>
          </p:nvSpPr>
          <p:spPr>
            <a:xfrm>
              <a:off x="7189125" y="5922279"/>
              <a:ext cx="1435717" cy="276999"/>
            </a:xfrm>
            <a:prstGeom prst="rect">
              <a:avLst/>
            </a:prstGeom>
            <a:noFill/>
            <a:ln w="63500" cap="rnd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dirty="0"/>
                <a:t>Spectral leakage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F0C0921-FDEE-5748-A8A7-8AC25C147FCA}"/>
              </a:ext>
            </a:extLst>
          </p:cNvPr>
          <p:cNvSpPr txBox="1"/>
          <p:nvPr/>
        </p:nvSpPr>
        <p:spPr>
          <a:xfrm>
            <a:off x="2140213" y="3740607"/>
            <a:ext cx="1331670" cy="692497"/>
          </a:xfrm>
          <a:prstGeom prst="rect">
            <a:avLst/>
          </a:prstGeom>
          <a:noFill/>
          <a:ln w="63500" cap="rnd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en-US" altLang="ko-Kore-KR" sz="1300" dirty="0"/>
          </a:p>
          <a:p>
            <a:pPr algn="ctr"/>
            <a:r>
              <a:rPr kumimoji="1" lang="en-US" altLang="ko-Kore-KR" sz="1300" dirty="0"/>
              <a:t>Distribution</a:t>
            </a:r>
          </a:p>
          <a:p>
            <a:pPr algn="ctr"/>
            <a:endParaRPr kumimoji="1" lang="en-US" altLang="ko-Kore-KR" sz="13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CF47BC-8CC2-1946-8204-5CFE1290D275}"/>
              </a:ext>
            </a:extLst>
          </p:cNvPr>
          <p:cNvSpPr txBox="1"/>
          <p:nvPr/>
        </p:nvSpPr>
        <p:spPr>
          <a:xfrm>
            <a:off x="2176090" y="5306081"/>
            <a:ext cx="1332000" cy="692497"/>
          </a:xfrm>
          <a:prstGeom prst="rect">
            <a:avLst/>
          </a:prstGeom>
          <a:noFill/>
          <a:ln w="63500" cap="rnd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en-US" altLang="ko-Kore-KR" sz="1300" dirty="0"/>
          </a:p>
          <a:p>
            <a:pPr algn="ctr"/>
            <a:r>
              <a:rPr kumimoji="1" lang="en-US" altLang="ko-Kore-KR" sz="1300" dirty="0"/>
              <a:t>Correlation</a:t>
            </a:r>
          </a:p>
          <a:p>
            <a:pPr algn="ctr"/>
            <a:endParaRPr kumimoji="1" lang="en-US" altLang="ko-Kore-KR" sz="13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388CF6-D7BC-C04E-9315-8FAA8E490C45}"/>
              </a:ext>
            </a:extLst>
          </p:cNvPr>
          <p:cNvSpPr txBox="1"/>
          <p:nvPr/>
        </p:nvSpPr>
        <p:spPr>
          <a:xfrm>
            <a:off x="6728962" y="2496809"/>
            <a:ext cx="1332000" cy="692497"/>
          </a:xfrm>
          <a:prstGeom prst="rect">
            <a:avLst/>
          </a:prstGeom>
          <a:noFill/>
          <a:ln w="63500" cap="rnd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en-US" altLang="ko-Kore-KR" sz="1300" dirty="0"/>
          </a:p>
          <a:p>
            <a:pPr algn="ctr"/>
            <a:r>
              <a:rPr kumimoji="1" lang="en-US" altLang="ko-Kore-KR" sz="1300" dirty="0" err="1"/>
              <a:t>Realationship</a:t>
            </a:r>
            <a:endParaRPr kumimoji="1" lang="en-US" altLang="ko-Kore-KR" sz="1300" dirty="0"/>
          </a:p>
          <a:p>
            <a:pPr algn="ctr"/>
            <a:endParaRPr kumimoji="1" lang="en-US" altLang="ko-Kore-KR" sz="1300" dirty="0"/>
          </a:p>
        </p:txBody>
      </p:sp>
    </p:spTree>
    <p:extLst>
      <p:ext uri="{BB962C8B-B14F-4D97-AF65-F5344CB8AC3E}">
        <p14:creationId xmlns:p14="http://schemas.microsoft.com/office/powerpoint/2010/main" val="1468965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4DF4DC9-BBF7-4393-9911-3B0361CDAD59}"/>
              </a:ext>
            </a:extLst>
          </p:cNvPr>
          <p:cNvGrpSpPr/>
          <p:nvPr/>
        </p:nvGrpSpPr>
        <p:grpSpPr>
          <a:xfrm>
            <a:off x="8434994" y="2497594"/>
            <a:ext cx="3346557" cy="1477328"/>
            <a:chOff x="8404514" y="2538234"/>
            <a:chExt cx="3346557" cy="147732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CAAF8E2-65C8-4EEC-8A9E-04274A6CDFCA}"/>
                </a:ext>
              </a:extLst>
            </p:cNvPr>
            <p:cNvSpPr txBox="1"/>
            <p:nvPr/>
          </p:nvSpPr>
          <p:spPr>
            <a:xfrm>
              <a:off x="8404514" y="2538234"/>
              <a:ext cx="33465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Chapter 04</a:t>
              </a:r>
              <a:endParaRPr lang="ko-KR" altLang="en-US" sz="2400" b="1" dirty="0">
                <a:solidFill>
                  <a:schemeClr val="bg1"/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8E7582-C67A-43F8-87C6-5D8CA53E4171}"/>
                </a:ext>
              </a:extLst>
            </p:cNvPr>
            <p:cNvSpPr txBox="1"/>
            <p:nvPr/>
          </p:nvSpPr>
          <p:spPr>
            <a:xfrm>
              <a:off x="10333695" y="3369231"/>
              <a:ext cx="14173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Noise</a:t>
              </a:r>
              <a:endParaRPr lang="ko-KR" altLang="en-US" sz="1600" b="1" dirty="0">
                <a:solidFill>
                  <a:schemeClr val="bg1"/>
                </a:solidFill>
                <a:latin typeface="Gadug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615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611818-A71D-46D2-8A90-5FD18E36312C}"/>
              </a:ext>
            </a:extLst>
          </p:cNvPr>
          <p:cNvGrpSpPr/>
          <p:nvPr/>
        </p:nvGrpSpPr>
        <p:grpSpPr>
          <a:xfrm>
            <a:off x="792480" y="569267"/>
            <a:ext cx="1279140" cy="461665"/>
            <a:chOff x="701040" y="482907"/>
            <a:chExt cx="1279140" cy="4616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1D1497-18F5-42C6-B4C3-8E8FC808634C}"/>
                </a:ext>
              </a:extLst>
            </p:cNvPr>
            <p:cNvSpPr/>
            <p:nvPr/>
          </p:nvSpPr>
          <p:spPr>
            <a:xfrm>
              <a:off x="701040" y="482907"/>
              <a:ext cx="152400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4DAFE3-AE7D-414F-8322-9C0DF39D1331}"/>
                </a:ext>
              </a:extLst>
            </p:cNvPr>
            <p:cNvSpPr txBox="1"/>
            <p:nvPr/>
          </p:nvSpPr>
          <p:spPr>
            <a:xfrm>
              <a:off x="853440" y="482907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75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04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A320B9-CD48-49A3-9441-1B0DE7735C0A}"/>
                </a:ext>
              </a:extLst>
            </p:cNvPr>
            <p:cNvSpPr txBox="1"/>
            <p:nvPr/>
          </p:nvSpPr>
          <p:spPr>
            <a:xfrm>
              <a:off x="1264920" y="544462"/>
              <a:ext cx="7152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Noise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5950C7-C8A4-5B44-8F8E-F41ECA1E9125}"/>
              </a:ext>
            </a:extLst>
          </p:cNvPr>
          <p:cNvSpPr txBox="1"/>
          <p:nvPr/>
        </p:nvSpPr>
        <p:spPr>
          <a:xfrm>
            <a:off x="809943" y="1754316"/>
            <a:ext cx="104361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”noise”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: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원치 않은 소리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Signal processing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에서는 두 가지 다른 의미로 쓰임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4B128F-E9C1-5E42-8C72-88EC9FB9864E}"/>
              </a:ext>
            </a:extLst>
          </p:cNvPr>
          <p:cNvSpPr txBox="1"/>
          <p:nvPr/>
        </p:nvSpPr>
        <p:spPr>
          <a:xfrm>
            <a:off x="792480" y="1354206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Noise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8CA4FB-8F34-6F4A-8F7B-F5968A5D7D46}"/>
              </a:ext>
            </a:extLst>
          </p:cNvPr>
          <p:cNvSpPr txBox="1"/>
          <p:nvPr/>
        </p:nvSpPr>
        <p:spPr>
          <a:xfrm>
            <a:off x="868680" y="2482174"/>
            <a:ext cx="5938704" cy="307777"/>
          </a:xfrm>
          <a:prstGeom prst="rect">
            <a:avLst/>
          </a:prstGeom>
          <a:noFill/>
          <a:ln w="63500" cap="rnd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두 신호가 서로를 간섭하고 있다면 서로는 서로에게 노이즈가 된다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9FDF30-94BD-7248-B2D0-FFCFBF83B094}"/>
              </a:ext>
            </a:extLst>
          </p:cNvPr>
          <p:cNvSpPr txBox="1"/>
          <p:nvPr/>
        </p:nvSpPr>
        <p:spPr>
          <a:xfrm>
            <a:off x="845093" y="3006212"/>
            <a:ext cx="5938704" cy="307777"/>
          </a:xfrm>
          <a:prstGeom prst="rect">
            <a:avLst/>
          </a:prstGeom>
          <a:noFill/>
          <a:ln w="63500" cap="rnd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많은 주파수의 구성요소를 가진 신호를 언급하기도 한다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BC9399-E8C8-0B49-B428-736E28082847}"/>
              </a:ext>
            </a:extLst>
          </p:cNvPr>
          <p:cNvSpPr txBox="1"/>
          <p:nvPr/>
        </p:nvSpPr>
        <p:spPr>
          <a:xfrm>
            <a:off x="845093" y="3616773"/>
            <a:ext cx="5938704" cy="1600438"/>
          </a:xfrm>
          <a:prstGeom prst="rect">
            <a:avLst/>
          </a:prstGeom>
          <a:noFill/>
          <a:ln w="63500" cap="rnd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노이즈를 가장 쉽게 이해하는 방법은 실제로 발생시켜 보는 것이다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</a:p>
          <a:p>
            <a:endParaRPr lang="en-US" altLang="ko-KR" sz="14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가장 간단하게 발생시키는 방법 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: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uu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noise</a:t>
            </a:r>
          </a:p>
          <a:p>
            <a:r>
              <a:rPr lang="en-US" altLang="ko-KR" sz="14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Uncorrelate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: 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값들이 독립적이다 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: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14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비상관</a:t>
            </a:r>
            <a:endParaRPr lang="en-US" altLang="ko-KR" sz="14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Uniform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: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동일한 분배에서 랜덤 값을 가지고 있다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Power = amp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의 제곱</a:t>
            </a:r>
            <a:endParaRPr lang="en-US" altLang="ko-KR" sz="14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노이즈 파트에서는 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power</a:t>
            </a:r>
            <a:r>
              <a:rPr lang="ko-KR" altLang="en-US" sz="14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를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사용하는 것이 관습적이다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960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611818-A71D-46D2-8A90-5FD18E36312C}"/>
              </a:ext>
            </a:extLst>
          </p:cNvPr>
          <p:cNvGrpSpPr/>
          <p:nvPr/>
        </p:nvGrpSpPr>
        <p:grpSpPr>
          <a:xfrm>
            <a:off x="792480" y="569267"/>
            <a:ext cx="1279140" cy="461665"/>
            <a:chOff x="701040" y="482907"/>
            <a:chExt cx="1279140" cy="4616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1D1497-18F5-42C6-B4C3-8E8FC808634C}"/>
                </a:ext>
              </a:extLst>
            </p:cNvPr>
            <p:cNvSpPr/>
            <p:nvPr/>
          </p:nvSpPr>
          <p:spPr>
            <a:xfrm>
              <a:off x="701040" y="482907"/>
              <a:ext cx="152400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4DAFE3-AE7D-414F-8322-9C0DF39D1331}"/>
                </a:ext>
              </a:extLst>
            </p:cNvPr>
            <p:cNvSpPr txBox="1"/>
            <p:nvPr/>
          </p:nvSpPr>
          <p:spPr>
            <a:xfrm>
              <a:off x="853440" y="482907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75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04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A320B9-CD48-49A3-9441-1B0DE7735C0A}"/>
                </a:ext>
              </a:extLst>
            </p:cNvPr>
            <p:cNvSpPr txBox="1"/>
            <p:nvPr/>
          </p:nvSpPr>
          <p:spPr>
            <a:xfrm>
              <a:off x="1264920" y="544462"/>
              <a:ext cx="7152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Noise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5950C7-C8A4-5B44-8F8E-F41ECA1E9125}"/>
              </a:ext>
            </a:extLst>
          </p:cNvPr>
          <p:cNvSpPr txBox="1"/>
          <p:nvPr/>
        </p:nvSpPr>
        <p:spPr>
          <a:xfrm>
            <a:off x="809943" y="1754316"/>
            <a:ext cx="10436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4B128F-E9C1-5E42-8C72-88EC9FB9864E}"/>
              </a:ext>
            </a:extLst>
          </p:cNvPr>
          <p:cNvSpPr txBox="1"/>
          <p:nvPr/>
        </p:nvSpPr>
        <p:spPr>
          <a:xfrm>
            <a:off x="792480" y="1354206"/>
            <a:ext cx="2180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Amplitude -&gt; Power</a:t>
            </a:r>
          </a:p>
        </p:txBody>
      </p:sp>
      <p:pic>
        <p:nvPicPr>
          <p:cNvPr id="3" name="그림 2" descr="앉아있는, 화면, 모니터, 남자이(가) 표시된 사진&#10;&#10;자동 생성된 설명">
            <a:extLst>
              <a:ext uri="{FF2B5EF4-FFF2-40B4-BE49-F238E27FC236}">
                <a16:creationId xmlns:a16="http://schemas.microsoft.com/office/drawing/2014/main" id="{DBC93EF2-901F-F94E-8609-406CDEFF4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00" y="1944475"/>
            <a:ext cx="4784988" cy="1320800"/>
          </a:xfrm>
          <a:prstGeom prst="rect">
            <a:avLst/>
          </a:prstGeom>
        </p:spPr>
      </p:pic>
      <p:pic>
        <p:nvPicPr>
          <p:cNvPr id="10" name="그림 9" descr="시계이(가) 표시된 사진&#10;&#10;자동 생성된 설명">
            <a:extLst>
              <a:ext uri="{FF2B5EF4-FFF2-40B4-BE49-F238E27FC236}">
                <a16:creationId xmlns:a16="http://schemas.microsoft.com/office/drawing/2014/main" id="{18A9D715-3EB4-2E4A-8047-7DD1524E17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97" y="3265275"/>
            <a:ext cx="4381500" cy="3213100"/>
          </a:xfrm>
          <a:prstGeom prst="rect">
            <a:avLst/>
          </a:prstGeom>
        </p:spPr>
      </p:pic>
      <p:pic>
        <p:nvPicPr>
          <p:cNvPr id="12" name="그림 11" descr="앉아있는, 화면, 닫기, 표지판이(가) 표시된 사진&#10;&#10;자동 생성된 설명">
            <a:extLst>
              <a:ext uri="{FF2B5EF4-FFF2-40B4-BE49-F238E27FC236}">
                <a16:creationId xmlns:a16="http://schemas.microsoft.com/office/drawing/2014/main" id="{FD4B3DD6-C0DD-4749-97CE-860C46E753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931" y="1944475"/>
            <a:ext cx="4902200" cy="12954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8F2BBF7-99D0-BF40-88BB-7DED457CC4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931" y="3265275"/>
            <a:ext cx="4394200" cy="32385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F31029-CFA9-6748-8E2E-97038ACF4E89}"/>
              </a:ext>
            </a:extLst>
          </p:cNvPr>
          <p:cNvSpPr txBox="1"/>
          <p:nvPr/>
        </p:nvSpPr>
        <p:spPr>
          <a:xfrm>
            <a:off x="3087309" y="1403719"/>
            <a:ext cx="1965588" cy="307777"/>
          </a:xfrm>
          <a:prstGeom prst="rect">
            <a:avLst/>
          </a:prstGeom>
          <a:noFill/>
          <a:ln w="63500" cap="rnd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Power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=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amplitude^2</a:t>
            </a:r>
            <a:endParaRPr kumimoji="1" lang="en-US" altLang="ko-Kore-KR" sz="1400" dirty="0"/>
          </a:p>
        </p:txBody>
      </p:sp>
    </p:spTree>
    <p:extLst>
      <p:ext uri="{BB962C8B-B14F-4D97-AF65-F5344CB8AC3E}">
        <p14:creationId xmlns:p14="http://schemas.microsoft.com/office/powerpoint/2010/main" val="323588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611818-A71D-46D2-8A90-5FD18E36312C}"/>
              </a:ext>
            </a:extLst>
          </p:cNvPr>
          <p:cNvGrpSpPr/>
          <p:nvPr/>
        </p:nvGrpSpPr>
        <p:grpSpPr>
          <a:xfrm>
            <a:off x="792480" y="569267"/>
            <a:ext cx="1279140" cy="461665"/>
            <a:chOff x="701040" y="482907"/>
            <a:chExt cx="1279140" cy="4616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1D1497-18F5-42C6-B4C3-8E8FC808634C}"/>
                </a:ext>
              </a:extLst>
            </p:cNvPr>
            <p:cNvSpPr/>
            <p:nvPr/>
          </p:nvSpPr>
          <p:spPr>
            <a:xfrm>
              <a:off x="701040" y="482907"/>
              <a:ext cx="152400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4DAFE3-AE7D-414F-8322-9C0DF39D1331}"/>
                </a:ext>
              </a:extLst>
            </p:cNvPr>
            <p:cNvSpPr txBox="1"/>
            <p:nvPr/>
          </p:nvSpPr>
          <p:spPr>
            <a:xfrm>
              <a:off x="853440" y="482907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75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04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A320B9-CD48-49A3-9441-1B0DE7735C0A}"/>
                </a:ext>
              </a:extLst>
            </p:cNvPr>
            <p:cNvSpPr txBox="1"/>
            <p:nvPr/>
          </p:nvSpPr>
          <p:spPr>
            <a:xfrm>
              <a:off x="1264920" y="544462"/>
              <a:ext cx="7152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Noise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5950C7-C8A4-5B44-8F8E-F41ECA1E9125}"/>
              </a:ext>
            </a:extLst>
          </p:cNvPr>
          <p:cNvSpPr txBox="1"/>
          <p:nvPr/>
        </p:nvSpPr>
        <p:spPr>
          <a:xfrm>
            <a:off x="809943" y="1754316"/>
            <a:ext cx="10436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Random 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4B128F-E9C1-5E42-8C72-88EC9FB9864E}"/>
              </a:ext>
            </a:extLst>
          </p:cNvPr>
          <p:cNvSpPr txBox="1"/>
          <p:nvPr/>
        </p:nvSpPr>
        <p:spPr>
          <a:xfrm>
            <a:off x="792480" y="1354206"/>
            <a:ext cx="1834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Alternative noise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793A84-E00F-444C-BFCF-B13246BAF8E9}"/>
              </a:ext>
            </a:extLst>
          </p:cNvPr>
          <p:cNvSpPr txBox="1"/>
          <p:nvPr/>
        </p:nvSpPr>
        <p:spPr>
          <a:xfrm>
            <a:off x="2373927" y="5196018"/>
            <a:ext cx="94534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Relationship: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power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와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frequency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의 관계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UU noise: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모든 주파수의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power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는 동일한 분포로 그려진다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-&gt;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power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의 평균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: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모든 주파수에서 동일하다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Pink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noise: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power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와 주파수는 역의 관계를 가진다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1DD7AC-962C-C846-BE9B-8671206F8257}"/>
              </a:ext>
            </a:extLst>
          </p:cNvPr>
          <p:cNvSpPr txBox="1"/>
          <p:nvPr/>
        </p:nvSpPr>
        <p:spPr>
          <a:xfrm>
            <a:off x="869010" y="2391245"/>
            <a:ext cx="1331670" cy="692497"/>
          </a:xfrm>
          <a:prstGeom prst="rect">
            <a:avLst/>
          </a:prstGeom>
          <a:noFill/>
          <a:ln w="63500" cap="rnd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en-US" altLang="ko-Kore-KR" sz="1300" dirty="0"/>
          </a:p>
          <a:p>
            <a:pPr algn="ctr"/>
            <a:r>
              <a:rPr kumimoji="1" lang="en-US" altLang="ko-Kore-KR" sz="1300" dirty="0"/>
              <a:t>Distribution</a:t>
            </a:r>
          </a:p>
          <a:p>
            <a:pPr algn="ctr"/>
            <a:endParaRPr kumimoji="1" lang="en-US" altLang="ko-Kore-KR" sz="13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CEB1F6-B267-2D41-B2A9-4125F5A88085}"/>
              </a:ext>
            </a:extLst>
          </p:cNvPr>
          <p:cNvSpPr txBox="1"/>
          <p:nvPr/>
        </p:nvSpPr>
        <p:spPr>
          <a:xfrm>
            <a:off x="868680" y="3932645"/>
            <a:ext cx="1332000" cy="692497"/>
          </a:xfrm>
          <a:prstGeom prst="rect">
            <a:avLst/>
          </a:prstGeom>
          <a:noFill/>
          <a:ln w="63500" cap="rnd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en-US" altLang="ko-Kore-KR" sz="1300" dirty="0"/>
          </a:p>
          <a:p>
            <a:pPr algn="ctr"/>
            <a:r>
              <a:rPr kumimoji="1" lang="en-US" altLang="ko-Kore-KR" sz="1300" dirty="0"/>
              <a:t>Correlation</a:t>
            </a:r>
          </a:p>
          <a:p>
            <a:pPr algn="ctr"/>
            <a:endParaRPr kumimoji="1" lang="en-US" altLang="ko-Kore-KR" sz="13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51DCE5-22A1-6748-8D4D-5ECB9C57D4CD}"/>
              </a:ext>
            </a:extLst>
          </p:cNvPr>
          <p:cNvSpPr txBox="1"/>
          <p:nvPr/>
        </p:nvSpPr>
        <p:spPr>
          <a:xfrm>
            <a:off x="868680" y="5326823"/>
            <a:ext cx="1332000" cy="692497"/>
          </a:xfrm>
          <a:prstGeom prst="rect">
            <a:avLst/>
          </a:prstGeom>
          <a:noFill/>
          <a:ln w="63500" cap="rnd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en-US" altLang="ko-Kore-KR" sz="1300" dirty="0"/>
          </a:p>
          <a:p>
            <a:pPr algn="ctr"/>
            <a:r>
              <a:rPr kumimoji="1" lang="en-US" altLang="ko-Kore-KR" sz="1300" dirty="0" err="1"/>
              <a:t>Realationship</a:t>
            </a:r>
            <a:endParaRPr kumimoji="1" lang="en-US" altLang="ko-Kore-KR" sz="1300" dirty="0"/>
          </a:p>
          <a:p>
            <a:pPr algn="ctr"/>
            <a:endParaRPr kumimoji="1" lang="en-US" altLang="ko-Kore-KR" sz="13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927F80-77A3-E74C-9168-C7FCD164C360}"/>
              </a:ext>
            </a:extLst>
          </p:cNvPr>
          <p:cNvSpPr txBox="1"/>
          <p:nvPr/>
        </p:nvSpPr>
        <p:spPr>
          <a:xfrm>
            <a:off x="2373927" y="2299467"/>
            <a:ext cx="94534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Distribution: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가능한 값들이 그들이 가능성이 어떻게 분배되어지는지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?</a:t>
            </a:r>
          </a:p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Uniform noise signal : -1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과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사이에서 모든 값이 동일한 가능성을 가지고 있다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Gaussian Noise :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정규분포를 가지는 노이즈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어느정도 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랜덤하면서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자연계에서 쉽게 볼 수 있는 분포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범위가 음의 무한부터 양의 무한까지 이지만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0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에 가까운 값들은 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가우시안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또는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“bell”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곡선에 따라 떨어지는 가능성이 높다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EC9108-C05D-E048-B8C1-9AB0DE935C92}"/>
              </a:ext>
            </a:extLst>
          </p:cNvPr>
          <p:cNvSpPr txBox="1"/>
          <p:nvPr/>
        </p:nvSpPr>
        <p:spPr>
          <a:xfrm>
            <a:off x="2373927" y="3857190"/>
            <a:ext cx="94534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Correlation: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각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value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의 값이 독립적인가 의존적인가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?</a:t>
            </a:r>
          </a:p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UU noise: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각각의 값들은 독립적이다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Brownian noise: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각각의 값들은 이전 값과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random ”step”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의 합이다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</a:p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이전의 값이 특별히 높거나 낮으면 그 곳에 유지할 확률이 높다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461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4" grpId="0" animBg="1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611818-A71D-46D2-8A90-5FD18E36312C}"/>
              </a:ext>
            </a:extLst>
          </p:cNvPr>
          <p:cNvGrpSpPr/>
          <p:nvPr/>
        </p:nvGrpSpPr>
        <p:grpSpPr>
          <a:xfrm>
            <a:off x="792480" y="569267"/>
            <a:ext cx="1279140" cy="461665"/>
            <a:chOff x="701040" y="482907"/>
            <a:chExt cx="1279140" cy="4616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1D1497-18F5-42C6-B4C3-8E8FC808634C}"/>
                </a:ext>
              </a:extLst>
            </p:cNvPr>
            <p:cNvSpPr/>
            <p:nvPr/>
          </p:nvSpPr>
          <p:spPr>
            <a:xfrm>
              <a:off x="701040" y="482907"/>
              <a:ext cx="152400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4DAFE3-AE7D-414F-8322-9C0DF39D1331}"/>
                </a:ext>
              </a:extLst>
            </p:cNvPr>
            <p:cNvSpPr txBox="1"/>
            <p:nvPr/>
          </p:nvSpPr>
          <p:spPr>
            <a:xfrm>
              <a:off x="853440" y="482907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75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04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A320B9-CD48-49A3-9441-1B0DE7735C0A}"/>
                </a:ext>
              </a:extLst>
            </p:cNvPr>
            <p:cNvSpPr txBox="1"/>
            <p:nvPr/>
          </p:nvSpPr>
          <p:spPr>
            <a:xfrm>
              <a:off x="1264920" y="544462"/>
              <a:ext cx="7152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Noise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5950C7-C8A4-5B44-8F8E-F41ECA1E9125}"/>
              </a:ext>
            </a:extLst>
          </p:cNvPr>
          <p:cNvSpPr txBox="1"/>
          <p:nvPr/>
        </p:nvSpPr>
        <p:spPr>
          <a:xfrm>
            <a:off x="809943" y="1754316"/>
            <a:ext cx="10436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4B128F-E9C1-5E42-8C72-88EC9FB9864E}"/>
              </a:ext>
            </a:extLst>
          </p:cNvPr>
          <p:cNvSpPr txBox="1"/>
          <p:nvPr/>
        </p:nvSpPr>
        <p:spPr>
          <a:xfrm>
            <a:off x="792480" y="1354206"/>
            <a:ext cx="220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Integrated Spectrum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13E77-D70F-054F-AC64-4D195F4DF5AF}"/>
              </a:ext>
            </a:extLst>
          </p:cNvPr>
          <p:cNvSpPr txBox="1"/>
          <p:nvPr/>
        </p:nvSpPr>
        <p:spPr>
          <a:xfrm>
            <a:off x="809943" y="1754316"/>
            <a:ext cx="10436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UU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noise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는 모든 주파수에서 동일한 평균의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power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를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가지고 있으므로 이것을 확인하고자 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그려봄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7530E5-86D5-6445-B866-ECAFA641A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578" y="296468"/>
            <a:ext cx="7531100" cy="342900"/>
          </a:xfrm>
          <a:prstGeom prst="rect">
            <a:avLst/>
          </a:prstGeom>
        </p:spPr>
      </p:pic>
      <p:pic>
        <p:nvPicPr>
          <p:cNvPr id="14" name="그림 13" descr="화면, 앉아있는, 모니터, 텔레비전이(가) 표시된 사진&#10;&#10;자동 생성된 설명">
            <a:extLst>
              <a:ext uri="{FF2B5EF4-FFF2-40B4-BE49-F238E27FC236}">
                <a16:creationId xmlns:a16="http://schemas.microsoft.com/office/drawing/2014/main" id="{B6A65947-FD98-0A40-AD8C-7AFA929EBA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1" y="2629115"/>
            <a:ext cx="4241800" cy="1612900"/>
          </a:xfrm>
          <a:prstGeom prst="rect">
            <a:avLst/>
          </a:prstGeom>
        </p:spPr>
      </p:pic>
      <p:pic>
        <p:nvPicPr>
          <p:cNvPr id="16" name="그림 15" descr="꽃이(가) 표시된 사진&#10;&#10;자동 생성된 설명">
            <a:extLst>
              <a:ext uri="{FF2B5EF4-FFF2-40B4-BE49-F238E27FC236}">
                <a16:creationId xmlns:a16="http://schemas.microsoft.com/office/drawing/2014/main" id="{AF3EA8E1-1EEB-214C-95A1-4A057FE8E2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418" y="2629115"/>
            <a:ext cx="3975100" cy="762000"/>
          </a:xfrm>
          <a:prstGeom prst="rect">
            <a:avLst/>
          </a:prstGeom>
        </p:spPr>
      </p:pic>
      <p:pic>
        <p:nvPicPr>
          <p:cNvPr id="19" name="그림 18" descr="지도이(가) 표시된 사진&#10;&#10;자동 생성된 설명">
            <a:extLst>
              <a:ext uri="{FF2B5EF4-FFF2-40B4-BE49-F238E27FC236}">
                <a16:creationId xmlns:a16="http://schemas.microsoft.com/office/drawing/2014/main" id="{C0B358C0-84A8-CA43-8A6E-522B53CEC6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418" y="3771128"/>
            <a:ext cx="4052977" cy="301010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C757047-F4BC-8046-BD97-7F94DE6544CF}"/>
              </a:ext>
            </a:extLst>
          </p:cNvPr>
          <p:cNvSpPr txBox="1"/>
          <p:nvPr/>
        </p:nvSpPr>
        <p:spPr>
          <a:xfrm>
            <a:off x="792480" y="4502240"/>
            <a:ext cx="4241799" cy="1384995"/>
          </a:xfrm>
          <a:prstGeom prst="rect">
            <a:avLst/>
          </a:prstGeom>
          <a:noFill/>
          <a:ln w="63500" cap="rnd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모든 주파수에서 평균적으로 </a:t>
            </a:r>
            <a:r>
              <a:rPr kumimoji="1" lang="en-US" altLang="ko-KR" sz="1400" dirty="0"/>
              <a:t>power</a:t>
            </a:r>
            <a:r>
              <a:rPr kumimoji="1" lang="ko-KR" altLang="en-US" sz="1400" dirty="0"/>
              <a:t>가 일정하다는 것을 볼 수 있다</a:t>
            </a:r>
            <a:r>
              <a:rPr kumimoji="1" lang="en-US" altLang="ko-KR" sz="1400" dirty="0"/>
              <a:t>.</a:t>
            </a:r>
          </a:p>
          <a:p>
            <a:pPr algn="ctr"/>
            <a:r>
              <a:rPr kumimoji="1" lang="ko-KR" altLang="en-US" sz="1400" dirty="0"/>
              <a:t>모든 주파수에서 동일한 빛의 혼합이 백색이기 때문에 백색광과 특성이 비슷한 모든 주파수에서 동일한 </a:t>
            </a:r>
            <a:r>
              <a:rPr kumimoji="1" lang="en-US" altLang="ko-KR" sz="1400" dirty="0"/>
              <a:t>power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가진 소음을 </a:t>
            </a:r>
            <a:r>
              <a:rPr kumimoji="1" lang="en-US" altLang="ko-KR" sz="1400" dirty="0"/>
              <a:t>＇</a:t>
            </a:r>
            <a:r>
              <a:rPr kumimoji="1" lang="ko-KR" altLang="en-US" sz="1400" dirty="0"/>
              <a:t>백색 소음</a:t>
            </a:r>
            <a:r>
              <a:rPr kumimoji="1" lang="en-US" altLang="ko-KR" sz="1400" dirty="0"/>
              <a:t>＇</a:t>
            </a:r>
            <a:r>
              <a:rPr kumimoji="1" lang="ko-KR" altLang="en-US" sz="1400" dirty="0"/>
              <a:t>이라고 한다</a:t>
            </a:r>
            <a:r>
              <a:rPr kumimoji="1"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8523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611818-A71D-46D2-8A90-5FD18E36312C}"/>
              </a:ext>
            </a:extLst>
          </p:cNvPr>
          <p:cNvGrpSpPr/>
          <p:nvPr/>
        </p:nvGrpSpPr>
        <p:grpSpPr>
          <a:xfrm>
            <a:off x="792480" y="569267"/>
            <a:ext cx="1279140" cy="461665"/>
            <a:chOff x="701040" y="482907"/>
            <a:chExt cx="1279140" cy="4616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1D1497-18F5-42C6-B4C3-8E8FC808634C}"/>
                </a:ext>
              </a:extLst>
            </p:cNvPr>
            <p:cNvSpPr/>
            <p:nvPr/>
          </p:nvSpPr>
          <p:spPr>
            <a:xfrm>
              <a:off x="701040" y="482907"/>
              <a:ext cx="152400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4DAFE3-AE7D-414F-8322-9C0DF39D1331}"/>
                </a:ext>
              </a:extLst>
            </p:cNvPr>
            <p:cNvSpPr txBox="1"/>
            <p:nvPr/>
          </p:nvSpPr>
          <p:spPr>
            <a:xfrm>
              <a:off x="853440" y="482907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75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04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A320B9-CD48-49A3-9441-1B0DE7735C0A}"/>
                </a:ext>
              </a:extLst>
            </p:cNvPr>
            <p:cNvSpPr txBox="1"/>
            <p:nvPr/>
          </p:nvSpPr>
          <p:spPr>
            <a:xfrm>
              <a:off x="1264920" y="544462"/>
              <a:ext cx="7152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Noise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5950C7-C8A4-5B44-8F8E-F41ECA1E9125}"/>
              </a:ext>
            </a:extLst>
          </p:cNvPr>
          <p:cNvSpPr txBox="1"/>
          <p:nvPr/>
        </p:nvSpPr>
        <p:spPr>
          <a:xfrm>
            <a:off x="809943" y="1754316"/>
            <a:ext cx="104361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UU noise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와 다르게 각각의 값들은 상관관계가 있다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이전 값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+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random “step” )</a:t>
            </a:r>
          </a:p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브라운 모션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: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유체속에서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입자가 무작위로 움직이는 현상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결국 어느 지점이나 결국엔 모든 이전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step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의 합의 위치에 있다는 것을 알 수 있다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-&gt;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이러한 발견이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brown noise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를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일으키는 방법을 제안한다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4B128F-E9C1-5E42-8C72-88EC9FB9864E}"/>
              </a:ext>
            </a:extLst>
          </p:cNvPr>
          <p:cNvSpPr txBox="1"/>
          <p:nvPr/>
        </p:nvSpPr>
        <p:spPr>
          <a:xfrm>
            <a:off x="792480" y="1354206"/>
            <a:ext cx="1690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Brownian noise</a:t>
            </a:r>
          </a:p>
        </p:txBody>
      </p:sp>
      <p:pic>
        <p:nvPicPr>
          <p:cNvPr id="3" name="그림 2" descr="병, 앉아있는, 화면, 남자이(가) 표시된 사진&#10;&#10;자동 생성된 설명">
            <a:extLst>
              <a:ext uri="{FF2B5EF4-FFF2-40B4-BE49-F238E27FC236}">
                <a16:creationId xmlns:a16="http://schemas.microsoft.com/office/drawing/2014/main" id="{CEA8AC35-CAF6-5D45-80FA-335707A2F7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" y="2858998"/>
            <a:ext cx="4254500" cy="1422400"/>
          </a:xfrm>
          <a:prstGeom prst="rect">
            <a:avLst/>
          </a:prstGeom>
        </p:spPr>
      </p:pic>
      <p:pic>
        <p:nvPicPr>
          <p:cNvPr id="10" name="그림 9" descr="스크린샷, 사진, 남자, 대형이(가) 표시된 사진&#10;&#10;자동 생성된 설명">
            <a:extLst>
              <a:ext uri="{FF2B5EF4-FFF2-40B4-BE49-F238E27FC236}">
                <a16:creationId xmlns:a16="http://schemas.microsoft.com/office/drawing/2014/main" id="{80A505B5-209E-DE4F-BF41-4FFE80E91F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" y="4428201"/>
            <a:ext cx="5422900" cy="1612900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1FB61F1B-8197-814C-84DA-FD1DBED8CD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137" y="1430969"/>
            <a:ext cx="3116323" cy="2288210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2D2BCC01-D434-BE4C-A7E9-FF60AE338E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006" y="4295867"/>
            <a:ext cx="3116323" cy="23427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FD445DF-6EE5-554B-8D62-55F3DDDF185B}"/>
              </a:ext>
            </a:extLst>
          </p:cNvPr>
          <p:cNvSpPr txBox="1"/>
          <p:nvPr/>
        </p:nvSpPr>
        <p:spPr>
          <a:xfrm>
            <a:off x="5756029" y="3826168"/>
            <a:ext cx="3490536" cy="307777"/>
          </a:xfrm>
          <a:prstGeom prst="rect">
            <a:avLst/>
          </a:prstGeom>
          <a:noFill/>
          <a:ln w="63500" cap="rnd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이상해 보이지만 분명히 상관관계가 있다</a:t>
            </a:r>
            <a:r>
              <a:rPr kumimoji="1" lang="en-US" altLang="ko-KR" sz="1400" dirty="0"/>
              <a:t>.</a:t>
            </a:r>
          </a:p>
        </p:txBody>
      </p:sp>
      <p:pic>
        <p:nvPicPr>
          <p:cNvPr id="19" name="그림 18" descr="스크린샷이(가) 표시된 사진&#10;&#10;자동 생성된 설명">
            <a:extLst>
              <a:ext uri="{FF2B5EF4-FFF2-40B4-BE49-F238E27FC236}">
                <a16:creationId xmlns:a16="http://schemas.microsoft.com/office/drawing/2014/main" id="{D6B6D89A-8BDF-8D48-92A4-6CB6D8502F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565" y="4282926"/>
            <a:ext cx="2776222" cy="2062616"/>
          </a:xfrm>
          <a:prstGeom prst="rect">
            <a:avLst/>
          </a:prstGeom>
        </p:spPr>
      </p:pic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92EFB78D-90F7-E24F-98EC-58C0FBA77141}"/>
              </a:ext>
            </a:extLst>
          </p:cNvPr>
          <p:cNvCxnSpPr/>
          <p:nvPr/>
        </p:nvCxnSpPr>
        <p:spPr>
          <a:xfrm>
            <a:off x="9664861" y="4428201"/>
            <a:ext cx="2162492" cy="375293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91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611818-A71D-46D2-8A90-5FD18E36312C}"/>
              </a:ext>
            </a:extLst>
          </p:cNvPr>
          <p:cNvGrpSpPr/>
          <p:nvPr/>
        </p:nvGrpSpPr>
        <p:grpSpPr>
          <a:xfrm>
            <a:off x="792480" y="569267"/>
            <a:ext cx="1279140" cy="461665"/>
            <a:chOff x="701040" y="482907"/>
            <a:chExt cx="1279140" cy="4616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1D1497-18F5-42C6-B4C3-8E8FC808634C}"/>
                </a:ext>
              </a:extLst>
            </p:cNvPr>
            <p:cNvSpPr/>
            <p:nvPr/>
          </p:nvSpPr>
          <p:spPr>
            <a:xfrm>
              <a:off x="701040" y="482907"/>
              <a:ext cx="152400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4DAFE3-AE7D-414F-8322-9C0DF39D1331}"/>
                </a:ext>
              </a:extLst>
            </p:cNvPr>
            <p:cNvSpPr txBox="1"/>
            <p:nvPr/>
          </p:nvSpPr>
          <p:spPr>
            <a:xfrm>
              <a:off x="853440" y="482907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75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04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A320B9-CD48-49A3-9441-1B0DE7735C0A}"/>
                </a:ext>
              </a:extLst>
            </p:cNvPr>
            <p:cNvSpPr txBox="1"/>
            <p:nvPr/>
          </p:nvSpPr>
          <p:spPr>
            <a:xfrm>
              <a:off x="1264920" y="544462"/>
              <a:ext cx="7152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Noise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5950C7-C8A4-5B44-8F8E-F41ECA1E9125}"/>
                  </a:ext>
                </a:extLst>
              </p:cNvPr>
              <p:cNvSpPr txBox="1"/>
              <p:nvPr/>
            </p:nvSpPr>
            <p:spPr>
              <a:xfrm>
                <a:off x="809943" y="1754316"/>
                <a:ext cx="10436126" cy="4301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1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1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ko-KR" sz="1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𝑙𝑜𝑔𝑓</m:t>
                          </m:r>
                        </m:e>
                      </m:func>
                    </m:oMath>
                  </m:oMathPara>
                </a14:m>
                <a:endParaRPr lang="en-US" altLang="ko-KR" sz="1600" b="0" dirty="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  <a:p>
                <a:endParaRPr lang="en-US" altLang="ko-KR" sz="1600" b="0" dirty="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  <a:p>
                <a:endPara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  <a:p>
                <a:endParaRPr lang="en-US" altLang="ko-KR" sz="1600" b="0" dirty="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1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1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ko-KR" sz="1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sz="1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1600" b="0" dirty="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  <a:p>
                <a:r>
                  <a:rPr lang="en-US" altLang="ko-KR" sz="1600" dirty="0">
                    <a:solidFill>
                      <a:schemeClr val="accent1">
                        <a:lumMod val="75000"/>
                      </a:schemeClr>
                    </a:solidFill>
                    <a:latin typeface="+mn-ea"/>
                  </a:rPr>
                  <a:t>			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1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  <a:p>
                <a:endPara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  <a:p>
                <a:endPara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1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 →</m:t>
                      </m:r>
                      <m:r>
                        <a:rPr lang="en-US" altLang="ko-KR" sz="1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𝑤h𝑖𝑡𝑒</m:t>
                      </m:r>
                      <m:r>
                        <a:rPr lang="en-US" altLang="ko-KR" sz="1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𝑛𝑜𝑖𝑠𝑒</m:t>
                      </m:r>
                    </m:oMath>
                  </m:oMathPara>
                </a14:m>
                <a:endParaRPr lang="en-US" altLang="ko-KR" sz="1600" b="0" dirty="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altLang="ko-KR" sz="1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1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&lt;2 →</m:t>
                      </m:r>
                      <m:r>
                        <a:rPr lang="en-US" altLang="ko-KR" sz="1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𝑝𝑖𝑛𝑘</m:t>
                      </m:r>
                      <m:r>
                        <a:rPr lang="en-US" altLang="ko-KR" sz="1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𝑛𝑜𝑖𝑠𝑒</m:t>
                      </m:r>
                    </m:oMath>
                  </m:oMathPara>
                </a14:m>
                <a:endParaRPr lang="en-US" altLang="ko-KR" sz="1600" b="0" dirty="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1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 →</m:t>
                      </m:r>
                      <m:r>
                        <a:rPr lang="en-US" altLang="ko-KR" sz="1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𝑏𝑟𝑜𝑤𝑛</m:t>
                      </m:r>
                      <m:r>
                        <a:rPr lang="en-US" altLang="ko-KR" sz="1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𝑟𝑒𝑑</m:t>
                      </m:r>
                      <m:r>
                        <a:rPr lang="en-US" altLang="ko-KR" sz="1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𝑛𝑜𝑖𝑠𝑒</m:t>
                      </m:r>
                    </m:oMath>
                  </m:oMathPara>
                </a14:m>
                <a:endParaRPr lang="en-US" altLang="ko-KR" sz="1600" b="0" dirty="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  <a:p>
                <a:endParaRPr lang="en-US" altLang="ko-KR" sz="1600" b="0" dirty="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  <a:p>
                <a:endPara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5950C7-C8A4-5B44-8F8E-F41ECA1E9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43" y="1754316"/>
                <a:ext cx="10436126" cy="43015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14B128F-E9C1-5E42-8C72-88EC9FB9864E}"/>
              </a:ext>
            </a:extLst>
          </p:cNvPr>
          <p:cNvSpPr txBox="1"/>
          <p:nvPr/>
        </p:nvSpPr>
        <p:spPr>
          <a:xfrm>
            <a:off x="792480" y="1354206"/>
            <a:ext cx="1749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P, f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Relationship</a:t>
            </a:r>
          </a:p>
        </p:txBody>
      </p:sp>
    </p:spTree>
    <p:extLst>
      <p:ext uri="{BB962C8B-B14F-4D97-AF65-F5344CB8AC3E}">
        <p14:creationId xmlns:p14="http://schemas.microsoft.com/office/powerpoint/2010/main" val="3630849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611818-A71D-46D2-8A90-5FD18E36312C}"/>
              </a:ext>
            </a:extLst>
          </p:cNvPr>
          <p:cNvGrpSpPr/>
          <p:nvPr/>
        </p:nvGrpSpPr>
        <p:grpSpPr>
          <a:xfrm>
            <a:off x="792480" y="569267"/>
            <a:ext cx="1279140" cy="461665"/>
            <a:chOff x="701040" y="482907"/>
            <a:chExt cx="1279140" cy="4616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1D1497-18F5-42C6-B4C3-8E8FC808634C}"/>
                </a:ext>
              </a:extLst>
            </p:cNvPr>
            <p:cNvSpPr/>
            <p:nvPr/>
          </p:nvSpPr>
          <p:spPr>
            <a:xfrm>
              <a:off x="701040" y="482907"/>
              <a:ext cx="152400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4DAFE3-AE7D-414F-8322-9C0DF39D1331}"/>
                </a:ext>
              </a:extLst>
            </p:cNvPr>
            <p:cNvSpPr txBox="1"/>
            <p:nvPr/>
          </p:nvSpPr>
          <p:spPr>
            <a:xfrm>
              <a:off x="853440" y="482907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75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04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A320B9-CD48-49A3-9441-1B0DE7735C0A}"/>
                </a:ext>
              </a:extLst>
            </p:cNvPr>
            <p:cNvSpPr txBox="1"/>
            <p:nvPr/>
          </p:nvSpPr>
          <p:spPr>
            <a:xfrm>
              <a:off x="1264920" y="544462"/>
              <a:ext cx="7152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Noise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5950C7-C8A4-5B44-8F8E-F41ECA1E9125}"/>
              </a:ext>
            </a:extLst>
          </p:cNvPr>
          <p:cNvSpPr txBox="1"/>
          <p:nvPr/>
        </p:nvSpPr>
        <p:spPr>
          <a:xfrm>
            <a:off x="809943" y="1754316"/>
            <a:ext cx="104361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Pink noise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를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일으키는 가장 간단한 방법은 원하는 지수를 사용해서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white noise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에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low-pass filter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를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적용시키는 것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4B128F-E9C1-5E42-8C72-88EC9FB9864E}"/>
              </a:ext>
            </a:extLst>
          </p:cNvPr>
          <p:cNvSpPr txBox="1"/>
          <p:nvPr/>
        </p:nvSpPr>
        <p:spPr>
          <a:xfrm>
            <a:off x="792480" y="1354206"/>
            <a:ext cx="4211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White noise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&amp;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Pink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noise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&amp;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Brown noise</a:t>
            </a:r>
          </a:p>
        </p:txBody>
      </p:sp>
      <p:pic>
        <p:nvPicPr>
          <p:cNvPr id="3" name="그림 2" descr="스크린샷, 앉아있는, 화면, 노트북이(가) 표시된 사진&#10;&#10;자동 생성된 설명">
            <a:extLst>
              <a:ext uri="{FF2B5EF4-FFF2-40B4-BE49-F238E27FC236}">
                <a16:creationId xmlns:a16="http://schemas.microsoft.com/office/drawing/2014/main" id="{0B755693-B294-2948-8BA3-BA2F92CE2F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98" y="2292924"/>
            <a:ext cx="5688618" cy="408709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E284D01-320D-1041-BAA2-3F66185732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217" y="2292924"/>
            <a:ext cx="5363136" cy="396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18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12690</TotalTime>
  <Words>528</Words>
  <Application>Microsoft Macintosh PowerPoint</Application>
  <PresentationFormat>와이드스크린</PresentationFormat>
  <Paragraphs>115</Paragraphs>
  <Slides>12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Cambria Math</vt:lpstr>
      <vt:lpstr>Gadugi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김영호</dc:creator>
  <cp:lastModifiedBy>최석민</cp:lastModifiedBy>
  <cp:revision>160</cp:revision>
  <dcterms:created xsi:type="dcterms:W3CDTF">2020-04-02T08:47:02Z</dcterms:created>
  <dcterms:modified xsi:type="dcterms:W3CDTF">2020-08-12T01:53:30Z</dcterms:modified>
</cp:coreProperties>
</file>