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340" r:id="rId4"/>
    <p:sldId id="344" r:id="rId5"/>
    <p:sldId id="347" r:id="rId6"/>
    <p:sldId id="343" r:id="rId7"/>
    <p:sldId id="345" r:id="rId8"/>
    <p:sldId id="346" r:id="rId9"/>
    <p:sldId id="32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62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D868B-9953-471B-A241-5B8FFD936FE2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D3E17-7D67-40EA-BACC-2F87BD4AC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5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8FF54-C3F5-4DD5-849E-ABFC53638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6F7D48-7940-4F5E-84E2-4503ED138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39A49-D77D-415C-B5A8-1F11E03A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0A06B-2FE5-4D7C-8562-828C1E4B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1A422-3E25-4391-BA8C-CDDE7138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8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F8C56-71DD-403D-A054-0B1C94EB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E6302D-E31B-4BC9-9537-AE238320F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98208-000E-48F2-9A0D-485D3BFE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8240F-59E7-4C32-BBDE-98594047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E4985-CF3C-4EEC-945C-CC2725FC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2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3835C7-5FC8-47A8-8AE4-292A82169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472EF-8472-45FC-B7B5-A82B9AD67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75981-6809-46C0-A691-BF5C51C5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8DB00-F80A-4A14-994B-1721C520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B000-67EA-4DDF-BE1B-7FC0EBA3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7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671D6-C292-491F-A500-CDB41CB3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8E5FC-AEBE-4C22-BBC5-4A9A1057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26790-957F-4AFA-B686-8B6EE5F6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09CB3-55B4-4F1F-8300-1C0F1B10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2F4F3-3EBF-4965-92B3-3B58CCE2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2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13B40-CEFF-4709-B4F1-8AD188CB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415396-E372-4D5D-AFA9-4FA9A23D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FAFF2-00C2-434B-B8F4-E094CCF3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EEFCC-B35D-49B3-8384-DFF50AF5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E506B-FD72-45A6-BD7A-F9099BFD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1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18632-0B1D-4575-A574-676D60BB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5331C-BA50-48F1-AE67-E3C9BC3D3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3BD5B-44D1-4A75-92AB-4D8243F85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D9500-CCDA-4F42-B126-52BA89AB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2483A-7748-433E-9EB9-FA1B8306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9AEE5-89DF-4F17-999E-92EC89E3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3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DCB7A-B61F-44DB-9F95-78B56B43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747C4-C632-4C85-A2D7-555EEC96A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34558D-67C6-47B4-9FC1-B5058345F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954286-8608-4495-B063-F3FBB3900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8C2E32-49B5-47FF-A271-D6C2B75E8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CD5449-A8C1-4D3D-83CB-C8317DD2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A094C3-5E20-42A2-8DA9-70BD14BA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03132-D71B-4655-9887-05FC159B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2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53CAA-DEAF-40EB-98CE-0ABCD6BB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9D2316-4C02-47D5-8B49-1009FDD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3C3CF1-6F16-4C48-85C0-F7C8BDE1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85E9D2-9AB9-46FA-8C2A-76A82649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3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920539-6BA6-4D0F-9483-4234CBB8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543E9-9E3B-41AC-964F-9FA0FA81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99E27-9193-4161-8F20-873C2F27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7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6F306-774A-492D-B72C-B3B55367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64949-F68B-4E86-BA90-39714A82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7E8365-5503-4CCF-AC65-0544C7AF8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B728F7-197C-4DD1-98A3-762F26F7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21B88-69B2-4801-A548-F860276D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6BE695-FEE6-4E09-BC76-A087F55F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4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915AA-59BE-46E2-B51A-97245966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CE7F59-3E90-4F11-A924-1F3FA58C0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097658-3833-4BDA-BB92-048A3D346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3CBC3-CA97-431F-8D8C-2D2B923E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E45A0-E130-40AA-84F7-80FFAFAA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5D8BD-15DC-4E6F-852F-6AE92F81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9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43A0FC-C9A3-4D62-9478-8AA826D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56AD7-7FDD-4D70-A68F-CB3B19AE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FAC3C-65EA-4229-94AA-BDA30220B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D2838-8963-4846-8916-FD2F6691A66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5BA42-1CA8-40B9-A307-88C569028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1B1AE-730F-4024-93A0-40D0C2B2E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E7FA33-4B97-491D-9CFA-D5160B9DAA65}"/>
              </a:ext>
            </a:extLst>
          </p:cNvPr>
          <p:cNvSpPr txBox="1"/>
          <p:nvPr/>
        </p:nvSpPr>
        <p:spPr>
          <a:xfrm>
            <a:off x="7426415" y="3075057"/>
            <a:ext cx="266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Think DSP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674471-3099-45B4-9BD1-2F0E48C82E93}"/>
              </a:ext>
            </a:extLst>
          </p:cNvPr>
          <p:cNvSpPr txBox="1"/>
          <p:nvPr/>
        </p:nvSpPr>
        <p:spPr>
          <a:xfrm>
            <a:off x="9942755" y="365173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  <a:alpha val="93000"/>
                  </a:schemeClr>
                </a:solidFill>
                <a:latin typeface="Gadugi" panose="020B0502040204020203" pitchFamily="34" charset="0"/>
              </a:rPr>
              <a:t>IDA Labs</a:t>
            </a:r>
            <a:endParaRPr lang="ko-KR" altLang="en-US" sz="1000" b="1" dirty="0">
              <a:solidFill>
                <a:schemeClr val="accent1">
                  <a:lumMod val="75000"/>
                  <a:alpha val="93000"/>
                </a:schemeClr>
              </a:solidFill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9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4DF4DC9-BBF7-4393-9911-3B0361CDAD59}"/>
              </a:ext>
            </a:extLst>
          </p:cNvPr>
          <p:cNvGrpSpPr/>
          <p:nvPr/>
        </p:nvGrpSpPr>
        <p:grpSpPr>
          <a:xfrm>
            <a:off x="7100269" y="2497594"/>
            <a:ext cx="4681282" cy="1477328"/>
            <a:chOff x="7069789" y="2538234"/>
            <a:chExt cx="4681282" cy="147732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AAF8E2-65C8-4EEC-8A9E-04274A6CDFCA}"/>
                </a:ext>
              </a:extLst>
            </p:cNvPr>
            <p:cNvSpPr txBox="1"/>
            <p:nvPr/>
          </p:nvSpPr>
          <p:spPr>
            <a:xfrm>
              <a:off x="8404514" y="2538234"/>
              <a:ext cx="33465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Chapter 03</a:t>
              </a:r>
              <a:endParaRPr lang="ko-KR" altLang="en-US" sz="2400" b="1" dirty="0">
                <a:solidFill>
                  <a:schemeClr val="bg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8E7582-C67A-43F8-87C6-5D8CA53E4171}"/>
                </a:ext>
              </a:extLst>
            </p:cNvPr>
            <p:cNvSpPr txBox="1"/>
            <p:nvPr/>
          </p:nvSpPr>
          <p:spPr>
            <a:xfrm>
              <a:off x="7069789" y="3369231"/>
              <a:ext cx="4681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Non-periodic signals</a:t>
              </a:r>
              <a:endParaRPr lang="ko-KR" altLang="en-US" sz="1600" b="1" dirty="0">
                <a:solidFill>
                  <a:schemeClr val="bg1"/>
                </a:solidFill>
                <a:latin typeface="Gadug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15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686577" cy="461665"/>
            <a:chOff x="701040" y="482907"/>
            <a:chExt cx="2686577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03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21226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Non-periodic signals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지금까지는 주기적인 신호를 공부했다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주기적인 신호의 특성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영원히 반복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-&gt;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주파수 구성요소가 영원히 변하지 않는다는 의미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지금부터 배우는 비 주기적 신호는 주파수 성분이 시간에 따라 변한다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 -&gt;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주파수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위상이 시간에 연속적으로 변화하는 현상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비 주기적 신호를 시각화하는 일반적인 방법인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spectrograms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보일 것이다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960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686577" cy="461665"/>
            <a:chOff x="701040" y="482907"/>
            <a:chExt cx="2686577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03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21226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Non-periodic signals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Frequency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와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Amplitude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가 연속적으로 변화하는 현상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A6B8E-3262-DE4F-8B6F-81D05B341992}"/>
              </a:ext>
            </a:extLst>
          </p:cNvPr>
          <p:cNvSpPr txBox="1"/>
          <p:nvPr/>
        </p:nvSpPr>
        <p:spPr>
          <a:xfrm>
            <a:off x="792480" y="1354206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Chirp</a:t>
            </a:r>
          </a:p>
        </p:txBody>
      </p:sp>
      <p:pic>
        <p:nvPicPr>
          <p:cNvPr id="10" name="그림 9" descr="쥐고있는, 그리기, 남자, 플레이어이(가) 표시된 사진&#10;&#10;자동 생성된 설명">
            <a:extLst>
              <a:ext uri="{FF2B5EF4-FFF2-40B4-BE49-F238E27FC236}">
                <a16:creationId xmlns:a16="http://schemas.microsoft.com/office/drawing/2014/main" id="{54A843B1-8F2A-5D42-982E-59B014848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2154426"/>
            <a:ext cx="4051300" cy="1168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2A6CBC-14AD-4342-AFED-2AD9BECCE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9" y="3322825"/>
            <a:ext cx="4051299" cy="2876217"/>
          </a:xfrm>
          <a:prstGeom prst="rect">
            <a:avLst/>
          </a:prstGeom>
        </p:spPr>
      </p:pic>
      <p:pic>
        <p:nvPicPr>
          <p:cNvPr id="3" name="그림 2" descr="스크린샷, 화면, 앉아있는, 쥐고있는이(가) 표시된 사진&#10;&#10;자동 생성된 설명">
            <a:extLst>
              <a:ext uri="{FF2B5EF4-FFF2-40B4-BE49-F238E27FC236}">
                <a16:creationId xmlns:a16="http://schemas.microsoft.com/office/drawing/2014/main" id="{EECE4081-5105-3849-85BF-728F9AEDB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0" y="2154426"/>
            <a:ext cx="4140200" cy="1320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44AF0A-5C2E-3840-AD9E-8905C655EF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98" y="3429000"/>
            <a:ext cx="3975100" cy="29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686577" cy="461665"/>
            <a:chOff x="701040" y="482907"/>
            <a:chExt cx="2686577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03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21226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Non-periodic signals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E78D0D-FD49-8441-BA91-C053845D2A3E}"/>
              </a:ext>
            </a:extLst>
          </p:cNvPr>
          <p:cNvSpPr txBox="1"/>
          <p:nvPr/>
        </p:nvSpPr>
        <p:spPr>
          <a:xfrm>
            <a:off x="792480" y="1354206"/>
            <a:ext cx="276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Chirp &amp; Exponential Chirp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" name="그림 2" descr="스크린샷, 병, 그리기이(가) 표시된 사진&#10;&#10;자동 생성된 설명">
            <a:extLst>
              <a:ext uri="{FF2B5EF4-FFF2-40B4-BE49-F238E27FC236}">
                <a16:creationId xmlns:a16="http://schemas.microsoft.com/office/drawing/2014/main" id="{AE1C1156-7BC6-0441-AE06-204D3D0CE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2016034"/>
            <a:ext cx="4191000" cy="1625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8F2242-0ED8-474A-849B-ABE0B48EB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3629614"/>
            <a:ext cx="4217334" cy="31192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2DEC66-C0EF-2A42-93E3-5E0DF10C08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791" y="3629614"/>
            <a:ext cx="4217334" cy="3092712"/>
          </a:xfrm>
          <a:prstGeom prst="rect">
            <a:avLst/>
          </a:prstGeom>
        </p:spPr>
      </p:pic>
      <p:pic>
        <p:nvPicPr>
          <p:cNvPr id="21" name="그림 20" descr="스크린샷, 병, 앉아있는, 화면이(가) 표시된 사진&#10;&#10;자동 생성된 설명">
            <a:extLst>
              <a:ext uri="{FF2B5EF4-FFF2-40B4-BE49-F238E27FC236}">
                <a16:creationId xmlns:a16="http://schemas.microsoft.com/office/drawing/2014/main" id="{AA06C08B-AD3B-564D-88D6-621D651EE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791" y="2016034"/>
            <a:ext cx="4470400" cy="157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F4DB9E0-9B59-6947-B5DF-FB714665DEA7}"/>
              </a:ext>
            </a:extLst>
          </p:cNvPr>
          <p:cNvSpPr txBox="1"/>
          <p:nvPr/>
        </p:nvSpPr>
        <p:spPr>
          <a:xfrm>
            <a:off x="4623771" y="1231095"/>
            <a:ext cx="750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Exponential chirp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점들 사이의 간격이 일정하다면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frequency ratio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비율이 동일하게 일정하게 유지된다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91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686577" cy="461665"/>
            <a:chOff x="701040" y="482907"/>
            <a:chExt cx="2686577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03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21226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Non-periodic signals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19E9AF-D411-DE45-A445-5119ACFB9CE2}"/>
              </a:ext>
            </a:extLst>
          </p:cNvPr>
          <p:cNvSpPr txBox="1"/>
          <p:nvPr/>
        </p:nvSpPr>
        <p:spPr>
          <a:xfrm>
            <a:off x="792480" y="1354206"/>
            <a:ext cx="1353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Spectogram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4B63FBD-79DF-C442-B6C7-9C182A7FC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48" y="3530958"/>
            <a:ext cx="3476393" cy="2570731"/>
          </a:xfrm>
          <a:prstGeom prst="rect">
            <a:avLst/>
          </a:prstGeom>
        </p:spPr>
      </p:pic>
      <p:pic>
        <p:nvPicPr>
          <p:cNvPr id="32" name="그림 31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1184A9DE-FE7F-C548-9148-093E3CB44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3624508"/>
            <a:ext cx="3476393" cy="254601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78DCEE5-3489-8B43-B935-FBFD1F99D8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344" y="3530958"/>
            <a:ext cx="3657600" cy="5588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C4D7E22-9EDE-6C47-84BC-2031FD35E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608" y="3530958"/>
            <a:ext cx="4093210" cy="558800"/>
          </a:xfrm>
          <a:prstGeom prst="rect">
            <a:avLst/>
          </a:prstGeom>
        </p:spPr>
      </p:pic>
      <p:pic>
        <p:nvPicPr>
          <p:cNvPr id="38" name="그림 37" descr="텍스트, 앉아있는, 노트북, 화면이(가) 표시된 사진&#10;&#10;자동 생성된 설명">
            <a:extLst>
              <a:ext uri="{FF2B5EF4-FFF2-40B4-BE49-F238E27FC236}">
                <a16:creationId xmlns:a16="http://schemas.microsoft.com/office/drawing/2014/main" id="{576C729D-B829-3648-8951-8D8BED0F3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8" y="1692760"/>
            <a:ext cx="4949316" cy="177368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CC7AEFE-746B-9149-8ADF-567DEE3C8D21}"/>
              </a:ext>
            </a:extLst>
          </p:cNvPr>
          <p:cNvSpPr txBox="1"/>
          <p:nvPr/>
        </p:nvSpPr>
        <p:spPr>
          <a:xfrm>
            <a:off x="7473696" y="2422170"/>
            <a:ext cx="1331670" cy="800219"/>
          </a:xfrm>
          <a:prstGeom prst="rect">
            <a:avLst/>
          </a:prstGeom>
          <a:noFill/>
          <a:ln w="635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ore-KR" dirty="0"/>
          </a:p>
          <a:p>
            <a:pPr algn="ctr"/>
            <a:r>
              <a:rPr kumimoji="1" lang="en-US" altLang="ko-Kore-KR" sz="1400" dirty="0"/>
              <a:t>Gabor limit</a:t>
            </a:r>
          </a:p>
          <a:p>
            <a:pPr algn="ctr"/>
            <a:endParaRPr kumimoji="1" lang="en-US" altLang="ko-Kore-KR" sz="1400" dirty="0"/>
          </a:p>
        </p:txBody>
      </p:sp>
    </p:spTree>
    <p:extLst>
      <p:ext uri="{BB962C8B-B14F-4D97-AF65-F5344CB8AC3E}">
        <p14:creationId xmlns:p14="http://schemas.microsoft.com/office/powerpoint/2010/main" val="11622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70828" y="2731269"/>
            <a:ext cx="101030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DFT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는 파형을 주기함수인것처럼 다룬다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무한하게 같은 파형을 반복한다고 가정을 하는데 종종 틀리기 때문에 문제를 일으킨다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일반적인 문제 중 하나는 파형의 처음과 끝이 불연속하기때문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불연속적이면 원래는 없는 추가적인 주파수 구성요소를 만들어 낸다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42" name="그림 4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B6764D2-BC85-8844-9302-B6A116A80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4" y="2615202"/>
            <a:ext cx="5130371" cy="348028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686577" cy="461665"/>
            <a:chOff x="701040" y="482907"/>
            <a:chExt cx="2686577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03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21226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Non-periodic signals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A1ABE-6533-1741-9246-AC28EA147DE2}"/>
              </a:ext>
            </a:extLst>
          </p:cNvPr>
          <p:cNvSpPr txBox="1"/>
          <p:nvPr/>
        </p:nvSpPr>
        <p:spPr>
          <a:xfrm>
            <a:off x="792480" y="1354206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Leakage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306EF9-1CDB-384A-BD8E-2CFE76A50438}"/>
              </a:ext>
            </a:extLst>
          </p:cNvPr>
          <p:cNvSpPr txBox="1"/>
          <p:nvPr/>
        </p:nvSpPr>
        <p:spPr>
          <a:xfrm>
            <a:off x="1986246" y="968790"/>
            <a:ext cx="1043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결국에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DFT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사용할 때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비주기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함수를 주기 함수인 것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처럼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만들어 사용하게 되면서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leakage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가 발생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3029723-889E-E24F-AC6E-7FAC8A5DD71F}"/>
              </a:ext>
            </a:extLst>
          </p:cNvPr>
          <p:cNvGrpSpPr/>
          <p:nvPr/>
        </p:nvGrpSpPr>
        <p:grpSpPr>
          <a:xfrm>
            <a:off x="944880" y="3615420"/>
            <a:ext cx="6888769" cy="2388317"/>
            <a:chOff x="944880" y="3615420"/>
            <a:chExt cx="6888769" cy="2388317"/>
          </a:xfrm>
        </p:grpSpPr>
        <p:pic>
          <p:nvPicPr>
            <p:cNvPr id="3" name="그림 2" descr="스크린샷, 화면, 텔레비전, 남자이(가) 표시된 사진&#10;&#10;자동 생성된 설명">
              <a:extLst>
                <a:ext uri="{FF2B5EF4-FFF2-40B4-BE49-F238E27FC236}">
                  <a16:creationId xmlns:a16="http://schemas.microsoft.com/office/drawing/2014/main" id="{A5C2C687-AE4B-9148-A29A-8FAAAEDF4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80" y="3665166"/>
              <a:ext cx="3429000" cy="16637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3377E1C-8A0F-C243-AC47-8BF8A770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87" y="3615420"/>
              <a:ext cx="3416862" cy="238831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BC82BD-ADE1-F840-8BA1-F1DEAFE27092}"/>
              </a:ext>
            </a:extLst>
          </p:cNvPr>
          <p:cNvSpPr txBox="1"/>
          <p:nvPr/>
        </p:nvSpPr>
        <p:spPr>
          <a:xfrm>
            <a:off x="944880" y="1891818"/>
            <a:ext cx="1331670" cy="800219"/>
          </a:xfrm>
          <a:prstGeom prst="rect">
            <a:avLst/>
          </a:prstGeom>
          <a:noFill/>
          <a:ln w="635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ore-KR" dirty="0"/>
          </a:p>
          <a:p>
            <a:pPr algn="ctr"/>
            <a:r>
              <a:rPr kumimoji="1" lang="en-US" altLang="ko-Kore-KR" sz="1400" dirty="0"/>
              <a:t>Spectrogram</a:t>
            </a:r>
          </a:p>
          <a:p>
            <a:pPr algn="ctr"/>
            <a:endParaRPr kumimoji="1" lang="en-US" altLang="ko-Kore-KR" sz="14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079E118-B274-6A48-81DE-A309C9343193}"/>
              </a:ext>
            </a:extLst>
          </p:cNvPr>
          <p:cNvGrpSpPr/>
          <p:nvPr/>
        </p:nvGrpSpPr>
        <p:grpSpPr>
          <a:xfrm>
            <a:off x="2796517" y="1891818"/>
            <a:ext cx="3127514" cy="738664"/>
            <a:chOff x="2796517" y="1891818"/>
            <a:chExt cx="3127514" cy="7386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9352A3-7D78-3446-9CE6-D63FAA62019C}"/>
                </a:ext>
              </a:extLst>
            </p:cNvPr>
            <p:cNvSpPr txBox="1"/>
            <p:nvPr/>
          </p:nvSpPr>
          <p:spPr>
            <a:xfrm>
              <a:off x="4734969" y="1891818"/>
              <a:ext cx="1189062" cy="738664"/>
            </a:xfrm>
            <a:prstGeom prst="rect">
              <a:avLst/>
            </a:prstGeom>
            <a:noFill/>
            <a:ln w="635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ore-KR" sz="1400" dirty="0"/>
            </a:p>
            <a:p>
              <a:pPr algn="ctr"/>
              <a:r>
                <a:rPr kumimoji="1" lang="en-US" altLang="ko-Kore-KR" sz="1400" dirty="0"/>
                <a:t>Windowing</a:t>
              </a:r>
            </a:p>
            <a:p>
              <a:pPr algn="ctr"/>
              <a:endParaRPr kumimoji="1" lang="en-US" altLang="ko-Kore-KR" sz="1400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F722533-98E9-4344-9C7D-0ABD478838D1}"/>
                </a:ext>
              </a:extLst>
            </p:cNvPr>
            <p:cNvCxnSpPr/>
            <p:nvPr/>
          </p:nvCxnSpPr>
          <p:spPr>
            <a:xfrm>
              <a:off x="2796517" y="2271025"/>
              <a:ext cx="1444487" cy="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F53629E-7EDC-084E-B62F-26985D65F1DB}"/>
              </a:ext>
            </a:extLst>
          </p:cNvPr>
          <p:cNvGrpSpPr/>
          <p:nvPr/>
        </p:nvGrpSpPr>
        <p:grpSpPr>
          <a:xfrm>
            <a:off x="6433027" y="1895017"/>
            <a:ext cx="3102544" cy="800219"/>
            <a:chOff x="6433027" y="1895017"/>
            <a:chExt cx="3102544" cy="80021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06ABA3-F4CC-5649-B245-27CA5E4507E4}"/>
                </a:ext>
              </a:extLst>
            </p:cNvPr>
            <p:cNvSpPr txBox="1"/>
            <p:nvPr/>
          </p:nvSpPr>
          <p:spPr>
            <a:xfrm>
              <a:off x="8186675" y="1895017"/>
              <a:ext cx="1348896" cy="800219"/>
            </a:xfrm>
            <a:prstGeom prst="rect">
              <a:avLst/>
            </a:prstGeom>
            <a:noFill/>
            <a:ln w="63500" cap="rnd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ore-KR" sz="1400" dirty="0"/>
            </a:p>
            <a:p>
              <a:pPr algn="ctr"/>
              <a:r>
                <a:rPr kumimoji="1" lang="en-US" altLang="ko-Kore-KR" sz="1400" dirty="0"/>
                <a:t>Leakage</a:t>
              </a:r>
            </a:p>
            <a:p>
              <a:pPr algn="ctr"/>
              <a:endParaRPr kumimoji="1" lang="en-US" altLang="ko-Kore-KR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CAC1EFF1-09F7-2648-9C30-206E4F7CF52E}"/>
                </a:ext>
              </a:extLst>
            </p:cNvPr>
            <p:cNvCxnSpPr/>
            <p:nvPr/>
          </p:nvCxnSpPr>
          <p:spPr>
            <a:xfrm>
              <a:off x="6433027" y="2295371"/>
              <a:ext cx="1444487" cy="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8F05A76-B181-304F-BF26-FACA2ED7E42B}"/>
              </a:ext>
            </a:extLst>
          </p:cNvPr>
          <p:cNvSpPr txBox="1"/>
          <p:nvPr/>
        </p:nvSpPr>
        <p:spPr>
          <a:xfrm>
            <a:off x="2016726" y="1387473"/>
            <a:ext cx="9913336" cy="34796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Leakage :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신호를 스펙트럼 분석 했을 때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원래 신호에는 포함되어 있지 않은 주파수 성분이 관측되는 현상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5CEC1D-9933-F648-BC3E-C5F158AAE212}"/>
              </a:ext>
            </a:extLst>
          </p:cNvPr>
          <p:cNvGrpSpPr/>
          <p:nvPr/>
        </p:nvGrpSpPr>
        <p:grpSpPr>
          <a:xfrm>
            <a:off x="4526132" y="3595912"/>
            <a:ext cx="7069660" cy="2654300"/>
            <a:chOff x="4827084" y="3615420"/>
            <a:chExt cx="7069660" cy="2654300"/>
          </a:xfrm>
        </p:grpSpPr>
        <p:pic>
          <p:nvPicPr>
            <p:cNvPr id="22" name="그림 21" descr="빗이(가) 표시된 사진&#10;&#10;자동 생성된 설명">
              <a:extLst>
                <a:ext uri="{FF2B5EF4-FFF2-40B4-BE49-F238E27FC236}">
                  <a16:creationId xmlns:a16="http://schemas.microsoft.com/office/drawing/2014/main" id="{0D5A1B35-028F-3845-9882-2CD99A3DE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094" y="3615420"/>
              <a:ext cx="3803650" cy="2654300"/>
            </a:xfrm>
            <a:prstGeom prst="rect">
              <a:avLst/>
            </a:prstGeom>
          </p:spPr>
        </p:pic>
        <p:pic>
          <p:nvPicPr>
            <p:cNvPr id="15" name="그림 14" descr="스크린샷, 앉아있는, 화면, 전화이(가) 표시된 사진&#10;&#10;자동 생성된 설명">
              <a:extLst>
                <a:ext uri="{FF2B5EF4-FFF2-40B4-BE49-F238E27FC236}">
                  <a16:creationId xmlns:a16="http://schemas.microsoft.com/office/drawing/2014/main" id="{8306EE76-83AF-1F46-B31F-47CABDC96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084" y="3674031"/>
              <a:ext cx="3429000" cy="1549400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43D5ABC-3177-DB49-AC71-E10114DEC718}"/>
              </a:ext>
            </a:extLst>
          </p:cNvPr>
          <p:cNvGrpSpPr/>
          <p:nvPr/>
        </p:nvGrpSpPr>
        <p:grpSpPr>
          <a:xfrm>
            <a:off x="792480" y="3663707"/>
            <a:ext cx="8500694" cy="2847721"/>
            <a:chOff x="1356360" y="3945143"/>
            <a:chExt cx="8500694" cy="284772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E3E051D-6064-D24B-AC91-E1B262325D19}"/>
                </a:ext>
              </a:extLst>
            </p:cNvPr>
            <p:cNvGrpSpPr/>
            <p:nvPr/>
          </p:nvGrpSpPr>
          <p:grpSpPr>
            <a:xfrm>
              <a:off x="1356360" y="3945143"/>
              <a:ext cx="8500694" cy="2847721"/>
              <a:chOff x="1356360" y="3945143"/>
              <a:chExt cx="8500694" cy="2847721"/>
            </a:xfrm>
          </p:grpSpPr>
          <p:pic>
            <p:nvPicPr>
              <p:cNvPr id="10" name="그림 9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C2B0498A-79AA-904D-8889-A8543EF28D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360" y="3955949"/>
                <a:ext cx="3900139" cy="2834637"/>
              </a:xfrm>
              <a:prstGeom prst="rect">
                <a:avLst/>
              </a:prstGeom>
            </p:spPr>
          </p:pic>
          <p:pic>
            <p:nvPicPr>
              <p:cNvPr id="12" name="그림 11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6E321E59-F448-F14D-9438-3B9E76652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6914" y="3945143"/>
                <a:ext cx="3900140" cy="2847721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7FF705-4958-7E44-ADA4-0CF4833A1A64}"/>
                </a:ext>
              </a:extLst>
            </p:cNvPr>
            <p:cNvSpPr txBox="1"/>
            <p:nvPr/>
          </p:nvSpPr>
          <p:spPr>
            <a:xfrm>
              <a:off x="7189125" y="5922279"/>
              <a:ext cx="1435717" cy="276999"/>
            </a:xfrm>
            <a:prstGeom prst="rect">
              <a:avLst/>
            </a:prstGeom>
            <a:noFill/>
            <a:ln w="63500" cap="rnd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/>
                <a:t>Spectral leakage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89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686577" cy="461665"/>
            <a:chOff x="701040" y="482907"/>
            <a:chExt cx="2686577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03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21226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Non-periodic signals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우리는 시작점과 끝점의 불연속을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smooting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을 통하여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leakage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완화시킬 수 있다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이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방법중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하나가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windowing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이다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많이 사용하는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windowing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기법 중 하나는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hamming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기법이다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78D0D-FD49-8441-BA91-C053845D2A3E}"/>
              </a:ext>
            </a:extLst>
          </p:cNvPr>
          <p:cNvSpPr txBox="1"/>
          <p:nvPr/>
        </p:nvSpPr>
        <p:spPr>
          <a:xfrm>
            <a:off x="792480" y="135420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Windowing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4BB974D-E114-E74D-8F51-AC257F2AB423}"/>
              </a:ext>
            </a:extLst>
          </p:cNvPr>
          <p:cNvGrpSpPr/>
          <p:nvPr/>
        </p:nvGrpSpPr>
        <p:grpSpPr>
          <a:xfrm>
            <a:off x="868680" y="2442657"/>
            <a:ext cx="10691726" cy="3049117"/>
            <a:chOff x="868680" y="2442657"/>
            <a:chExt cx="10691726" cy="3049117"/>
          </a:xfrm>
        </p:grpSpPr>
        <p:pic>
          <p:nvPicPr>
            <p:cNvPr id="28" name="그림 2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3251083-6531-D643-AF18-FC4BA412F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" y="2442657"/>
              <a:ext cx="3378200" cy="1562100"/>
            </a:xfrm>
            <a:prstGeom prst="rect">
              <a:avLst/>
            </a:prstGeom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6D356B4-F360-AE4A-A72C-A96404F18B65}"/>
                </a:ext>
              </a:extLst>
            </p:cNvPr>
            <p:cNvGrpSpPr/>
            <p:nvPr/>
          </p:nvGrpSpPr>
          <p:grpSpPr>
            <a:xfrm>
              <a:off x="3910307" y="2814989"/>
              <a:ext cx="7650099" cy="2676785"/>
              <a:chOff x="857142" y="2375637"/>
              <a:chExt cx="7650099" cy="2676785"/>
            </a:xfrm>
          </p:grpSpPr>
          <p:pic>
            <p:nvPicPr>
              <p:cNvPr id="11" name="그림 10" descr="빗이(가) 표시된 사진&#10;&#10;자동 생성된 설명">
                <a:extLst>
                  <a:ext uri="{FF2B5EF4-FFF2-40B4-BE49-F238E27FC236}">
                    <a16:creationId xmlns:a16="http://schemas.microsoft.com/office/drawing/2014/main" id="{8F8B0B45-4478-6247-BA07-171EAB8E74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142" y="2375637"/>
                <a:ext cx="3803650" cy="2654300"/>
              </a:xfrm>
              <a:prstGeom prst="rect">
                <a:avLst/>
              </a:prstGeom>
            </p:spPr>
          </p:pic>
          <p:pic>
            <p:nvPicPr>
              <p:cNvPr id="3" name="그림 2" descr="빗이(가) 표시된 사진&#10;&#10;자동 생성된 설명">
                <a:extLst>
                  <a:ext uri="{FF2B5EF4-FFF2-40B4-BE49-F238E27FC236}">
                    <a16:creationId xmlns:a16="http://schemas.microsoft.com/office/drawing/2014/main" id="{714C1E69-ACF7-CF49-AA7F-DB236E160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991" y="2396759"/>
                <a:ext cx="3799250" cy="2655663"/>
              </a:xfrm>
              <a:prstGeom prst="rect">
                <a:avLst/>
              </a:prstGeom>
            </p:spPr>
          </p:pic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200F2B7-A792-904C-8E95-07FFC70B8895}"/>
              </a:ext>
            </a:extLst>
          </p:cNvPr>
          <p:cNvGrpSpPr/>
          <p:nvPr/>
        </p:nvGrpSpPr>
        <p:grpSpPr>
          <a:xfrm>
            <a:off x="814650" y="3501865"/>
            <a:ext cx="9805259" cy="3092423"/>
            <a:chOff x="395889" y="3398587"/>
            <a:chExt cx="9805259" cy="3092423"/>
          </a:xfrm>
        </p:grpSpPr>
        <p:pic>
          <p:nvPicPr>
            <p:cNvPr id="20" name="그림 1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887FEF9-AA4C-AF4C-B364-5200BC409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043" y="3398587"/>
              <a:ext cx="4172105" cy="3092423"/>
            </a:xfrm>
            <a:prstGeom prst="rect">
              <a:avLst/>
            </a:prstGeom>
          </p:spPr>
        </p:pic>
        <p:pic>
          <p:nvPicPr>
            <p:cNvPr id="22" name="그림 2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3EE2539-8569-B54B-B637-E09803CE7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89" y="3590863"/>
              <a:ext cx="4077375" cy="2878147"/>
            </a:xfrm>
            <a:prstGeom prst="rect">
              <a:avLst/>
            </a:prstGeom>
          </p:spPr>
        </p:pic>
      </p:grpSp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C09941F7-D4BD-9A4D-B807-DCB0AFC93C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41" y="351112"/>
            <a:ext cx="4071743" cy="3005024"/>
          </a:xfrm>
          <a:prstGeom prst="rect">
            <a:avLst/>
          </a:prstGeom>
        </p:spPr>
      </p:pic>
      <p:pic>
        <p:nvPicPr>
          <p:cNvPr id="31" name="그림 30" descr="지도이(가) 표시된 사진&#10;&#10;자동 생성된 설명">
            <a:extLst>
              <a:ext uri="{FF2B5EF4-FFF2-40B4-BE49-F238E27FC236}">
                <a16:creationId xmlns:a16="http://schemas.microsoft.com/office/drawing/2014/main" id="{803A2979-2A1A-7C4C-96DB-D233D3C074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1" y="2372580"/>
            <a:ext cx="3675357" cy="234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3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147F72-B804-CB41-B87F-541901F10E5C}"/>
              </a:ext>
            </a:extLst>
          </p:cNvPr>
          <p:cNvSpPr txBox="1"/>
          <p:nvPr/>
        </p:nvSpPr>
        <p:spPr>
          <a:xfrm>
            <a:off x="4874150" y="2944671"/>
            <a:ext cx="3328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감사합니다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880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10844</TotalTime>
  <Words>207</Words>
  <Application>Microsoft Macintosh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Gadugi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김영호</dc:creator>
  <cp:lastModifiedBy>최석민</cp:lastModifiedBy>
  <cp:revision>128</cp:revision>
  <dcterms:created xsi:type="dcterms:W3CDTF">2020-04-02T08:47:02Z</dcterms:created>
  <dcterms:modified xsi:type="dcterms:W3CDTF">2020-08-05T01:57:32Z</dcterms:modified>
</cp:coreProperties>
</file>