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5"/>
  </p:notesMasterIdLst>
  <p:sldIdLst>
    <p:sldId id="256" r:id="rId2"/>
    <p:sldId id="262" r:id="rId3"/>
    <p:sldId id="265" r:id="rId4"/>
    <p:sldId id="271" r:id="rId5"/>
    <p:sldId id="268" r:id="rId6"/>
    <p:sldId id="273" r:id="rId7"/>
    <p:sldId id="269" r:id="rId8"/>
    <p:sldId id="270" r:id="rId9"/>
    <p:sldId id="272" r:id="rId10"/>
    <p:sldId id="266" r:id="rId11"/>
    <p:sldId id="267"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5"/>
    <p:restoredTop sz="84603"/>
  </p:normalViewPr>
  <p:slideViewPr>
    <p:cSldViewPr snapToGrid="0" snapToObjects="1">
      <p:cViewPr>
        <p:scale>
          <a:sx n="65" d="100"/>
          <a:sy n="65" d="100"/>
        </p:scale>
        <p:origin x="328"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02191-8CBE-3D4F-84D8-CC830BDC4453}" type="datetimeFigureOut">
              <a:rPr lang="en-US" smtClean="0"/>
              <a:t>11/11/17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45A49-226B-3849-AFC6-BE3E03E61546}" type="slidenum">
              <a:rPr lang="en-US" smtClean="0"/>
              <a:t>‹#›</a:t>
            </a:fld>
            <a:endParaRPr lang="en-US"/>
          </a:p>
        </p:txBody>
      </p:sp>
    </p:spTree>
    <p:extLst>
      <p:ext uri="{BB962C8B-B14F-4D97-AF65-F5344CB8AC3E}">
        <p14:creationId xmlns:p14="http://schemas.microsoft.com/office/powerpoint/2010/main" val="2061796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everybody,</a:t>
            </a:r>
            <a:r>
              <a:rPr lang="en-US" baseline="0" dirty="0" smtClean="0"/>
              <a:t> so I’m presenting today on the analytics portion of our team’s project, and Johan would present later on SAGE </a:t>
            </a:r>
            <a:r>
              <a:rPr lang="en-US" baseline="0" dirty="0" err="1" smtClean="0"/>
              <a:t>architechture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1</a:t>
            </a:fld>
            <a:endParaRPr lang="en-US"/>
          </a:p>
        </p:txBody>
      </p:sp>
    </p:spTree>
    <p:extLst>
      <p:ext uri="{BB962C8B-B14F-4D97-AF65-F5344CB8AC3E}">
        <p14:creationId xmlns:p14="http://schemas.microsoft.com/office/powerpoint/2010/main" val="88022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this key, I was then able to make an </a:t>
            </a:r>
            <a:r>
              <a:rPr lang="en-US" baseline="0" dirty="0" err="1" smtClean="0"/>
              <a:t>Rscript</a:t>
            </a:r>
            <a:r>
              <a:rPr lang="en-US" baseline="0" dirty="0" smtClean="0"/>
              <a:t> which automates the mapping of a data set that contains the number of times a block appears in a project. </a:t>
            </a:r>
          </a:p>
          <a:p>
            <a:endParaRPr lang="en-US" baseline="0" dirty="0" smtClean="0"/>
          </a:p>
        </p:txBody>
      </p:sp>
      <p:sp>
        <p:nvSpPr>
          <p:cNvPr id="4" name="Slide Number Placeholder 3"/>
          <p:cNvSpPr>
            <a:spLocks noGrp="1"/>
          </p:cNvSpPr>
          <p:nvPr>
            <p:ph type="sldNum" sz="quarter" idx="10"/>
          </p:nvPr>
        </p:nvSpPr>
        <p:spPr/>
        <p:txBody>
          <a:bodyPr/>
          <a:lstStyle/>
          <a:p>
            <a:fld id="{84B45A49-226B-3849-AFC6-BE3E03E61546}" type="slidenum">
              <a:rPr lang="en-US" smtClean="0"/>
              <a:t>11</a:t>
            </a:fld>
            <a:endParaRPr lang="en-US"/>
          </a:p>
        </p:txBody>
      </p:sp>
    </p:spTree>
    <p:extLst>
      <p:ext uri="{BB962C8B-B14F-4D97-AF65-F5344CB8AC3E}">
        <p14:creationId xmlns:p14="http://schemas.microsoft.com/office/powerpoint/2010/main" val="155101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graphical representation</a:t>
            </a:r>
            <a:r>
              <a:rPr lang="en-US" baseline="0" dirty="0" smtClean="0"/>
              <a:t> of 1000 projects in Scratch 1.0. </a:t>
            </a:r>
            <a:r>
              <a:rPr lang="en-US" dirty="0" smtClean="0"/>
              <a:t>Note</a:t>
            </a:r>
            <a:r>
              <a:rPr lang="en-US" baseline="0" dirty="0" smtClean="0"/>
              <a:t> that some categories like variable, have a minimum of 1 due to our assumptions. Even though this is just evidence variables and not the overarching CT concept, I thought it would be interesting to share how in Scratch 1.0, respondents are able to do the basic looks and sounds, but struggle in </a:t>
            </a:r>
            <a:r>
              <a:rPr lang="en-US" baseline="0" dirty="0" err="1" smtClean="0"/>
              <a:t>boolean</a:t>
            </a:r>
            <a:r>
              <a:rPr lang="en-US" baseline="0" dirty="0" smtClean="0"/>
              <a:t> expressions, conditionals, and coordination.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12</a:t>
            </a:fld>
            <a:endParaRPr lang="en-US"/>
          </a:p>
        </p:txBody>
      </p:sp>
    </p:spTree>
    <p:extLst>
      <p:ext uri="{BB962C8B-B14F-4D97-AF65-F5344CB8AC3E}">
        <p14:creationId xmlns:p14="http://schemas.microsoft.com/office/powerpoint/2010/main" val="76028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13</a:t>
            </a:fld>
            <a:endParaRPr lang="en-US"/>
          </a:p>
        </p:txBody>
      </p:sp>
    </p:spTree>
    <p:extLst>
      <p:ext uri="{BB962C8B-B14F-4D97-AF65-F5344CB8AC3E}">
        <p14:creationId xmlns:p14="http://schemas.microsoft.com/office/powerpoint/2010/main" val="11146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presentation, I will first be give a summary on what the data analysis process will look like, showing you how the data will be processed, what statistical model I intend to use and what results I hope to get.</a:t>
            </a:r>
          </a:p>
          <a:p>
            <a:r>
              <a:rPr lang="en-US" baseline="0" dirty="0" smtClean="0"/>
              <a:t>Then I will talk about what progress has been done and the next steps in this project.</a:t>
            </a:r>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2</a:t>
            </a:fld>
            <a:endParaRPr lang="en-US"/>
          </a:p>
        </p:txBody>
      </p:sp>
    </p:spTree>
    <p:extLst>
      <p:ext uri="{BB962C8B-B14F-4D97-AF65-F5344CB8AC3E}">
        <p14:creationId xmlns:p14="http://schemas.microsoft.com/office/powerpoint/2010/main" val="1575530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a:t>
            </a:r>
            <a:r>
              <a:rPr lang="en-US" baseline="0" dirty="0" smtClean="0"/>
              <a:t> languages I intend to use in the cleaning and analyzing of data is in R</a:t>
            </a:r>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3</a:t>
            </a:fld>
            <a:endParaRPr lang="en-US"/>
          </a:p>
        </p:txBody>
      </p:sp>
    </p:spTree>
    <p:extLst>
      <p:ext uri="{BB962C8B-B14F-4D97-AF65-F5344CB8AC3E}">
        <p14:creationId xmlns:p14="http://schemas.microsoft.com/office/powerpoint/2010/main" val="155543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format of the Scratch</a:t>
            </a:r>
            <a:r>
              <a:rPr lang="en-US" baseline="0" dirty="0" smtClean="0"/>
              <a:t> wild data. Identified by project ID, as well as how many times each block occurs (columns). There’s not much cleaning to do in this format.</a:t>
            </a:r>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4</a:t>
            </a:fld>
            <a:endParaRPr lang="en-US"/>
          </a:p>
        </p:txBody>
      </p:sp>
    </p:spTree>
    <p:extLst>
      <p:ext uri="{BB962C8B-B14F-4D97-AF65-F5344CB8AC3E}">
        <p14:creationId xmlns:p14="http://schemas.microsoft.com/office/powerpoint/2010/main" val="1951037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there needs to be some parsing done from</a:t>
            </a:r>
            <a:r>
              <a:rPr lang="en-US" baseline="0" dirty="0" smtClean="0"/>
              <a:t> SAGE data. </a:t>
            </a:r>
            <a:r>
              <a:rPr lang="en-US" dirty="0" smtClean="0"/>
              <a:t>The</a:t>
            </a:r>
            <a:r>
              <a:rPr lang="en-US" baseline="0" dirty="0" smtClean="0"/>
              <a:t> output of the current Scratch </a:t>
            </a:r>
            <a:r>
              <a:rPr lang="en-US" baseline="0" dirty="0" err="1" smtClean="0"/>
              <a:t>anlayzer</a:t>
            </a:r>
            <a:r>
              <a:rPr lang="en-US" baseline="0" dirty="0" smtClean="0"/>
              <a:t> has a </a:t>
            </a:r>
            <a:r>
              <a:rPr lang="en-US" baseline="0" dirty="0" err="1" smtClean="0"/>
              <a:t>timeStampOutput</a:t>
            </a:r>
            <a:r>
              <a:rPr lang="en-US" baseline="0" dirty="0" smtClean="0"/>
              <a:t> and an ID that identifies which block. From this, </a:t>
            </a:r>
            <a:r>
              <a:rPr lang="en-US" dirty="0" smtClean="0"/>
              <a:t>I have to parse</a:t>
            </a:r>
            <a:r>
              <a:rPr lang="en-US" baseline="0" dirty="0" smtClean="0"/>
              <a:t> the row of blocks at the latest minute, as that’s when the project ends. Furthermore, I have to display how many times each block appears.</a:t>
            </a:r>
          </a:p>
          <a:p>
            <a:endParaRPr lang="en-US" baseline="0" dirty="0" smtClean="0"/>
          </a:p>
          <a:p>
            <a:r>
              <a:rPr lang="en-US" baseline="0" dirty="0" smtClean="0"/>
              <a:t>I have not focused here as I heard from Jeff the </a:t>
            </a:r>
            <a:r>
              <a:rPr lang="en-US" baseline="0" dirty="0" err="1" smtClean="0"/>
              <a:t>Gameful</a:t>
            </a:r>
            <a:r>
              <a:rPr lang="en-US" baseline="0" dirty="0" smtClean="0"/>
              <a:t> Intelligent Tutoring team is working on the output, so I thought to wait until there’s more information about that. </a:t>
            </a:r>
          </a:p>
          <a:p>
            <a:endParaRPr lang="en-US" baseline="0" dirty="0" smtClean="0"/>
          </a:p>
          <a:p>
            <a:r>
              <a:rPr lang="en-US" baseline="0" dirty="0" smtClean="0"/>
              <a:t>The original scratch analyzer does give me the dataset I need, but since we’re utilizing </a:t>
            </a:r>
            <a:r>
              <a:rPr lang="en-US" baseline="0" dirty="0" err="1" smtClean="0"/>
              <a:t>timeStamps</a:t>
            </a:r>
            <a:r>
              <a:rPr lang="en-US" baseline="0" dirty="0" smtClean="0"/>
              <a:t> this is an extra step I have to take. </a:t>
            </a:r>
          </a:p>
          <a:p>
            <a:r>
              <a:rPr lang="en-US" baseline="0" dirty="0" smtClean="0"/>
              <a:t>I’m </a:t>
            </a:r>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5</a:t>
            </a:fld>
            <a:endParaRPr lang="en-US"/>
          </a:p>
        </p:txBody>
      </p:sp>
    </p:spTree>
    <p:extLst>
      <p:ext uri="{BB962C8B-B14F-4D97-AF65-F5344CB8AC3E}">
        <p14:creationId xmlns:p14="http://schemas.microsoft.com/office/powerpoint/2010/main" val="1215751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Rubric</a:t>
            </a:r>
            <a:r>
              <a:rPr lang="en-US" baseline="0" dirty="0" smtClean="0"/>
              <a:t> used to score evidence variables. Depends on the presence of a </a:t>
            </a:r>
            <a:r>
              <a:rPr lang="en-US" baseline="0" dirty="0" err="1" smtClean="0"/>
              <a:t>blocktype</a:t>
            </a:r>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6</a:t>
            </a:fld>
            <a:endParaRPr lang="en-US"/>
          </a:p>
        </p:txBody>
      </p:sp>
    </p:spTree>
    <p:extLst>
      <p:ext uri="{BB962C8B-B14F-4D97-AF65-F5344CB8AC3E}">
        <p14:creationId xmlns:p14="http://schemas.microsoft.com/office/powerpoint/2010/main" val="3562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Mapping of scores can be done within each project through the Scratch Dispatcher, yet to do an overarching statistical analysis, it would be much easier if all the output files are in one dataset</a:t>
            </a:r>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7</a:t>
            </a:fld>
            <a:endParaRPr lang="en-US"/>
          </a:p>
        </p:txBody>
      </p:sp>
    </p:spTree>
    <p:extLst>
      <p:ext uri="{BB962C8B-B14F-4D97-AF65-F5344CB8AC3E}">
        <p14:creationId xmlns:p14="http://schemas.microsoft.com/office/powerpoint/2010/main" val="1230472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B45A49-226B-3849-AFC6-BE3E03E61546}" type="slidenum">
              <a:rPr lang="en-US" smtClean="0"/>
              <a:t>8</a:t>
            </a:fld>
            <a:endParaRPr lang="en-US"/>
          </a:p>
        </p:txBody>
      </p:sp>
    </p:spTree>
    <p:extLst>
      <p:ext uri="{BB962C8B-B14F-4D97-AF65-F5344CB8AC3E}">
        <p14:creationId xmlns:p14="http://schemas.microsoft.com/office/powerpoint/2010/main" val="1798335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so</a:t>
            </a:r>
            <a:r>
              <a:rPr lang="en-US" baseline="0" dirty="0" smtClean="0"/>
              <a:t> far has been on the Wild data. I’ve made my R scripts in the way that it would make it easier as I transition to SAGE data, as the only adjustments would just need to be on the format of the input dataset</a:t>
            </a:r>
            <a:endParaRPr lang="en-US" dirty="0" smtClean="0"/>
          </a:p>
          <a:p>
            <a:pPr marL="171450" indent="-171450">
              <a:buFontTx/>
              <a:buChar char="-"/>
            </a:pPr>
            <a:endParaRPr lang="en-US" dirty="0" smtClean="0"/>
          </a:p>
          <a:p>
            <a:pPr marL="171450" indent="-171450">
              <a:buFontTx/>
              <a:buChar char="-"/>
            </a:pPr>
            <a:r>
              <a:rPr lang="en-US" dirty="0" smtClean="0"/>
              <a:t>A </a:t>
            </a:r>
            <a:r>
              <a:rPr lang="en-US" baseline="0" dirty="0" smtClean="0"/>
              <a:t>list of all possible project blocks in Scratch is provided by MIT in the form of a webpage, which gives each block a category. Using this and R, I was able to manually give each block a score</a:t>
            </a:r>
            <a:endParaRPr lang="en-US" baseline="0" dirty="0" smtClean="0"/>
          </a:p>
          <a:p>
            <a:pPr marL="171450" indent="-171450">
              <a:buFontTx/>
              <a:buChar char="-"/>
            </a:pPr>
            <a:r>
              <a:rPr lang="en-US" baseline="0" dirty="0" smtClean="0"/>
              <a:t>I had to tell R which block is which category and what score</a:t>
            </a:r>
          </a:p>
          <a:p>
            <a:pPr marL="171450" indent="-171450">
              <a:buFontTx/>
              <a:buChar char="-"/>
            </a:pPr>
            <a:r>
              <a:rPr lang="en-US" baseline="0" dirty="0" smtClean="0"/>
              <a:t>In this process, I often encountered categories in which the score cannot be computed by block type appearance. </a:t>
            </a:r>
          </a:p>
          <a:p>
            <a:pPr marL="171450" indent="-171450">
              <a:buFontTx/>
              <a:buChar char="-"/>
            </a:pPr>
            <a:r>
              <a:rPr lang="en-US" baseline="0" dirty="0" smtClean="0"/>
              <a:t>For example, for the “Conditional” category, to get a score of 3, you need a nested if else statement. However, the dataset (at least in the Wild Data) did not </a:t>
            </a:r>
          </a:p>
          <a:p>
            <a:pPr marL="171450" indent="-171450">
              <a:buFontTx/>
              <a:buChar char="-"/>
            </a:pPr>
            <a:r>
              <a:rPr lang="en-US" baseline="0" dirty="0" smtClean="0"/>
              <a:t>A document regarding these assumptions are made so that if an error was made a fix can be done</a:t>
            </a:r>
          </a:p>
          <a:p>
            <a:pPr marL="171450" indent="-171450">
              <a:buFontTx/>
              <a:buChar char="-"/>
            </a:pPr>
            <a:r>
              <a:rPr lang="en-US" baseline="0" dirty="0" smtClean="0"/>
              <a:t>This is all done in a way that if there was an error, a quick fix can be made</a:t>
            </a:r>
          </a:p>
          <a:p>
            <a:pPr marL="171450" indent="-171450">
              <a:buFontTx/>
              <a:buChar char="-"/>
            </a:pPr>
            <a:endParaRPr lang="en-US" baseline="0" dirty="0" smtClean="0"/>
          </a:p>
          <a:p>
            <a:pPr marL="171450" indent="-171450">
              <a:buFontTx/>
              <a:buChar char="-"/>
            </a:pPr>
            <a:r>
              <a:rPr lang="en-US" baseline="0" dirty="0" smtClean="0"/>
              <a:t>This key would make the process of mapping project appearance to scores much easier, as we then we can join the key table with the data table, thanks to an R library that enables combination of data sets by their key value.</a:t>
            </a:r>
          </a:p>
        </p:txBody>
      </p:sp>
      <p:sp>
        <p:nvSpPr>
          <p:cNvPr id="4" name="Slide Number Placeholder 3"/>
          <p:cNvSpPr>
            <a:spLocks noGrp="1"/>
          </p:cNvSpPr>
          <p:nvPr>
            <p:ph type="sldNum" sz="quarter" idx="10"/>
          </p:nvPr>
        </p:nvSpPr>
        <p:spPr/>
        <p:txBody>
          <a:bodyPr/>
          <a:lstStyle/>
          <a:p>
            <a:fld id="{84B45A49-226B-3849-AFC6-BE3E03E61546}" type="slidenum">
              <a:rPr lang="en-US" smtClean="0"/>
              <a:t>10</a:t>
            </a:fld>
            <a:endParaRPr lang="en-US"/>
          </a:p>
        </p:txBody>
      </p:sp>
    </p:spTree>
    <p:extLst>
      <p:ext uri="{BB962C8B-B14F-4D97-AF65-F5344CB8AC3E}">
        <p14:creationId xmlns:p14="http://schemas.microsoft.com/office/powerpoint/2010/main" val="1328119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DC8649-E773-B741-8569-91830D053C24}" type="datetimeFigureOut">
              <a:rPr lang="en-US" smtClean="0"/>
              <a:t>11/11/17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9D38-F700-524D-9A2B-659190E8D4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DC8649-E773-B741-8569-91830D053C24}" type="datetimeFigureOut">
              <a:rPr lang="en-US" smtClean="0"/>
              <a:t>11/11/17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9D38-F700-524D-9A2B-659190E8D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DC8649-E773-B741-8569-91830D053C24}" type="datetimeFigureOut">
              <a:rPr lang="en-US" smtClean="0"/>
              <a:t>11/11/17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9D38-F700-524D-9A2B-659190E8D480}"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DC8649-E773-B741-8569-91830D053C24}" type="datetimeFigureOut">
              <a:rPr lang="en-US" smtClean="0"/>
              <a:t>11/11/17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9D38-F700-524D-9A2B-659190E8D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C8649-E773-B741-8569-91830D053C24}" type="datetimeFigureOut">
              <a:rPr lang="en-US" smtClean="0"/>
              <a:t>11/11/17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9D38-F700-524D-9A2B-659190E8D4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DC8649-E773-B741-8569-91830D053C24}" type="datetimeFigureOut">
              <a:rPr lang="en-US" smtClean="0"/>
              <a:t>11/11/17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29D38-F700-524D-9A2B-659190E8D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DC8649-E773-B741-8569-91830D053C24}" type="datetimeFigureOut">
              <a:rPr lang="en-US" smtClean="0"/>
              <a:t>11/11/17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29D38-F700-524D-9A2B-659190E8D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DC8649-E773-B741-8569-91830D053C24}" type="datetimeFigureOut">
              <a:rPr lang="en-US" smtClean="0"/>
              <a:t>11/11/17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29D38-F700-524D-9A2B-659190E8D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DC8649-E773-B741-8569-91830D053C24}" type="datetimeFigureOut">
              <a:rPr lang="en-US" smtClean="0"/>
              <a:t>11/11/17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4929D38-F700-524D-9A2B-659190E8D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DC8649-E773-B741-8569-91830D053C24}" type="datetimeFigureOut">
              <a:rPr lang="en-US" smtClean="0"/>
              <a:t>11/11/17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929D38-F700-524D-9A2B-659190E8D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DC8649-E773-B741-8569-91830D053C24}" type="datetimeFigureOut">
              <a:rPr lang="en-US" smtClean="0"/>
              <a:t>11/11/17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29D38-F700-524D-9A2B-659190E8D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DC8649-E773-B741-8569-91830D053C24}" type="datetimeFigureOut">
              <a:rPr lang="en-US" smtClean="0"/>
              <a:t>11/11/17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929D38-F700-524D-9A2B-659190E8D4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497668"/>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SAGE Analytics</a:t>
            </a:r>
            <a:endParaRPr lang="en-US" dirty="0"/>
          </a:p>
        </p:txBody>
      </p:sp>
      <p:sp>
        <p:nvSpPr>
          <p:cNvPr id="3" name="Subtitle 2"/>
          <p:cNvSpPr>
            <a:spLocks noGrp="1"/>
          </p:cNvSpPr>
          <p:nvPr>
            <p:ph type="subTitle" idx="1"/>
          </p:nvPr>
        </p:nvSpPr>
        <p:spPr/>
        <p:txBody>
          <a:bodyPr>
            <a:normAutofit/>
          </a:bodyPr>
          <a:lstStyle/>
          <a:p>
            <a:r>
              <a:rPr lang="en-US" dirty="0" smtClean="0"/>
              <a:t>Tim Kartawijaya</a:t>
            </a:r>
          </a:p>
          <a:p>
            <a:r>
              <a:rPr lang="en-US" dirty="0" smtClean="0"/>
              <a:t>Johan </a:t>
            </a:r>
            <a:r>
              <a:rPr lang="en-US" dirty="0" err="1" smtClean="0"/>
              <a:t>Sulaiman</a:t>
            </a:r>
            <a:endParaRPr lang="en-US" dirty="0"/>
          </a:p>
        </p:txBody>
      </p:sp>
    </p:spTree>
    <p:extLst>
      <p:ext uri="{BB962C8B-B14F-4D97-AF65-F5344CB8AC3E}">
        <p14:creationId xmlns:p14="http://schemas.microsoft.com/office/powerpoint/2010/main" val="30219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Block Types to EV Scores</a:t>
            </a:r>
          </a:p>
        </p:txBody>
      </p:sp>
      <p:sp>
        <p:nvSpPr>
          <p:cNvPr id="3" name="Content Placeholder 2"/>
          <p:cNvSpPr>
            <a:spLocks noGrp="1"/>
          </p:cNvSpPr>
          <p:nvPr>
            <p:ph idx="1"/>
          </p:nvPr>
        </p:nvSpPr>
        <p:spPr>
          <a:xfrm>
            <a:off x="724746" y="1994556"/>
            <a:ext cx="3660987" cy="4023360"/>
          </a:xfrm>
        </p:spPr>
        <p:txBody>
          <a:bodyPr>
            <a:normAutofit/>
          </a:bodyPr>
          <a:lstStyle/>
          <a:p>
            <a:pPr>
              <a:buFont typeface="Arial" charset="0"/>
              <a:buChar char="•"/>
            </a:pPr>
            <a:r>
              <a:rPr lang="en-US" sz="2400" dirty="0" smtClean="0"/>
              <a:t> </a:t>
            </a:r>
            <a:r>
              <a:rPr lang="en-US" sz="2800" dirty="0" smtClean="0"/>
              <a:t>Created .csv ”key” which maps each block type to evidence variable (EV) scores</a:t>
            </a:r>
          </a:p>
          <a:p>
            <a:pPr>
              <a:buFont typeface="Arial" charset="0"/>
              <a:buChar char="•"/>
            </a:pPr>
            <a:r>
              <a:rPr lang="en-US" sz="2800" dirty="0"/>
              <a:t> </a:t>
            </a:r>
            <a:r>
              <a:rPr lang="en-US" sz="2800" dirty="0" smtClean="0"/>
              <a:t>“Manually” matched block type to EV using R</a:t>
            </a:r>
          </a:p>
          <a:p>
            <a:pPr>
              <a:buFont typeface="Arial" charset="0"/>
              <a:buChar char="•"/>
            </a:pPr>
            <a:r>
              <a:rPr lang="en-US" sz="2800" dirty="0" smtClean="0"/>
              <a:t> Made assumptions regarding some categories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267" y="2218267"/>
            <a:ext cx="3492499" cy="35759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4629" y="2218267"/>
            <a:ext cx="3461450" cy="3544147"/>
          </a:xfrm>
          <a:prstGeom prst="rect">
            <a:avLst/>
          </a:prstGeom>
        </p:spPr>
      </p:pic>
    </p:spTree>
    <p:extLst>
      <p:ext uri="{BB962C8B-B14F-4D97-AF65-F5344CB8AC3E}">
        <p14:creationId xmlns:p14="http://schemas.microsoft.com/office/powerpoint/2010/main" val="413857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a:t>
            </a:r>
            <a:r>
              <a:rPr lang="en-US" dirty="0"/>
              <a:t>Variables Mapping</a:t>
            </a:r>
          </a:p>
        </p:txBody>
      </p:sp>
      <p:sp>
        <p:nvSpPr>
          <p:cNvPr id="3" name="Content Placeholder 2"/>
          <p:cNvSpPr>
            <a:spLocks noGrp="1"/>
          </p:cNvSpPr>
          <p:nvPr>
            <p:ph idx="1"/>
          </p:nvPr>
        </p:nvSpPr>
        <p:spPr>
          <a:xfrm>
            <a:off x="1097280" y="1845734"/>
            <a:ext cx="4196046" cy="4023360"/>
          </a:xfrm>
        </p:spPr>
        <p:txBody>
          <a:bodyPr>
            <a:normAutofit/>
          </a:bodyPr>
          <a:lstStyle/>
          <a:p>
            <a:pPr>
              <a:buFont typeface="Arial" charset="0"/>
              <a:buChar char="•"/>
            </a:pPr>
            <a:r>
              <a:rPr lang="en-US" sz="2400" dirty="0" smtClean="0"/>
              <a:t> </a:t>
            </a:r>
            <a:r>
              <a:rPr lang="en-US" sz="2800" dirty="0" smtClean="0"/>
              <a:t>Wild Data mapping results</a:t>
            </a:r>
          </a:p>
          <a:p>
            <a:pPr>
              <a:buFont typeface="Arial" charset="0"/>
              <a:buChar char="•"/>
            </a:pPr>
            <a:r>
              <a:rPr lang="en-US" sz="2800" dirty="0"/>
              <a:t> </a:t>
            </a:r>
            <a:r>
              <a:rPr lang="en-US" sz="2800" dirty="0" smtClean="0"/>
              <a:t>To properly use the </a:t>
            </a:r>
            <a:r>
              <a:rPr lang="en-US" sz="2800" dirty="0" err="1" smtClean="0"/>
              <a:t>Rscript</a:t>
            </a:r>
            <a:r>
              <a:rPr lang="en-US" sz="2800" dirty="0" smtClean="0"/>
              <a:t>, input dataset has to be in a specific format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871" y="2328333"/>
            <a:ext cx="6593873" cy="3058161"/>
          </a:xfrm>
          <a:prstGeom prst="rect">
            <a:avLst/>
          </a:prstGeom>
        </p:spPr>
      </p:pic>
    </p:spTree>
    <p:extLst>
      <p:ext uri="{BB962C8B-B14F-4D97-AF65-F5344CB8AC3E}">
        <p14:creationId xmlns:p14="http://schemas.microsoft.com/office/powerpoint/2010/main" val="1902374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Variables Result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9165" y="1955029"/>
            <a:ext cx="6374630" cy="4154759"/>
          </a:xfrm>
        </p:spPr>
      </p:pic>
    </p:spTree>
    <p:extLst>
      <p:ext uri="{BB962C8B-B14F-4D97-AF65-F5344CB8AC3E}">
        <p14:creationId xmlns:p14="http://schemas.microsoft.com/office/powerpoint/2010/main" val="1086543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Map Evidence Variables to Design Pattern Variables and CT Concept Scores</a:t>
            </a:r>
          </a:p>
          <a:p>
            <a:pPr>
              <a:buFont typeface="Arial" charset="0"/>
              <a:buChar char="•"/>
            </a:pPr>
            <a:r>
              <a:rPr lang="en-US" dirty="0"/>
              <a:t> </a:t>
            </a:r>
            <a:r>
              <a:rPr lang="en-US" dirty="0" smtClean="0"/>
              <a:t>Adjust mapping process to SAGE data </a:t>
            </a:r>
          </a:p>
          <a:p>
            <a:pPr>
              <a:buFont typeface="Arial" charset="0"/>
              <a:buChar char="•"/>
            </a:pPr>
            <a:r>
              <a:rPr lang="en-US" dirty="0"/>
              <a:t> </a:t>
            </a:r>
            <a:r>
              <a:rPr lang="en-US" dirty="0" smtClean="0"/>
              <a:t>Integrate process to Scratch Analyzer</a:t>
            </a:r>
          </a:p>
          <a:p>
            <a:pPr>
              <a:buFont typeface="Arial" charset="0"/>
              <a:buChar char="•"/>
            </a:pPr>
            <a:r>
              <a:rPr lang="en-US" dirty="0"/>
              <a:t> </a:t>
            </a:r>
            <a:r>
              <a:rPr lang="en-US" dirty="0" smtClean="0"/>
              <a:t>Provide Bayesian Analyses on Student Scores</a:t>
            </a:r>
            <a:endParaRPr lang="en-US" dirty="0"/>
          </a:p>
        </p:txBody>
      </p:sp>
    </p:spTree>
    <p:extLst>
      <p:ext uri="{BB962C8B-B14F-4D97-AF65-F5344CB8AC3E}">
        <p14:creationId xmlns:p14="http://schemas.microsoft.com/office/powerpoint/2010/main" val="1978504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Autofit/>
          </a:bodyPr>
          <a:lstStyle/>
          <a:p>
            <a:pPr>
              <a:buFont typeface="Arial" charset="0"/>
              <a:buChar char="•"/>
            </a:pPr>
            <a:r>
              <a:rPr lang="en-US" sz="2800" dirty="0" smtClean="0"/>
              <a:t> Data </a:t>
            </a:r>
            <a:r>
              <a:rPr lang="en-US" sz="2800" dirty="0"/>
              <a:t>Analysis </a:t>
            </a:r>
            <a:r>
              <a:rPr lang="en-US" sz="2800" dirty="0" smtClean="0"/>
              <a:t>Plan and Framework</a:t>
            </a:r>
          </a:p>
          <a:p>
            <a:pPr>
              <a:buFont typeface="Arial" charset="0"/>
              <a:buChar char="•"/>
            </a:pPr>
            <a:r>
              <a:rPr lang="en-US" sz="2800" dirty="0"/>
              <a:t> </a:t>
            </a:r>
            <a:r>
              <a:rPr lang="en-US" sz="2800" dirty="0" smtClean="0"/>
              <a:t>Current Progress</a:t>
            </a:r>
          </a:p>
          <a:p>
            <a:pPr>
              <a:buFont typeface="Arial" charset="0"/>
              <a:buChar char="•"/>
            </a:pPr>
            <a:r>
              <a:rPr lang="en-US" sz="2800" dirty="0"/>
              <a:t> </a:t>
            </a:r>
            <a:r>
              <a:rPr lang="en-US" sz="2800" dirty="0" smtClean="0"/>
              <a:t>Next Steps</a:t>
            </a:r>
          </a:p>
        </p:txBody>
      </p:sp>
    </p:spTree>
    <p:extLst>
      <p:ext uri="{BB962C8B-B14F-4D97-AF65-F5344CB8AC3E}">
        <p14:creationId xmlns:p14="http://schemas.microsoft.com/office/powerpoint/2010/main" val="817865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Framework</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Clean Data</a:t>
            </a:r>
          </a:p>
          <a:p>
            <a:pPr marL="457200" indent="-457200">
              <a:buFont typeface="+mj-lt"/>
              <a:buAutoNum type="arabicPeriod"/>
            </a:pPr>
            <a:r>
              <a:rPr lang="en-US" sz="2400" dirty="0" smtClean="0"/>
              <a:t>Map PECT Score based on Block Presence</a:t>
            </a:r>
          </a:p>
          <a:p>
            <a:pPr marL="457200" indent="-457200">
              <a:buFont typeface="+mj-lt"/>
              <a:buAutoNum type="arabicPeriod"/>
            </a:pPr>
            <a:r>
              <a:rPr lang="en-US" sz="2400" dirty="0"/>
              <a:t>Unify Data </a:t>
            </a:r>
            <a:endParaRPr lang="en-US" sz="2400" dirty="0" smtClean="0"/>
          </a:p>
          <a:p>
            <a:pPr marL="457200" indent="-457200">
              <a:buFont typeface="+mj-lt"/>
              <a:buAutoNum type="arabicPeriod"/>
            </a:pPr>
            <a:r>
              <a:rPr lang="en-US" sz="2400" dirty="0" smtClean="0"/>
              <a:t>Perform Statistical Analyses on Scores</a:t>
            </a:r>
          </a:p>
          <a:p>
            <a:pPr marL="457200" indent="-457200">
              <a:buFont typeface="+mj-lt"/>
              <a:buAutoNum type="arabicPeriod"/>
            </a:pPr>
            <a:r>
              <a:rPr lang="en-US" sz="2400" dirty="0"/>
              <a:t>I</a:t>
            </a:r>
            <a:r>
              <a:rPr lang="en-US" sz="2400" dirty="0" smtClean="0"/>
              <a:t>ntegrate process to Scratch Analyzer</a:t>
            </a:r>
            <a:endParaRPr lang="en-US" sz="2800" dirty="0" smtClean="0"/>
          </a:p>
        </p:txBody>
      </p:sp>
    </p:spTree>
    <p:extLst>
      <p:ext uri="{BB962C8B-B14F-4D97-AF65-F5344CB8AC3E}">
        <p14:creationId xmlns:p14="http://schemas.microsoft.com/office/powerpoint/2010/main" val="1623643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Data</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200" dirty="0" smtClean="0"/>
              <a:t>Wild Data:</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238" r="24503" b="1"/>
          <a:stretch/>
        </p:blipFill>
        <p:spPr>
          <a:xfrm>
            <a:off x="3092334" y="1831879"/>
            <a:ext cx="8245811" cy="2903913"/>
          </a:xfrm>
          <a:prstGeom prst="rect">
            <a:avLst/>
          </a:prstGeom>
        </p:spPr>
      </p:pic>
    </p:spTree>
    <p:extLst>
      <p:ext uri="{BB962C8B-B14F-4D97-AF65-F5344CB8AC3E}">
        <p14:creationId xmlns:p14="http://schemas.microsoft.com/office/powerpoint/2010/main" val="1770119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Data</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200" dirty="0" smtClean="0"/>
              <a:t>SAGE Data: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827" y="1966778"/>
            <a:ext cx="6362982" cy="4010690"/>
          </a:xfrm>
          <a:prstGeom prst="rect">
            <a:avLst/>
          </a:prstGeom>
        </p:spPr>
      </p:pic>
    </p:spTree>
    <p:extLst>
      <p:ext uri="{BB962C8B-B14F-4D97-AF65-F5344CB8AC3E}">
        <p14:creationId xmlns:p14="http://schemas.microsoft.com/office/powerpoint/2010/main" val="861390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PECT Score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023963"/>
            <a:ext cx="4344924" cy="407951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55788"/>
          <a:stretch/>
        </p:blipFill>
        <p:spPr>
          <a:xfrm>
            <a:off x="5864087" y="2023963"/>
            <a:ext cx="4790660" cy="4079510"/>
          </a:xfrm>
          <a:prstGeom prst="rect">
            <a:avLst/>
          </a:prstGeom>
        </p:spPr>
      </p:pic>
    </p:spTree>
    <p:extLst>
      <p:ext uri="{BB962C8B-B14F-4D97-AF65-F5344CB8AC3E}">
        <p14:creationId xmlns:p14="http://schemas.microsoft.com/office/powerpoint/2010/main" val="1510454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Unify Data</a:t>
            </a:r>
            <a:endParaRPr lang="en-US" dirty="0"/>
          </a:p>
        </p:txBody>
      </p:sp>
      <p:sp>
        <p:nvSpPr>
          <p:cNvPr id="3" name="Content Placeholder 2"/>
          <p:cNvSpPr>
            <a:spLocks noGrp="1"/>
          </p:cNvSpPr>
          <p:nvPr>
            <p:ph idx="1"/>
          </p:nvPr>
        </p:nvSpPr>
        <p:spPr>
          <a:xfrm>
            <a:off x="792480" y="1901152"/>
            <a:ext cx="4209011" cy="4023360"/>
          </a:xfrm>
        </p:spPr>
        <p:txBody>
          <a:bodyPr>
            <a:noAutofit/>
          </a:bodyPr>
          <a:lstStyle/>
          <a:p>
            <a:pPr lvl="1">
              <a:buFont typeface="Arial" charset="0"/>
              <a:buChar char="•"/>
            </a:pPr>
            <a:r>
              <a:rPr lang="en-US" sz="2400" dirty="0" smtClean="0"/>
              <a:t>Specific </a:t>
            </a:r>
            <a:r>
              <a:rPr lang="en-US" sz="2400" dirty="0"/>
              <a:t>on SAGE data, from Scratch </a:t>
            </a:r>
            <a:r>
              <a:rPr lang="en-US" sz="2400" dirty="0" smtClean="0"/>
              <a:t>Analyzer</a:t>
            </a:r>
          </a:p>
          <a:p>
            <a:pPr lvl="1">
              <a:buFont typeface="Arial" charset="0"/>
              <a:buChar char="•"/>
            </a:pPr>
            <a:r>
              <a:rPr lang="en-US" sz="2400" dirty="0" smtClean="0"/>
              <a:t>Need to unify all project’s output files alongside student name for statistical analyses</a:t>
            </a:r>
          </a:p>
          <a:p>
            <a:pPr lvl="1">
              <a:buFont typeface="Arial" charset="0"/>
              <a:buChar char="•"/>
            </a:pPr>
            <a:endParaRPr lang="en-US" sz="2400" dirty="0" smtClean="0"/>
          </a:p>
          <a:p>
            <a:pPr lvl="1">
              <a:buFont typeface="Arial" charset="0"/>
              <a:buChar char="•"/>
            </a:pP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131" y="2007761"/>
            <a:ext cx="6295335" cy="3186121"/>
          </a:xfrm>
          <a:prstGeom prst="rect">
            <a:avLst/>
          </a:prstGeom>
        </p:spPr>
      </p:pic>
    </p:spTree>
    <p:extLst>
      <p:ext uri="{BB962C8B-B14F-4D97-AF65-F5344CB8AC3E}">
        <p14:creationId xmlns:p14="http://schemas.microsoft.com/office/powerpoint/2010/main" val="272741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400" dirty="0" smtClean="0"/>
              <a:t>Perform descriptive statistics and group comparison (SAGE vs Wild Data)</a:t>
            </a:r>
          </a:p>
          <a:p>
            <a:pPr lvl="1">
              <a:buFont typeface="Arial" charset="0"/>
              <a:buChar char="•"/>
            </a:pPr>
            <a:r>
              <a:rPr lang="en-US" sz="2400" dirty="0" smtClean="0"/>
              <a:t>Hierarchical Bayesian Analysis:</a:t>
            </a:r>
          </a:p>
          <a:p>
            <a:pPr lvl="1">
              <a:buFont typeface="Arial" charset="0"/>
              <a:buChar char="•"/>
            </a:pPr>
            <a:endParaRPr lang="en-US" sz="2800" dirty="0" smtClean="0"/>
          </a:p>
        </p:txBody>
      </p:sp>
      <p:sp>
        <p:nvSpPr>
          <p:cNvPr id="4" name="TextBox 3"/>
          <p:cNvSpPr txBox="1"/>
          <p:nvPr/>
        </p:nvSpPr>
        <p:spPr>
          <a:xfrm>
            <a:off x="6882845" y="5544942"/>
            <a:ext cx="4005471" cy="523220"/>
          </a:xfrm>
          <a:prstGeom prst="rect">
            <a:avLst/>
          </a:prstGeom>
          <a:noFill/>
        </p:spPr>
        <p:txBody>
          <a:bodyPr wrap="square" rtlCol="0">
            <a:spAutoFit/>
          </a:bodyPr>
          <a:lstStyle/>
          <a:p>
            <a:r>
              <a:rPr lang="en-US" sz="2800" dirty="0" smtClean="0"/>
              <a:t>Data (</a:t>
            </a:r>
            <a:r>
              <a:rPr lang="en-US" sz="2800" dirty="0" err="1" smtClean="0"/>
              <a:t>y</a:t>
            </a:r>
            <a:r>
              <a:rPr lang="en-US" sz="2800" baseline="-25000" dirty="0" err="1" smtClean="0"/>
              <a:t>i</a:t>
            </a:r>
            <a:r>
              <a:rPr lang="en-US" sz="2800" dirty="0" smtClean="0"/>
              <a:t>) </a:t>
            </a:r>
            <a:r>
              <a:rPr lang="mr-IN" sz="2800" dirty="0" smtClean="0"/>
              <a:t>–</a:t>
            </a:r>
            <a:r>
              <a:rPr lang="en-US" sz="2800" dirty="0" smtClean="0"/>
              <a:t> Project Scores</a:t>
            </a:r>
            <a:endParaRPr lang="en-US" sz="2800" dirty="0"/>
          </a:p>
        </p:txBody>
      </p:sp>
      <p:sp>
        <p:nvSpPr>
          <p:cNvPr id="5" name="TextBox 4"/>
          <p:cNvSpPr txBox="1"/>
          <p:nvPr/>
        </p:nvSpPr>
        <p:spPr>
          <a:xfrm>
            <a:off x="7543799" y="3857414"/>
            <a:ext cx="2325757" cy="1200329"/>
          </a:xfrm>
          <a:prstGeom prst="rect">
            <a:avLst/>
          </a:prstGeom>
          <a:noFill/>
        </p:spPr>
        <p:txBody>
          <a:bodyPr wrap="square" rtlCol="0">
            <a:spAutoFit/>
          </a:bodyPr>
          <a:lstStyle/>
          <a:p>
            <a:pPr algn="ctr"/>
            <a:r>
              <a:rPr lang="en-US" sz="2400" dirty="0" smtClean="0"/>
              <a:t>Multinomial Logistic Regression</a:t>
            </a:r>
            <a:endParaRPr lang="en-US" sz="2400" dirty="0"/>
          </a:p>
        </p:txBody>
      </p:sp>
      <p:sp>
        <p:nvSpPr>
          <p:cNvPr id="6" name="TextBox 5"/>
          <p:cNvSpPr txBox="1"/>
          <p:nvPr/>
        </p:nvSpPr>
        <p:spPr>
          <a:xfrm>
            <a:off x="8179904" y="2372067"/>
            <a:ext cx="1689652" cy="954107"/>
          </a:xfrm>
          <a:prstGeom prst="rect">
            <a:avLst/>
          </a:prstGeom>
          <a:noFill/>
        </p:spPr>
        <p:txBody>
          <a:bodyPr wrap="square" rtlCol="0">
            <a:spAutoFit/>
          </a:bodyPr>
          <a:lstStyle/>
          <a:p>
            <a:r>
              <a:rPr lang="en-US" sz="2800" dirty="0" smtClean="0"/>
              <a:t>Group Scores</a:t>
            </a:r>
            <a:endParaRPr lang="en-US" sz="2800" dirty="0"/>
          </a:p>
        </p:txBody>
      </p:sp>
      <p:cxnSp>
        <p:nvCxnSpPr>
          <p:cNvPr id="8" name="Straight Arrow Connector 7"/>
          <p:cNvCxnSpPr>
            <a:endCxn id="5" idx="2"/>
          </p:cNvCxnSpPr>
          <p:nvPr/>
        </p:nvCxnSpPr>
        <p:spPr>
          <a:xfrm flipV="1">
            <a:off x="8706677" y="5057743"/>
            <a:ext cx="1" cy="50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686797" y="3407247"/>
            <a:ext cx="0" cy="47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creen Shot 2017-10-28 at 11.17.47 AM.png"/>
          <p:cNvPicPr>
            <a:picLocks noChangeAspect="1" noChangeArrowheads="1"/>
          </p:cNvPicPr>
          <p:nvPr/>
        </p:nvPicPr>
        <p:blipFill rotWithShape="1">
          <a:blip r:embed="rId3">
            <a:extLst>
              <a:ext uri="{28A0092B-C50C-407E-A947-70E740481C1C}">
                <a14:useLocalDpi xmlns:a14="http://schemas.microsoft.com/office/drawing/2010/main" val="0"/>
              </a:ext>
            </a:extLst>
          </a:blip>
          <a:srcRect l="699" t="1897"/>
          <a:stretch/>
        </p:blipFill>
        <p:spPr bwMode="auto">
          <a:xfrm>
            <a:off x="1097280" y="2882348"/>
            <a:ext cx="5407879" cy="308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3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to Scratch Analyzer</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800" dirty="0" smtClean="0"/>
              <a:t>Scratch Dispatcher: use JRI interface to execute </a:t>
            </a:r>
            <a:r>
              <a:rPr lang="en-US" sz="2800" dirty="0" err="1" smtClean="0"/>
              <a:t>Rscripts</a:t>
            </a:r>
            <a:endParaRPr lang="en-US" sz="2800" dirty="0" smtClean="0"/>
          </a:p>
          <a:p>
            <a:pPr lvl="1">
              <a:buFont typeface="Arial" charset="0"/>
              <a:buChar char="•"/>
            </a:pPr>
            <a:endParaRPr lang="en-US" sz="2400" dirty="0" smtClean="0"/>
          </a:p>
          <a:p>
            <a:pPr lvl="1">
              <a:buFont typeface="Arial" charset="0"/>
              <a:buChar char="•"/>
            </a:pPr>
            <a:endParaRPr lang="en-US" sz="2800" dirty="0" smtClean="0"/>
          </a:p>
        </p:txBody>
      </p:sp>
    </p:spTree>
    <p:extLst>
      <p:ext uri="{BB962C8B-B14F-4D97-AF65-F5344CB8AC3E}">
        <p14:creationId xmlns:p14="http://schemas.microsoft.com/office/powerpoint/2010/main" val="912640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490</TotalTime>
  <Words>915</Words>
  <Application>Microsoft Macintosh PowerPoint</Application>
  <PresentationFormat>Widescreen</PresentationFormat>
  <Paragraphs>79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Mangal</vt:lpstr>
      <vt:lpstr>Arial</vt:lpstr>
      <vt:lpstr>Retrospect</vt:lpstr>
      <vt:lpstr>SAGE Analytics</vt:lpstr>
      <vt:lpstr>Agenda</vt:lpstr>
      <vt:lpstr>Data Analysis Framework</vt:lpstr>
      <vt:lpstr>Clean Data</vt:lpstr>
      <vt:lpstr>Clean Data</vt:lpstr>
      <vt:lpstr>Map PECT Score </vt:lpstr>
      <vt:lpstr>Unify Data</vt:lpstr>
      <vt:lpstr>Statistical Analysis</vt:lpstr>
      <vt:lpstr>Integrate to Scratch Analyzer</vt:lpstr>
      <vt:lpstr>Map Block Types to EV Scores</vt:lpstr>
      <vt:lpstr>Evidence Variables Mapping</vt:lpstr>
      <vt:lpstr>Evidence Variables Result</vt:lpstr>
      <vt:lpstr>Next Steps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Tim Kartawijaya</dc:creator>
  <cp:lastModifiedBy>Tim Kartawijaya</cp:lastModifiedBy>
  <cp:revision>16</cp:revision>
  <dcterms:created xsi:type="dcterms:W3CDTF">2017-11-11T08:08:49Z</dcterms:created>
  <dcterms:modified xsi:type="dcterms:W3CDTF">2017-11-11T16:19:44Z</dcterms:modified>
</cp:coreProperties>
</file>