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jimmyxie@gmail.com" TargetMode="External"/><Relationship Id="rId3" Type="http://schemas.openxmlformats.org/officeDocument/2006/relationships/hyperlink" Target="mailto:tiancizzz@gmail.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u="sng">
                <a:solidFill>
                  <a:schemeClr val="hlink"/>
                </a:solidFill>
                <a:hlinkClick r:id="rId2"/>
              </a:rPr>
              <a:t>jimmyxie@gmail.com</a:t>
            </a:r>
            <a:r>
              <a:rPr lang="en-US"/>
              <a:t> 1234</a:t>
            </a:r>
          </a:p>
          <a:p>
            <a:pPr lvl="0">
              <a:spcBef>
                <a:spcPts val="0"/>
              </a:spcBef>
              <a:buNone/>
            </a:pPr>
            <a:r>
              <a:rPr lang="en-US" u="sng">
                <a:solidFill>
                  <a:schemeClr val="hlink"/>
                </a:solidFill>
                <a:hlinkClick r:id="rId3"/>
              </a:rPr>
              <a:t>tiancizzz@gmail.com</a:t>
            </a:r>
            <a:r>
              <a:rPr lang="en-US"/>
              <a:t> 0119</a:t>
            </a:r>
          </a:p>
        </p:txBody>
      </p:sp>
      <p:sp>
        <p:nvSpPr>
          <p:cNvPr id="175" name="Shape 1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6" name="Shape 2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Calibri"/>
              <a:ea typeface="Calibri"/>
              <a:cs typeface="Calibri"/>
              <a:sym typeface="Calibri"/>
            </a:endParaRPr>
          </a:p>
        </p:txBody>
      </p:sp>
      <p:sp>
        <p:nvSpPr>
          <p:cNvPr id="214" name="Shape 21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47" name="Shape 24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54" name="Shape 2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71" name="Shape 2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79" name="Shape 27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1" name="Shape 1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86" name="Shape 2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 </a:t>
            </a:r>
          </a:p>
        </p:txBody>
      </p:sp>
      <p:sp>
        <p:nvSpPr>
          <p:cNvPr id="293" name="Shape 2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0" name="Shape 3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1" name="Shape 3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+Big picture</a:t>
            </a:r>
          </a:p>
          <a:p>
            <a:pPr indent="-171450" lvl="1" marL="628650" marR="0" rtl="0" algn="l">
              <a:spcBef>
                <a:spcPts val="0"/>
              </a:spcBef>
              <a:buClr>
                <a:schemeClr val="dk1"/>
              </a:buClr>
              <a:buSzPct val="100000"/>
              <a:buFont typeface="Arial"/>
              <a:buChar char="•"/>
            </a:pPr>
            <a:r>
              <a:rPr lang="en-US"/>
              <a:t>The goal</a:t>
            </a:r>
          </a:p>
          <a:p>
            <a:pPr indent="-171450" lvl="2" marL="1085850" marR="0" rtl="0" algn="l">
              <a:spcBef>
                <a:spcPts val="0"/>
              </a:spcBef>
              <a:buClr>
                <a:schemeClr val="dk1"/>
              </a:buClr>
              <a:buSzPct val="100000"/>
              <a:buFont typeface="Arial"/>
              <a:buChar char="•"/>
            </a:pPr>
            <a:r>
              <a:rPr lang="en-US"/>
              <a:t>improve critical thinking skill for children</a:t>
            </a:r>
          </a:p>
          <a:p>
            <a:pPr indent="-171450" lvl="2" marL="1085850" rtl="0">
              <a:lnSpc>
                <a:spcPct val="115000"/>
              </a:lnSpc>
              <a:spcBef>
                <a:spcPts val="400"/>
              </a:spcBef>
              <a:buClr>
                <a:schemeClr val="dk1"/>
              </a:buClr>
              <a:buSzPct val="100000"/>
              <a:buFont typeface="Arial"/>
              <a:buChar char="•"/>
            </a:pPr>
            <a:r>
              <a:rPr lang="en-US"/>
              <a:t>computational thinking involves solving abstract problems, decomposing large complex problem, approximating problems’ difficulty, forecasting potential risks and issues, considering the worst case scenarios, controlling the uncertainty and thinking recursively</a:t>
            </a:r>
            <a:r>
              <a:rPr lang="en-US">
                <a:solidFill>
                  <a:srgbClr val="3F3F3F"/>
                </a:solidFill>
              </a:rPr>
              <a:t>.</a:t>
            </a:r>
          </a:p>
          <a:p>
            <a:pPr indent="-171450" lvl="1" marL="628650" rtl="0">
              <a:spcBef>
                <a:spcPts val="0"/>
              </a:spcBef>
              <a:buClr>
                <a:schemeClr val="dk1"/>
              </a:buClr>
              <a:buSzPct val="100000"/>
              <a:buFont typeface="Arial"/>
              <a:buChar char="•"/>
            </a:pPr>
            <a:r>
              <a:rPr lang="en-US"/>
              <a:t>Issues exist</a:t>
            </a:r>
          </a:p>
          <a:p>
            <a:pPr indent="-171450" lvl="2" marL="1085850" rtl="0">
              <a:spcBef>
                <a:spcPts val="0"/>
              </a:spcBef>
              <a:buClr>
                <a:schemeClr val="dk1"/>
              </a:buClr>
              <a:buSzPct val="100000"/>
              <a:buFont typeface="Arial"/>
              <a:buChar char="•"/>
            </a:pPr>
            <a:r>
              <a:rPr lang="en-US"/>
              <a:t>difficult to quantify student’s learning progression</a:t>
            </a:r>
          </a:p>
          <a:p>
            <a:pPr indent="-171450" lvl="2" marL="1085850" rtl="0">
              <a:spcBef>
                <a:spcPts val="0"/>
              </a:spcBef>
              <a:buClr>
                <a:schemeClr val="dk1"/>
              </a:buClr>
              <a:buSzPct val="100000"/>
              <a:buFont typeface="Arial"/>
              <a:buChar char="•"/>
            </a:pPr>
            <a:r>
              <a:rPr lang="en-US"/>
              <a:t>the gap between students and instructors (lack of real time assistance)</a:t>
            </a:r>
          </a:p>
          <a:p>
            <a:pPr indent="-171450" lvl="1" marL="628650" rtl="0">
              <a:spcBef>
                <a:spcPts val="0"/>
              </a:spcBef>
              <a:buClr>
                <a:schemeClr val="dk1"/>
              </a:buClr>
              <a:buSzPct val="100000"/>
              <a:buFont typeface="Arial"/>
              <a:buChar char="•"/>
            </a:pPr>
            <a:r>
              <a:rPr lang="en-US"/>
              <a:t>how </a:t>
            </a:r>
          </a:p>
          <a:p>
            <a:pPr indent="-171450" lvl="2" marL="1085850" rtl="0">
              <a:lnSpc>
                <a:spcPct val="115000"/>
              </a:lnSpc>
              <a:spcBef>
                <a:spcPts val="0"/>
              </a:spcBef>
              <a:buClr>
                <a:schemeClr val="dk1"/>
              </a:buClr>
              <a:buSzPct val="100000"/>
              <a:buFont typeface="Calibri"/>
              <a:buChar char="•"/>
            </a:pPr>
            <a:r>
              <a:rPr lang="en-US"/>
              <a:t>The Zones of Proximal Flow is a concept combining Vygostsky’s Zone of Proximal Development and Csikszentmihalyi’s state of Flow. The concept of flow is focused on how one can have optimal experience by performing an activity at one’s limit. The Zone of Proximal Development is concentrated on what one can achieve with external help. The Zones of Proximal Flow aims at the point to keep the learner continually have optimal experience while pushing one’s limit with accessible external help (Murphy, C., Kaiser, G., Loveland, K., &amp; Hasan, S. 2009).</a:t>
            </a:r>
          </a:p>
          <a:p>
            <a:pPr lvl="0" rtl="0">
              <a:lnSpc>
                <a:spcPct val="115000"/>
              </a:lnSpc>
              <a:spcBef>
                <a:spcPts val="400"/>
              </a:spcBef>
              <a:buNone/>
            </a:pPr>
            <a:r>
              <a:t/>
            </a:r>
            <a:endParaRPr>
              <a:solidFill>
                <a:srgbClr val="3F3F3F"/>
              </a:solidFill>
            </a:endParaRPr>
          </a:p>
          <a:p>
            <a:pPr lv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Shape 12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Calibri"/>
              <a:ea typeface="Calibri"/>
              <a:cs typeface="Calibri"/>
              <a:sym typeface="Calibri"/>
            </a:endParaRPr>
          </a:p>
        </p:txBody>
      </p:sp>
      <p:sp>
        <p:nvSpPr>
          <p:cNvPr id="142" name="Shape 14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Calibri"/>
              <a:ea typeface="Calibri"/>
              <a:cs typeface="Calibri"/>
              <a:sym typeface="Calibri"/>
            </a:endParaRPr>
          </a:p>
        </p:txBody>
      </p:sp>
      <p:sp>
        <p:nvSpPr>
          <p:cNvPr id="160" name="Shape 16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a:off x="0" y="6400800"/>
            <a:ext cx="12192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6334316"/>
            <a:ext cx="12192000" cy="6648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ctr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subTitle"/>
          </p:nvPr>
        </p:nvSpPr>
        <p:spPr>
          <a:xfrm>
            <a:off x="1100050" y="4455621"/>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4114799" y="-1171785"/>
            <a:ext cx="4023360" cy="100583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rot="5400000">
            <a:off x="7159401" y="1977801"/>
            <a:ext cx="5759897" cy="262889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rot="5400000">
            <a:off x="1825401" y="-574898"/>
            <a:ext cx="5759897" cy="77342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1097279" y="4453128"/>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41" name="Shape 41"/>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1097279" y="1845733"/>
            <a:ext cx="4937760" cy="4023358"/>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6217919" y="1845734"/>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109727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1097279" y="2582334"/>
            <a:ext cx="4937760" cy="328675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621791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6217919" y="2582333"/>
            <a:ext cx="4937760" cy="328675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4040071" y="0"/>
            <a:ext cx="64008"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457200" y="594358"/>
            <a:ext cx="3200399"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4800600" y="731520"/>
            <a:ext cx="6492239" cy="52577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457200" y="2926080"/>
            <a:ext cx="3200399" cy="3379124"/>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465512" y="6459785"/>
            <a:ext cx="261850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800600" y="6459785"/>
            <a:ext cx="46481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5" y="491507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type="title"/>
          </p:nvPr>
        </p:nvSpPr>
        <p:spPr>
          <a:xfrm>
            <a:off x="1097279" y="5074919"/>
            <a:ext cx="10113645" cy="82296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15" y="0"/>
            <a:ext cx="12191984" cy="4915076"/>
          </a:xfrm>
          <a:prstGeom prst="rect">
            <a:avLst/>
          </a:prstGeom>
          <a:solidFill>
            <a:srgbClr val="BECAD4"/>
          </a:solid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rgbClr val="3F3F3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1097279" y="5907023"/>
            <a:ext cx="10113264" cy="59435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1193532" y="1737844"/>
            <a:ext cx="9966959"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08.png"/><Relationship Id="rId5"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7.png"/><Relationship Id="rId4"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6.png"/><Relationship Id="rId6" Type="http://schemas.openxmlformats.org/officeDocument/2006/relationships/image" Target="../media/image16.png"/><Relationship Id="rId7"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mailto:rx2119@columbia.edu" TargetMode="External"/><Relationship Id="rId4" Type="http://schemas.openxmlformats.org/officeDocument/2006/relationships/hyperlink" Target="mailto:rx2119@columbia.edu" TargetMode="External"/><Relationship Id="rId5" Type="http://schemas.openxmlformats.org/officeDocument/2006/relationships/hyperlink" Target="mailto:tz2278@columbia.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ctrTitle"/>
          </p:nvPr>
        </p:nvSpPr>
        <p:spPr>
          <a:xfrm>
            <a:off x="1097279" y="758952"/>
            <a:ext cx="10058399" cy="3566159"/>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262626"/>
              </a:buClr>
              <a:buSzPct val="25000"/>
              <a:buFont typeface="Calibri"/>
              <a:buNone/>
            </a:pPr>
            <a:r>
              <a:rPr lang="en-US"/>
              <a:t>SAGE Dashboard</a:t>
            </a:r>
          </a:p>
        </p:txBody>
      </p:sp>
      <p:sp>
        <p:nvSpPr>
          <p:cNvPr id="107" name="Shape 107"/>
          <p:cNvSpPr txBox="1"/>
          <p:nvPr>
            <p:ph idx="1" type="subTitle"/>
          </p:nvPr>
        </p:nvSpPr>
        <p:spPr>
          <a:xfrm>
            <a:off x="1100050" y="4455621"/>
            <a:ext cx="10058399" cy="1143000"/>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accent1"/>
              </a:buClr>
              <a:buSzPct val="25000"/>
              <a:buFont typeface="Calibri"/>
              <a:buNone/>
            </a:pPr>
            <a:r>
              <a:rPr lang="en-US" sz="2040"/>
              <a:t>Ruicong Xie, Tianci Zhong</a:t>
            </a:r>
          </a:p>
          <a:p>
            <a:pPr indent="0" lvl="0" marL="0" marR="0" rtl="0" algn="l">
              <a:lnSpc>
                <a:spcPct val="70000"/>
              </a:lnSpc>
              <a:spcBef>
                <a:spcPts val="1400"/>
              </a:spcBef>
              <a:spcAft>
                <a:spcPts val="0"/>
              </a:spcAft>
              <a:buClr>
                <a:schemeClr val="accent1"/>
              </a:buClr>
              <a:buSzPct val="25000"/>
              <a:buFont typeface="Calibri"/>
              <a:buNone/>
            </a:pPr>
            <a:r>
              <a:rPr b="0" i="0" lang="en-US" sz="2040" u="none" cap="none" strike="noStrike">
                <a:solidFill>
                  <a:schemeClr val="dk2"/>
                </a:solidFill>
                <a:latin typeface="Calibri"/>
                <a:ea typeface="Calibri"/>
                <a:cs typeface="Calibri"/>
                <a:sym typeface="Calibri"/>
              </a:rPr>
              <a:t>COMS E6901, SECTION 14</a:t>
            </a:r>
            <a:r>
              <a:rPr lang="en-US" sz="2040"/>
              <a:t>, </a:t>
            </a:r>
            <a:r>
              <a:rPr lang="en-US" sz="2050"/>
              <a:t>COMS 3998 W Section 14</a:t>
            </a:r>
          </a:p>
          <a:p>
            <a:pPr indent="0" lvl="0" marL="0" marR="0" rtl="0" algn="l">
              <a:lnSpc>
                <a:spcPct val="70000"/>
              </a:lnSpc>
              <a:spcBef>
                <a:spcPts val="1400"/>
              </a:spcBef>
              <a:spcAft>
                <a:spcPts val="0"/>
              </a:spcAft>
              <a:buClr>
                <a:schemeClr val="accent1"/>
              </a:buClr>
              <a:buSzPct val="25000"/>
              <a:buFont typeface="Calibri"/>
              <a:buNone/>
            </a:pPr>
            <a:r>
              <a:t/>
            </a:r>
            <a:endParaRPr sz="2040"/>
          </a:p>
          <a:p>
            <a:pPr indent="0" lvl="0" marL="0" marR="0" rtl="0" algn="l">
              <a:lnSpc>
                <a:spcPct val="70000"/>
              </a:lnSpc>
              <a:spcBef>
                <a:spcPts val="1400"/>
              </a:spcBef>
              <a:spcAft>
                <a:spcPts val="0"/>
              </a:spcAft>
              <a:buClr>
                <a:schemeClr val="accent1"/>
              </a:buClr>
              <a:buSzPct val="25000"/>
              <a:buFont typeface="Calibri"/>
              <a:buNone/>
            </a:pPr>
            <a:r>
              <a:rPr lang="en-US" sz="2040"/>
              <a:t>FALL </a:t>
            </a:r>
            <a:r>
              <a:rPr b="0" i="0" lang="en-US" sz="2040" u="none" cap="none" strike="noStrike">
                <a:solidFill>
                  <a:schemeClr val="dk2"/>
                </a:solidFill>
                <a:latin typeface="Calibri"/>
                <a:ea typeface="Calibri"/>
                <a:cs typeface="Calibri"/>
                <a:sym typeface="Calibri"/>
              </a:rPr>
              <a:t>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Features - </a:t>
            </a:r>
            <a:r>
              <a:rPr lang="en-US"/>
              <a:t>Instructor </a:t>
            </a:r>
          </a:p>
        </p:txBody>
      </p:sp>
      <p:sp>
        <p:nvSpPr>
          <p:cNvPr id="178" name="Shape 17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179" name="Shape 179"/>
          <p:cNvPicPr preferRelativeResize="0"/>
          <p:nvPr/>
        </p:nvPicPr>
        <p:blipFill>
          <a:blip r:embed="rId3">
            <a:alphaModFix/>
          </a:blip>
          <a:stretch>
            <a:fillRect/>
          </a:stretch>
        </p:blipFill>
        <p:spPr>
          <a:xfrm>
            <a:off x="6202150" y="2509597"/>
            <a:ext cx="5238126" cy="2815376"/>
          </a:xfrm>
          <a:prstGeom prst="rect">
            <a:avLst/>
          </a:prstGeom>
          <a:noFill/>
          <a:ln>
            <a:noFill/>
          </a:ln>
        </p:spPr>
      </p:pic>
      <p:sp>
        <p:nvSpPr>
          <p:cNvPr id="180" name="Shape 180"/>
          <p:cNvSpPr txBox="1"/>
          <p:nvPr>
            <p:ph idx="1" type="body"/>
          </p:nvPr>
        </p:nvSpPr>
        <p:spPr>
          <a:xfrm>
            <a:off x="1097275" y="1845725"/>
            <a:ext cx="4866000" cy="4023300"/>
          </a:xfrm>
          <a:prstGeom prst="rect">
            <a:avLst/>
          </a:prstGeom>
          <a:noFill/>
          <a:ln>
            <a:noFill/>
          </a:ln>
        </p:spPr>
        <p:txBody>
          <a:bodyPr anchorCtr="0" anchor="t" bIns="45700" lIns="0" rIns="0" tIns="45700">
            <a:noAutofit/>
          </a:bodyPr>
          <a:lstStyle/>
          <a:p>
            <a:pPr indent="-230187" lvl="0" marL="230187" marR="0" rtl="0" algn="l">
              <a:lnSpc>
                <a:spcPct val="90000"/>
              </a:lnSpc>
              <a:spcBef>
                <a:spcPts val="0"/>
              </a:spcBef>
              <a:spcAft>
                <a:spcPts val="0"/>
              </a:spcAft>
              <a:buClr>
                <a:schemeClr val="accent1"/>
              </a:buClr>
              <a:buSzPct val="100000"/>
              <a:buFont typeface="Arial"/>
              <a:buChar char="•"/>
            </a:pPr>
            <a:r>
              <a:rPr lang="en-US" sz="2400"/>
              <a:t> Instructor can access classes overview, and detailed view for each class</a:t>
            </a:r>
          </a:p>
          <a:p>
            <a:pPr indent="-230187" lvl="0" marL="230187" marR="0" rtl="0" algn="l">
              <a:lnSpc>
                <a:spcPct val="90000"/>
              </a:lnSpc>
              <a:spcBef>
                <a:spcPts val="0"/>
              </a:spcBef>
              <a:spcAft>
                <a:spcPts val="0"/>
              </a:spcAft>
              <a:buClr>
                <a:schemeClr val="accent1"/>
              </a:buClr>
              <a:buSzPct val="100000"/>
              <a:buFont typeface="Arial"/>
              <a:buChar char="•"/>
            </a:pPr>
            <a:r>
              <a:rPr lang="en-US" sz="2400"/>
              <a:t>Click on each class to show a more detailed view of current progress for each class and assignments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Features – </a:t>
            </a:r>
            <a:r>
              <a:rPr lang="en-US"/>
              <a:t>Student </a:t>
            </a:r>
          </a:p>
        </p:txBody>
      </p:sp>
      <p:sp>
        <p:nvSpPr>
          <p:cNvPr id="187" name="Shape 18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188" name="Shape 188"/>
          <p:cNvPicPr preferRelativeResize="0"/>
          <p:nvPr/>
        </p:nvPicPr>
        <p:blipFill>
          <a:blip r:embed="rId3">
            <a:alphaModFix/>
          </a:blip>
          <a:stretch>
            <a:fillRect/>
          </a:stretch>
        </p:blipFill>
        <p:spPr>
          <a:xfrm>
            <a:off x="6473700" y="2161546"/>
            <a:ext cx="3315322" cy="1919400"/>
          </a:xfrm>
          <a:prstGeom prst="rect">
            <a:avLst/>
          </a:prstGeom>
          <a:noFill/>
          <a:ln>
            <a:noFill/>
          </a:ln>
        </p:spPr>
      </p:pic>
      <p:sp>
        <p:nvSpPr>
          <p:cNvPr id="189" name="Shape 189"/>
          <p:cNvSpPr txBox="1"/>
          <p:nvPr>
            <p:ph idx="1" type="body"/>
          </p:nvPr>
        </p:nvSpPr>
        <p:spPr>
          <a:xfrm>
            <a:off x="1097275" y="2010450"/>
            <a:ext cx="5265000" cy="4023300"/>
          </a:xfrm>
          <a:prstGeom prst="rect">
            <a:avLst/>
          </a:prstGeom>
          <a:noFill/>
          <a:ln>
            <a:noFill/>
          </a:ln>
        </p:spPr>
        <p:txBody>
          <a:bodyPr anchorCtr="0" anchor="t" bIns="45700" lIns="0" rIns="0" tIns="45700">
            <a:noAutofit/>
          </a:bodyPr>
          <a:lstStyle/>
          <a:p>
            <a:pPr indent="-230187" lvl="1" marL="230187" marR="0" rtl="0" algn="l">
              <a:lnSpc>
                <a:spcPct val="90000"/>
              </a:lnSpc>
              <a:spcBef>
                <a:spcPts val="0"/>
              </a:spcBef>
              <a:spcAft>
                <a:spcPts val="0"/>
              </a:spcAft>
              <a:buClr>
                <a:schemeClr val="accent1"/>
              </a:buClr>
              <a:buSzPct val="100000"/>
              <a:buFont typeface="Arial"/>
              <a:buChar char="•"/>
            </a:pPr>
            <a:r>
              <a:rPr lang="en-US" sz="2400"/>
              <a:t>Students can track their courses progress in overview tab.</a:t>
            </a:r>
          </a:p>
          <a:p>
            <a:pPr indent="-247967" lvl="2" marL="413067" marR="0" rtl="0" algn="l">
              <a:lnSpc>
                <a:spcPct val="90000"/>
              </a:lnSpc>
              <a:spcBef>
                <a:spcPts val="0"/>
              </a:spcBef>
              <a:spcAft>
                <a:spcPts val="0"/>
              </a:spcAft>
              <a:buClr>
                <a:schemeClr val="accent1"/>
              </a:buClr>
              <a:buSzPct val="100000"/>
              <a:buFont typeface="Arial"/>
              <a:buChar char="•"/>
            </a:pPr>
            <a:r>
              <a:rPr lang="en-US" sz="2400"/>
              <a:t>upload personal avatar </a:t>
            </a:r>
          </a:p>
          <a:p>
            <a:pPr indent="-247967" lvl="2" marL="413067" marR="0" rtl="0" algn="l">
              <a:lnSpc>
                <a:spcPct val="90000"/>
              </a:lnSpc>
              <a:spcBef>
                <a:spcPts val="0"/>
              </a:spcBef>
              <a:spcAft>
                <a:spcPts val="0"/>
              </a:spcAft>
              <a:buClr>
                <a:schemeClr val="accent1"/>
              </a:buClr>
              <a:buSzPct val="100000"/>
              <a:buFont typeface="Arial"/>
              <a:buChar char="•"/>
            </a:pPr>
            <a:r>
              <a:rPr lang="en-US" sz="2400"/>
              <a:t>track homework assignments scores and class average.</a:t>
            </a:r>
          </a:p>
          <a:p>
            <a:pPr indent="-247967" lvl="2" marL="413067" marR="0" rtl="0" algn="l">
              <a:lnSpc>
                <a:spcPct val="90000"/>
              </a:lnSpc>
              <a:spcBef>
                <a:spcPts val="0"/>
              </a:spcBef>
              <a:spcAft>
                <a:spcPts val="0"/>
              </a:spcAft>
              <a:buClr>
                <a:schemeClr val="accent1"/>
              </a:buClr>
              <a:buSzPct val="100000"/>
              <a:buFont typeface="Arial"/>
              <a:buChar char="•"/>
            </a:pPr>
            <a:r>
              <a:rPr lang="en-US" sz="2400"/>
              <a:t>Assess assignment using hairball mastery to and their progress over time through seven computational thinking attributes.</a:t>
            </a:r>
          </a:p>
          <a:p>
            <a:pPr indent="-230187" lvl="1" marL="230187" rtl="0">
              <a:spcBef>
                <a:spcPts val="0"/>
              </a:spcBef>
              <a:spcAft>
                <a:spcPts val="0"/>
              </a:spcAft>
              <a:buClr>
                <a:schemeClr val="accent1"/>
              </a:buClr>
              <a:buSzPct val="100000"/>
              <a:buFont typeface="Arial"/>
              <a:buChar char="•"/>
            </a:pPr>
            <a:r>
              <a:rPr lang="en-US" sz="2400"/>
              <a:t>Badges system helps motivate students*</a:t>
            </a:r>
          </a:p>
          <a:p>
            <a:pPr indent="0" lvl="0" marL="0" marR="0" rtl="0" algn="l">
              <a:lnSpc>
                <a:spcPct val="90000"/>
              </a:lnSpc>
              <a:spcBef>
                <a:spcPts val="0"/>
              </a:spcBef>
              <a:spcAft>
                <a:spcPts val="0"/>
              </a:spcAft>
              <a:buNone/>
            </a:pPr>
            <a:r>
              <a:t/>
            </a:r>
            <a:endParaRPr sz="2400"/>
          </a:p>
          <a:p>
            <a:pPr indent="-152400" lvl="0" marL="0" marR="0" rtl="0" algn="l">
              <a:lnSpc>
                <a:spcPct val="90000"/>
              </a:lnSpc>
              <a:spcBef>
                <a:spcPts val="1400"/>
              </a:spcBef>
              <a:spcAft>
                <a:spcPts val="0"/>
              </a:spcAft>
              <a:buClr>
                <a:schemeClr val="accent1"/>
              </a:buClr>
              <a:buSzPct val="100000"/>
              <a:buFont typeface="Calibri"/>
              <a:buNone/>
            </a:pPr>
            <a:r>
              <a:t/>
            </a:r>
            <a:endParaRPr b="0" i="0" sz="2400" u="none" cap="none" strike="noStrike">
              <a:solidFill>
                <a:srgbClr val="3F3F3F"/>
              </a:solidFill>
              <a:latin typeface="Calibri"/>
              <a:ea typeface="Calibri"/>
              <a:cs typeface="Calibri"/>
              <a:sym typeface="Calibri"/>
            </a:endParaRPr>
          </a:p>
        </p:txBody>
      </p:sp>
      <p:pic>
        <p:nvPicPr>
          <p:cNvPr id="190" name="Shape 190"/>
          <p:cNvPicPr preferRelativeResize="0"/>
          <p:nvPr/>
        </p:nvPicPr>
        <p:blipFill>
          <a:blip r:embed="rId4">
            <a:alphaModFix/>
          </a:blip>
          <a:stretch>
            <a:fillRect/>
          </a:stretch>
        </p:blipFill>
        <p:spPr>
          <a:xfrm>
            <a:off x="6473699" y="4637274"/>
            <a:ext cx="4627620" cy="846649"/>
          </a:xfrm>
          <a:prstGeom prst="rect">
            <a:avLst/>
          </a:prstGeom>
          <a:noFill/>
          <a:ln>
            <a:noFill/>
          </a:ln>
        </p:spPr>
      </p:pic>
      <p:pic>
        <p:nvPicPr>
          <p:cNvPr id="191" name="Shape 191"/>
          <p:cNvPicPr preferRelativeResize="0"/>
          <p:nvPr/>
        </p:nvPicPr>
        <p:blipFill>
          <a:blip r:embed="rId5">
            <a:alphaModFix/>
          </a:blip>
          <a:stretch>
            <a:fillRect/>
          </a:stretch>
        </p:blipFill>
        <p:spPr>
          <a:xfrm>
            <a:off x="9985187" y="2010442"/>
            <a:ext cx="1142550" cy="2353725"/>
          </a:xfrm>
          <a:prstGeom prst="rect">
            <a:avLst/>
          </a:prstGeom>
          <a:noFill/>
          <a:ln>
            <a:noFill/>
          </a:ln>
        </p:spPr>
      </p:pic>
      <p:sp>
        <p:nvSpPr>
          <p:cNvPr id="192" name="Shape 192"/>
          <p:cNvSpPr txBox="1"/>
          <p:nvPr/>
        </p:nvSpPr>
        <p:spPr>
          <a:xfrm>
            <a:off x="631725" y="5929975"/>
            <a:ext cx="3536400" cy="529800"/>
          </a:xfrm>
          <a:prstGeom prst="rect">
            <a:avLst/>
          </a:prstGeom>
          <a:noFill/>
          <a:ln>
            <a:noFill/>
          </a:ln>
        </p:spPr>
        <p:txBody>
          <a:bodyPr anchorCtr="0" anchor="t" bIns="91425" lIns="91425" rIns="91425" tIns="91425">
            <a:noAutofit/>
          </a:bodyPr>
          <a:lstStyle/>
          <a:p>
            <a:pPr lvl="0" rtl="0">
              <a:spcBef>
                <a:spcPts val="0"/>
              </a:spcBef>
              <a:buNone/>
            </a:pPr>
            <a:r>
              <a:rPr i="1" lang="en-US"/>
              <a:t>* Backend implementation needed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Features – </a:t>
            </a:r>
            <a:r>
              <a:rPr lang="en-US"/>
              <a:t>Assignment Video </a:t>
            </a:r>
          </a:p>
        </p:txBody>
      </p:sp>
      <p:sp>
        <p:nvSpPr>
          <p:cNvPr id="199" name="Shape 199"/>
          <p:cNvSpPr txBox="1"/>
          <p:nvPr>
            <p:ph idx="1" type="body"/>
          </p:nvPr>
        </p:nvSpPr>
        <p:spPr>
          <a:xfrm>
            <a:off x="1097276" y="1871050"/>
            <a:ext cx="6671400" cy="4023300"/>
          </a:xfrm>
          <a:prstGeom prst="rect">
            <a:avLst/>
          </a:prstGeom>
          <a:noFill/>
          <a:ln>
            <a:noFill/>
          </a:ln>
        </p:spPr>
        <p:txBody>
          <a:bodyPr anchorCtr="0" anchor="t" bIns="45700" lIns="0" rIns="0" tIns="45700">
            <a:noAutofit/>
          </a:bodyPr>
          <a:lstStyle/>
          <a:p>
            <a:pPr indent="-230187" lvl="0" marL="230187" rtl="0">
              <a:spcBef>
                <a:spcPts val="1600"/>
              </a:spcBef>
              <a:spcAft>
                <a:spcPts val="0"/>
              </a:spcAft>
              <a:buClr>
                <a:srgbClr val="000000"/>
              </a:buClr>
              <a:buSzPct val="100000"/>
              <a:buFont typeface="Arial"/>
              <a:buChar char="•"/>
            </a:pPr>
            <a:r>
              <a:rPr lang="en-US" sz="2400">
                <a:solidFill>
                  <a:schemeClr val="dk1"/>
                </a:solidFill>
              </a:rPr>
              <a:t>In</a:t>
            </a:r>
            <a:r>
              <a:rPr lang="en-US" sz="2400"/>
              <a:t>structor can record videos on assignment in FLV format</a:t>
            </a:r>
          </a:p>
          <a:p>
            <a:pPr indent="-230187" lvl="0" marL="230187" marR="0" rtl="0" algn="l">
              <a:lnSpc>
                <a:spcPct val="90000"/>
              </a:lnSpc>
              <a:spcBef>
                <a:spcPts val="1600"/>
              </a:spcBef>
              <a:spcAft>
                <a:spcPts val="0"/>
              </a:spcAft>
              <a:buClr>
                <a:srgbClr val="000000"/>
              </a:buClr>
              <a:buSzPct val="100000"/>
              <a:buFont typeface="Arial"/>
              <a:buChar char="•"/>
            </a:pPr>
            <a:r>
              <a:rPr lang="en-US" sz="2400">
                <a:solidFill>
                  <a:srgbClr val="000000"/>
                </a:solidFill>
              </a:rPr>
              <a:t>In instructor dashboard under upload video instructor can upload the recorded assignment video to AWS S3 bucket along with the assignment ID</a:t>
            </a:r>
          </a:p>
          <a:p>
            <a:pPr indent="-230187" lvl="0" marL="230187" marR="0" rtl="0" algn="l">
              <a:lnSpc>
                <a:spcPct val="90000"/>
              </a:lnSpc>
              <a:spcBef>
                <a:spcPts val="1600"/>
              </a:spcBef>
              <a:spcAft>
                <a:spcPts val="0"/>
              </a:spcAft>
              <a:buClr>
                <a:srgbClr val="000000"/>
              </a:buClr>
              <a:buSzPct val="109090"/>
              <a:buFont typeface="Arial"/>
              <a:buChar char="•"/>
            </a:pPr>
            <a:r>
              <a:rPr lang="en-US" sz="2200">
                <a:solidFill>
                  <a:srgbClr val="000000"/>
                </a:solidFill>
              </a:rPr>
              <a:t>Student can view the video instruction for each assignment*  </a:t>
            </a:r>
          </a:p>
        </p:txBody>
      </p:sp>
      <p:sp>
        <p:nvSpPr>
          <p:cNvPr id="200" name="Shape 200"/>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01" name="Shape 201"/>
          <p:cNvPicPr preferRelativeResize="0"/>
          <p:nvPr/>
        </p:nvPicPr>
        <p:blipFill>
          <a:blip r:embed="rId3">
            <a:alphaModFix/>
          </a:blip>
          <a:stretch>
            <a:fillRect/>
          </a:stretch>
        </p:blipFill>
        <p:spPr>
          <a:xfrm>
            <a:off x="7768800" y="1871049"/>
            <a:ext cx="3386874" cy="1887850"/>
          </a:xfrm>
          <a:prstGeom prst="rect">
            <a:avLst/>
          </a:prstGeom>
          <a:noFill/>
          <a:ln>
            <a:noFill/>
          </a:ln>
        </p:spPr>
      </p:pic>
      <p:pic>
        <p:nvPicPr>
          <p:cNvPr id="202" name="Shape 202"/>
          <p:cNvPicPr preferRelativeResize="0"/>
          <p:nvPr/>
        </p:nvPicPr>
        <p:blipFill>
          <a:blip r:embed="rId4">
            <a:alphaModFix/>
          </a:blip>
          <a:stretch>
            <a:fillRect/>
          </a:stretch>
        </p:blipFill>
        <p:spPr>
          <a:xfrm>
            <a:off x="7768800" y="4024800"/>
            <a:ext cx="3386874" cy="2169075"/>
          </a:xfrm>
          <a:prstGeom prst="rect">
            <a:avLst/>
          </a:prstGeom>
          <a:noFill/>
          <a:ln>
            <a:noFill/>
          </a:ln>
        </p:spPr>
      </p:pic>
      <p:sp>
        <p:nvSpPr>
          <p:cNvPr id="203" name="Shape 203"/>
          <p:cNvSpPr txBox="1"/>
          <p:nvPr/>
        </p:nvSpPr>
        <p:spPr>
          <a:xfrm>
            <a:off x="705375" y="5568500"/>
            <a:ext cx="3536400" cy="529800"/>
          </a:xfrm>
          <a:prstGeom prst="rect">
            <a:avLst/>
          </a:prstGeom>
          <a:noFill/>
          <a:ln>
            <a:noFill/>
          </a:ln>
        </p:spPr>
        <p:txBody>
          <a:bodyPr anchorCtr="0" anchor="t" bIns="91425" lIns="91425" rIns="91425" tIns="91425">
            <a:noAutofit/>
          </a:bodyPr>
          <a:lstStyle/>
          <a:p>
            <a:pPr lvl="0">
              <a:spcBef>
                <a:spcPts val="0"/>
              </a:spcBef>
              <a:buNone/>
            </a:pPr>
            <a:r>
              <a:rPr i="1" lang="en-US"/>
              <a:t>* further implementation is needed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5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5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500"/>
                                        <p:tgtEl>
                                          <p:spTgt spid="1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209" name="Shape 209"/>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rgbClr val="1482AB"/>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 &amp; Conclusion</a:t>
            </a:r>
          </a:p>
        </p:txBody>
      </p:sp>
      <p:sp>
        <p:nvSpPr>
          <p:cNvPr id="210" name="Shape 21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Architecture</a:t>
            </a:r>
          </a:p>
        </p:txBody>
      </p:sp>
      <p:sp>
        <p:nvSpPr>
          <p:cNvPr id="217" name="Shape 21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grpSp>
        <p:nvGrpSpPr>
          <p:cNvPr id="218" name="Shape 218"/>
          <p:cNvGrpSpPr/>
          <p:nvPr/>
        </p:nvGrpSpPr>
        <p:grpSpPr>
          <a:xfrm>
            <a:off x="2457047" y="1858437"/>
            <a:ext cx="7346379" cy="3994067"/>
            <a:chOff x="2457047" y="1858437"/>
            <a:chExt cx="7346379" cy="3994067"/>
          </a:xfrm>
        </p:grpSpPr>
        <p:sp>
          <p:nvSpPr>
            <p:cNvPr id="219" name="Shape 219"/>
            <p:cNvSpPr/>
            <p:nvPr/>
          </p:nvSpPr>
          <p:spPr>
            <a:xfrm flipH="1">
              <a:off x="2457047" y="3681150"/>
              <a:ext cx="1460700" cy="1059000"/>
            </a:xfrm>
            <a:prstGeom prst="rect">
              <a:avLst/>
            </a:prstGeom>
            <a:noFill/>
            <a:ln cap="flat" cmpd="sng" w="2857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a:p>
              <a:pPr indent="0" lvl="0" marL="0" marR="0" rtl="0" algn="ctr">
                <a:spcBef>
                  <a:spcPts val="0"/>
                </a:spcBef>
                <a:buNone/>
              </a:pPr>
              <a:r>
                <a:t/>
              </a:r>
              <a:endParaRPr sz="1800">
                <a:solidFill>
                  <a:srgbClr val="000000"/>
                </a:solidFill>
                <a:latin typeface="Calibri"/>
                <a:ea typeface="Calibri"/>
                <a:cs typeface="Calibri"/>
                <a:sym typeface="Calibri"/>
              </a:endParaRPr>
            </a:p>
          </p:txBody>
        </p:sp>
        <p:sp>
          <p:nvSpPr>
            <p:cNvPr id="220" name="Shape 220"/>
            <p:cNvSpPr/>
            <p:nvPr/>
          </p:nvSpPr>
          <p:spPr>
            <a:xfrm>
              <a:off x="5399599" y="3813450"/>
              <a:ext cx="1467300" cy="794400"/>
            </a:xfrm>
            <a:prstGeom prst="rect">
              <a:avLst/>
            </a:prstGeom>
            <a:noFill/>
            <a:ln cap="flat" cmpd="sng" w="2857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rgbClr val="000000"/>
                  </a:solidFill>
                  <a:latin typeface="Calibri"/>
                  <a:ea typeface="Calibri"/>
                  <a:cs typeface="Calibri"/>
                  <a:sym typeface="Calibri"/>
                </a:rPr>
                <a:t>Test Server</a:t>
              </a:r>
            </a:p>
          </p:txBody>
        </p:sp>
        <p:cxnSp>
          <p:nvCxnSpPr>
            <p:cNvPr id="221" name="Shape 221"/>
            <p:cNvCxnSpPr>
              <a:stCxn id="220" idx="1"/>
              <a:endCxn id="219" idx="1"/>
            </p:cNvCxnSpPr>
            <p:nvPr/>
          </p:nvCxnSpPr>
          <p:spPr>
            <a:xfrm rot="10800000">
              <a:off x="3917599" y="4210650"/>
              <a:ext cx="1482000" cy="0"/>
            </a:xfrm>
            <a:prstGeom prst="straightConnector1">
              <a:avLst/>
            </a:prstGeom>
            <a:noFill/>
            <a:ln cap="flat" cmpd="sng" w="38100">
              <a:solidFill>
                <a:srgbClr val="000000"/>
              </a:solidFill>
              <a:prstDash val="solid"/>
              <a:round/>
              <a:headEnd len="med" w="med" type="none"/>
              <a:tailEnd len="lg" w="lg" type="triangle"/>
            </a:ln>
          </p:spPr>
        </p:cxnSp>
        <p:sp>
          <p:nvSpPr>
            <p:cNvPr id="222" name="Shape 222"/>
            <p:cNvSpPr txBox="1"/>
            <p:nvPr/>
          </p:nvSpPr>
          <p:spPr>
            <a:xfrm>
              <a:off x="6323825" y="4683900"/>
              <a:ext cx="1225800" cy="362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000000"/>
                  </a:solidFill>
                  <a:latin typeface="Calibri"/>
                  <a:ea typeface="Calibri"/>
                  <a:cs typeface="Calibri"/>
                  <a:sym typeface="Calibri"/>
                </a:rPr>
                <a:t>Mock Data</a:t>
              </a:r>
            </a:p>
          </p:txBody>
        </p:sp>
        <p:pic>
          <p:nvPicPr>
            <p:cNvPr descr="http://www.codeforest.net/wp-content/uploads/2010/09/Database_1.png" id="223" name="Shape 223"/>
            <p:cNvPicPr preferRelativeResize="0"/>
            <p:nvPr/>
          </p:nvPicPr>
          <p:blipFill rotWithShape="1">
            <a:blip r:embed="rId3">
              <a:alphaModFix/>
            </a:blip>
            <a:srcRect b="0" l="0" r="0" t="0"/>
            <a:stretch/>
          </p:blipFill>
          <p:spPr>
            <a:xfrm>
              <a:off x="5523750" y="5061405"/>
              <a:ext cx="1225800" cy="791100"/>
            </a:xfrm>
            <a:prstGeom prst="rect">
              <a:avLst/>
            </a:prstGeom>
            <a:noFill/>
            <a:ln>
              <a:noFill/>
            </a:ln>
          </p:spPr>
        </p:pic>
        <p:cxnSp>
          <p:nvCxnSpPr>
            <p:cNvPr id="224" name="Shape 224"/>
            <p:cNvCxnSpPr>
              <a:stCxn id="223" idx="0"/>
              <a:endCxn id="220" idx="2"/>
            </p:cNvCxnSpPr>
            <p:nvPr/>
          </p:nvCxnSpPr>
          <p:spPr>
            <a:xfrm rot="10800000">
              <a:off x="6133350" y="4607805"/>
              <a:ext cx="3300" cy="453600"/>
            </a:xfrm>
            <a:prstGeom prst="straightConnector1">
              <a:avLst/>
            </a:prstGeom>
            <a:noFill/>
            <a:ln cap="flat" cmpd="sng" w="38100">
              <a:solidFill>
                <a:srgbClr val="000000"/>
              </a:solidFill>
              <a:prstDash val="solid"/>
              <a:round/>
              <a:headEnd len="med" w="med" type="none"/>
              <a:tailEnd len="lg" w="lg" type="triangle"/>
            </a:ln>
          </p:spPr>
        </p:cxnSp>
        <p:sp>
          <p:nvSpPr>
            <p:cNvPr id="225" name="Shape 225"/>
            <p:cNvSpPr txBox="1"/>
            <p:nvPr/>
          </p:nvSpPr>
          <p:spPr>
            <a:xfrm>
              <a:off x="4651399" y="3767287"/>
              <a:ext cx="748200" cy="366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000000"/>
                  </a:solidFill>
                  <a:latin typeface="Calibri"/>
                  <a:ea typeface="Calibri"/>
                  <a:cs typeface="Calibri"/>
                  <a:sym typeface="Calibri"/>
                </a:rPr>
                <a:t>JSON </a:t>
              </a:r>
            </a:p>
          </p:txBody>
        </p:sp>
        <p:sp>
          <p:nvSpPr>
            <p:cNvPr id="226" name="Shape 226"/>
            <p:cNvSpPr txBox="1"/>
            <p:nvPr/>
          </p:nvSpPr>
          <p:spPr>
            <a:xfrm>
              <a:off x="2660599" y="4898975"/>
              <a:ext cx="1053600" cy="3624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800">
                  <a:solidFill>
                    <a:srgbClr val="000000"/>
                  </a:solidFill>
                  <a:latin typeface="Calibri"/>
                  <a:ea typeface="Calibri"/>
                  <a:cs typeface="Calibri"/>
                  <a:sym typeface="Calibri"/>
                </a:rPr>
                <a:t>Studen</a:t>
              </a:r>
              <a:r>
                <a:rPr lang="en-US" sz="1800">
                  <a:latin typeface="Calibri"/>
                  <a:ea typeface="Calibri"/>
                  <a:cs typeface="Calibri"/>
                  <a:sym typeface="Calibri"/>
                </a:rPr>
                <a:t>t</a:t>
              </a:r>
            </a:p>
          </p:txBody>
        </p:sp>
        <p:sp>
          <p:nvSpPr>
            <p:cNvPr id="227" name="Shape 227"/>
            <p:cNvSpPr txBox="1"/>
            <p:nvPr/>
          </p:nvSpPr>
          <p:spPr>
            <a:xfrm>
              <a:off x="8460180" y="4898975"/>
              <a:ext cx="1225800" cy="362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000000"/>
                  </a:solidFill>
                  <a:latin typeface="Calibri"/>
                  <a:ea typeface="Calibri"/>
                  <a:cs typeface="Calibri"/>
                  <a:sym typeface="Calibri"/>
                </a:rPr>
                <a:t>Instructor</a:t>
              </a:r>
            </a:p>
          </p:txBody>
        </p:sp>
        <p:sp>
          <p:nvSpPr>
            <p:cNvPr id="228" name="Shape 228"/>
            <p:cNvSpPr/>
            <p:nvPr/>
          </p:nvSpPr>
          <p:spPr>
            <a:xfrm flipH="1">
              <a:off x="8342727" y="3694950"/>
              <a:ext cx="1460700" cy="1059000"/>
            </a:xfrm>
            <a:prstGeom prst="rect">
              <a:avLst/>
            </a:prstGeom>
            <a:noFill/>
            <a:ln cap="flat" cmpd="sng" w="2857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a:p>
              <a:pPr indent="0" lvl="0" marL="0" marR="0" rtl="0" algn="ctr">
                <a:spcBef>
                  <a:spcPts val="0"/>
                </a:spcBef>
                <a:buNone/>
              </a:pPr>
              <a:r>
                <a:t/>
              </a:r>
              <a:endParaRPr sz="1800">
                <a:solidFill>
                  <a:srgbClr val="000000"/>
                </a:solidFill>
                <a:latin typeface="Calibri"/>
                <a:ea typeface="Calibri"/>
                <a:cs typeface="Calibri"/>
                <a:sym typeface="Calibri"/>
              </a:endParaRPr>
            </a:p>
          </p:txBody>
        </p:sp>
        <p:cxnSp>
          <p:nvCxnSpPr>
            <p:cNvPr id="229" name="Shape 229"/>
            <p:cNvCxnSpPr>
              <a:stCxn id="220" idx="3"/>
              <a:endCxn id="228" idx="3"/>
            </p:cNvCxnSpPr>
            <p:nvPr/>
          </p:nvCxnSpPr>
          <p:spPr>
            <a:xfrm>
              <a:off x="6866899" y="4210650"/>
              <a:ext cx="1475700" cy="13800"/>
            </a:xfrm>
            <a:prstGeom prst="straightConnector1">
              <a:avLst/>
            </a:prstGeom>
            <a:noFill/>
            <a:ln cap="flat" cmpd="sng" w="38100">
              <a:solidFill>
                <a:srgbClr val="000000"/>
              </a:solidFill>
              <a:prstDash val="solid"/>
              <a:round/>
              <a:headEnd len="med" w="med" type="none"/>
              <a:tailEnd len="lg" w="lg" type="triangle"/>
            </a:ln>
          </p:spPr>
        </p:cxnSp>
        <p:sp>
          <p:nvSpPr>
            <p:cNvPr id="230" name="Shape 230"/>
            <p:cNvSpPr txBox="1"/>
            <p:nvPr/>
          </p:nvSpPr>
          <p:spPr>
            <a:xfrm>
              <a:off x="6938386" y="3790725"/>
              <a:ext cx="748200" cy="366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000000"/>
                  </a:solidFill>
                  <a:latin typeface="Calibri"/>
                  <a:ea typeface="Calibri"/>
                  <a:cs typeface="Calibri"/>
                  <a:sym typeface="Calibri"/>
                </a:rPr>
                <a:t>JSON</a:t>
              </a:r>
            </a:p>
          </p:txBody>
        </p:sp>
        <p:sp>
          <p:nvSpPr>
            <p:cNvPr id="231" name="Shape 231"/>
            <p:cNvSpPr txBox="1"/>
            <p:nvPr/>
          </p:nvSpPr>
          <p:spPr>
            <a:xfrm>
              <a:off x="6226724" y="3370800"/>
              <a:ext cx="748200" cy="366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latin typeface="Calibri"/>
                  <a:ea typeface="Calibri"/>
                  <a:cs typeface="Calibri"/>
                  <a:sym typeface="Calibri"/>
                </a:rPr>
                <a:t>login </a:t>
              </a:r>
            </a:p>
          </p:txBody>
        </p:sp>
        <p:sp>
          <p:nvSpPr>
            <p:cNvPr id="232" name="Shape 232"/>
            <p:cNvSpPr/>
            <p:nvPr/>
          </p:nvSpPr>
          <p:spPr>
            <a:xfrm flipH="1">
              <a:off x="5565150" y="2850125"/>
              <a:ext cx="1143000" cy="526800"/>
            </a:xfrm>
            <a:prstGeom prst="rect">
              <a:avLst/>
            </a:prstGeom>
            <a:noFill/>
            <a:ln cap="flat" cmpd="sng" w="2857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cxnSp>
          <p:nvCxnSpPr>
            <p:cNvPr id="233" name="Shape 233"/>
            <p:cNvCxnSpPr>
              <a:stCxn id="220" idx="0"/>
              <a:endCxn id="232" idx="2"/>
            </p:cNvCxnSpPr>
            <p:nvPr/>
          </p:nvCxnSpPr>
          <p:spPr>
            <a:xfrm flipH="1" rot="10800000">
              <a:off x="6133249" y="3376950"/>
              <a:ext cx="3300" cy="436500"/>
            </a:xfrm>
            <a:prstGeom prst="straightConnector1">
              <a:avLst/>
            </a:prstGeom>
            <a:noFill/>
            <a:ln cap="flat" cmpd="sng" w="38100">
              <a:solidFill>
                <a:srgbClr val="000000"/>
              </a:solidFill>
              <a:prstDash val="solid"/>
              <a:round/>
              <a:headEnd len="med" w="med" type="none"/>
              <a:tailEnd len="lg" w="lg" type="triangle"/>
            </a:ln>
          </p:spPr>
        </p:cxnSp>
        <p:pic>
          <p:nvPicPr>
            <p:cNvPr id="234" name="Shape 234"/>
            <p:cNvPicPr preferRelativeResize="0"/>
            <p:nvPr/>
          </p:nvPicPr>
          <p:blipFill>
            <a:blip r:embed="rId4">
              <a:alphaModFix/>
            </a:blip>
            <a:stretch>
              <a:fillRect/>
            </a:stretch>
          </p:blipFill>
          <p:spPr>
            <a:xfrm>
              <a:off x="5606450" y="2850125"/>
              <a:ext cx="1053600" cy="526800"/>
            </a:xfrm>
            <a:prstGeom prst="rect">
              <a:avLst/>
            </a:prstGeom>
            <a:noFill/>
            <a:ln>
              <a:noFill/>
            </a:ln>
          </p:spPr>
        </p:pic>
        <p:sp>
          <p:nvSpPr>
            <p:cNvPr id="235" name="Shape 235"/>
            <p:cNvSpPr/>
            <p:nvPr/>
          </p:nvSpPr>
          <p:spPr>
            <a:xfrm flipH="1">
              <a:off x="5672553" y="1858437"/>
              <a:ext cx="846900" cy="794400"/>
            </a:xfrm>
            <a:prstGeom prst="rect">
              <a:avLst/>
            </a:prstGeom>
            <a:noFill/>
            <a:ln cap="flat" cmpd="sng" w="2857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a:p>
              <a:pPr indent="0" lvl="0" marL="0" marR="0" rtl="0" algn="ctr">
                <a:spcBef>
                  <a:spcPts val="0"/>
                </a:spcBef>
                <a:buNone/>
              </a:pPr>
              <a:r>
                <a:t/>
              </a:r>
              <a:endParaRPr sz="1800">
                <a:solidFill>
                  <a:srgbClr val="000000"/>
                </a:solidFill>
                <a:latin typeface="Calibri"/>
                <a:ea typeface="Calibri"/>
                <a:cs typeface="Calibri"/>
                <a:sym typeface="Calibri"/>
              </a:endParaRPr>
            </a:p>
          </p:txBody>
        </p:sp>
        <p:pic>
          <p:nvPicPr>
            <p:cNvPr descr="amazon-s3-logo-150x118.png" id="236" name="Shape 236"/>
            <p:cNvPicPr preferRelativeResize="0"/>
            <p:nvPr/>
          </p:nvPicPr>
          <p:blipFill>
            <a:blip r:embed="rId5">
              <a:alphaModFix/>
            </a:blip>
            <a:stretch>
              <a:fillRect/>
            </a:stretch>
          </p:blipFill>
          <p:spPr>
            <a:xfrm>
              <a:off x="5721900" y="1961344"/>
              <a:ext cx="748200" cy="588581"/>
            </a:xfrm>
            <a:prstGeom prst="rect">
              <a:avLst/>
            </a:prstGeom>
            <a:noFill/>
            <a:ln>
              <a:noFill/>
            </a:ln>
          </p:spPr>
        </p:pic>
        <p:cxnSp>
          <p:nvCxnSpPr>
            <p:cNvPr id="237" name="Shape 237"/>
            <p:cNvCxnSpPr/>
            <p:nvPr/>
          </p:nvCxnSpPr>
          <p:spPr>
            <a:xfrm rot="10800000">
              <a:off x="7327125" y="2875950"/>
              <a:ext cx="890400" cy="436200"/>
            </a:xfrm>
            <a:prstGeom prst="straightConnector1">
              <a:avLst/>
            </a:prstGeom>
            <a:noFill/>
            <a:ln cap="flat" cmpd="sng" w="38100">
              <a:solidFill>
                <a:srgbClr val="000000"/>
              </a:solidFill>
              <a:prstDash val="solid"/>
              <a:round/>
              <a:headEnd len="med" w="med" type="none"/>
              <a:tailEnd len="lg" w="lg" type="triangle"/>
            </a:ln>
          </p:spPr>
        </p:cxnSp>
        <p:sp>
          <p:nvSpPr>
            <p:cNvPr id="238" name="Shape 238"/>
            <p:cNvSpPr txBox="1"/>
            <p:nvPr/>
          </p:nvSpPr>
          <p:spPr>
            <a:xfrm rot="1666995">
              <a:off x="7282261" y="2714426"/>
              <a:ext cx="1457753" cy="36662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latin typeface="Calibri"/>
                  <a:ea typeface="Calibri"/>
                  <a:cs typeface="Calibri"/>
                  <a:sym typeface="Calibri"/>
                </a:rPr>
                <a:t>Upload Video</a:t>
              </a:r>
            </a:p>
          </p:txBody>
        </p:sp>
        <p:cxnSp>
          <p:nvCxnSpPr>
            <p:cNvPr id="239" name="Shape 239"/>
            <p:cNvCxnSpPr/>
            <p:nvPr/>
          </p:nvCxnSpPr>
          <p:spPr>
            <a:xfrm flipH="1">
              <a:off x="4097675" y="2913400"/>
              <a:ext cx="912600" cy="488100"/>
            </a:xfrm>
            <a:prstGeom prst="straightConnector1">
              <a:avLst/>
            </a:prstGeom>
            <a:noFill/>
            <a:ln cap="flat" cmpd="sng" w="38100">
              <a:solidFill>
                <a:srgbClr val="000000"/>
              </a:solidFill>
              <a:prstDash val="solid"/>
              <a:round/>
              <a:headEnd len="med" w="med" type="none"/>
              <a:tailEnd len="lg" w="lg" type="triangle"/>
            </a:ln>
          </p:spPr>
        </p:cxnSp>
        <p:sp>
          <p:nvSpPr>
            <p:cNvPr id="240" name="Shape 240"/>
            <p:cNvSpPr txBox="1"/>
            <p:nvPr/>
          </p:nvSpPr>
          <p:spPr>
            <a:xfrm rot="-1727180">
              <a:off x="3912559" y="2790592"/>
              <a:ext cx="1169984" cy="36680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latin typeface="Calibri"/>
                  <a:ea typeface="Calibri"/>
                  <a:cs typeface="Calibri"/>
                  <a:sym typeface="Calibri"/>
                </a:rPr>
                <a:t>Play</a:t>
              </a:r>
              <a:r>
                <a:rPr lang="en-US" sz="1800">
                  <a:latin typeface="Calibri"/>
                  <a:ea typeface="Calibri"/>
                  <a:cs typeface="Calibri"/>
                  <a:sym typeface="Calibri"/>
                </a:rPr>
                <a:t> Video</a:t>
              </a:r>
            </a:p>
          </p:txBody>
        </p:sp>
        <p:cxnSp>
          <p:nvCxnSpPr>
            <p:cNvPr id="241" name="Shape 241"/>
            <p:cNvCxnSpPr/>
            <p:nvPr/>
          </p:nvCxnSpPr>
          <p:spPr>
            <a:xfrm flipH="1" rot="10800000">
              <a:off x="3931475" y="2431300"/>
              <a:ext cx="828900" cy="466500"/>
            </a:xfrm>
            <a:prstGeom prst="straightConnector1">
              <a:avLst/>
            </a:prstGeom>
            <a:noFill/>
            <a:ln cap="flat" cmpd="sng" w="38100">
              <a:solidFill>
                <a:srgbClr val="000000"/>
              </a:solidFill>
              <a:prstDash val="solid"/>
              <a:round/>
              <a:headEnd len="med" w="med" type="none"/>
              <a:tailEnd len="lg" w="lg" type="triangle"/>
            </a:ln>
          </p:spPr>
        </p:cxnSp>
        <p:sp>
          <p:nvSpPr>
            <p:cNvPr id="242" name="Shape 242"/>
            <p:cNvSpPr txBox="1"/>
            <p:nvPr/>
          </p:nvSpPr>
          <p:spPr>
            <a:xfrm rot="-1695978">
              <a:off x="3410238" y="2359220"/>
              <a:ext cx="1554573" cy="3664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latin typeface="Calibri"/>
                  <a:ea typeface="Calibri"/>
                  <a:cs typeface="Calibri"/>
                  <a:sym typeface="Calibri"/>
                </a:rPr>
                <a:t>Upload Avatar</a:t>
              </a:r>
            </a:p>
          </p:txBody>
        </p:sp>
        <p:pic>
          <p:nvPicPr>
            <p:cNvPr id="243" name="Shape 243"/>
            <p:cNvPicPr preferRelativeResize="0"/>
            <p:nvPr/>
          </p:nvPicPr>
          <p:blipFill>
            <a:blip r:embed="rId6">
              <a:alphaModFix/>
            </a:blip>
            <a:stretch>
              <a:fillRect/>
            </a:stretch>
          </p:blipFill>
          <p:spPr>
            <a:xfrm>
              <a:off x="8417069" y="3833537"/>
              <a:ext cx="1312025" cy="781813"/>
            </a:xfrm>
            <a:prstGeom prst="rect">
              <a:avLst/>
            </a:prstGeom>
            <a:noFill/>
            <a:ln>
              <a:noFill/>
            </a:ln>
          </p:spPr>
        </p:pic>
        <p:pic>
          <p:nvPicPr>
            <p:cNvPr id="244" name="Shape 244"/>
            <p:cNvPicPr preferRelativeResize="0"/>
            <p:nvPr/>
          </p:nvPicPr>
          <p:blipFill>
            <a:blip r:embed="rId7">
              <a:alphaModFix/>
            </a:blip>
            <a:stretch>
              <a:fillRect/>
            </a:stretch>
          </p:blipFill>
          <p:spPr>
            <a:xfrm>
              <a:off x="2531387" y="3867923"/>
              <a:ext cx="1312024" cy="685452"/>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250" name="Shape 250"/>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rgbClr val="1482AB"/>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 &amp; Conclusion</a:t>
            </a:r>
          </a:p>
        </p:txBody>
      </p:sp>
      <p:sp>
        <p:nvSpPr>
          <p:cNvPr id="251" name="Shape 251"/>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lang="en-US"/>
              <a:t>Implementation</a:t>
            </a:r>
            <a:r>
              <a:rPr b="0" i="0" lang="en-US" sz="4800" u="none" cap="none" strike="noStrike">
                <a:solidFill>
                  <a:srgbClr val="3F3F3F"/>
                </a:solidFill>
                <a:latin typeface="Calibri"/>
                <a:ea typeface="Calibri"/>
                <a:cs typeface="Calibri"/>
                <a:sym typeface="Calibri"/>
              </a:rPr>
              <a:t> – </a:t>
            </a:r>
            <a:r>
              <a:rPr lang="en-US"/>
              <a:t>Login</a:t>
            </a:r>
          </a:p>
        </p:txBody>
      </p:sp>
      <p:sp>
        <p:nvSpPr>
          <p:cNvPr id="257" name="Shape 257"/>
          <p:cNvSpPr txBox="1"/>
          <p:nvPr>
            <p:ph idx="1" type="body"/>
          </p:nvPr>
        </p:nvSpPr>
        <p:spPr>
          <a:xfrm>
            <a:off x="1243575" y="1845725"/>
            <a:ext cx="6029700" cy="4462800"/>
          </a:xfrm>
          <a:prstGeom prst="rect">
            <a:avLst/>
          </a:prstGeom>
          <a:noFill/>
          <a:ln>
            <a:noFill/>
          </a:ln>
        </p:spPr>
        <p:txBody>
          <a:bodyPr anchorCtr="0" anchor="t" bIns="45700" lIns="0" rIns="0" tIns="45700">
            <a:noAutofit/>
          </a:bodyPr>
          <a:lstStyle/>
          <a:p>
            <a:pPr indent="-230187" lvl="0" marL="230187" marR="0" rtl="0" algn="l">
              <a:lnSpc>
                <a:spcPct val="100000"/>
              </a:lnSpc>
              <a:spcBef>
                <a:spcPts val="0"/>
              </a:spcBef>
              <a:spcAft>
                <a:spcPts val="0"/>
              </a:spcAft>
              <a:buClr>
                <a:srgbClr val="000000"/>
              </a:buClr>
              <a:buSzPct val="100000"/>
              <a:buFont typeface="Arial"/>
              <a:buChar char="•"/>
            </a:pPr>
            <a:r>
              <a:rPr lang="en-US" sz="2400">
                <a:solidFill>
                  <a:srgbClr val="000000"/>
                </a:solidFill>
              </a:rPr>
              <a:t>Instructor and Student is prompt for login before they can access their dashboard</a:t>
            </a:r>
          </a:p>
          <a:p>
            <a:pPr indent="-230187" lvl="0" marL="230187" marR="0" rtl="0" algn="l">
              <a:lnSpc>
                <a:spcPct val="100000"/>
              </a:lnSpc>
              <a:spcBef>
                <a:spcPts val="0"/>
              </a:spcBef>
              <a:spcAft>
                <a:spcPts val="0"/>
              </a:spcAft>
              <a:buClr>
                <a:srgbClr val="000000"/>
              </a:buClr>
              <a:buSzPct val="100000"/>
              <a:buFont typeface="Arial"/>
              <a:buChar char="•"/>
            </a:pPr>
            <a:r>
              <a:rPr lang="en-US" sz="2400">
                <a:solidFill>
                  <a:srgbClr val="000000"/>
                </a:solidFill>
              </a:rPr>
              <a:t>Users can also register for new account either as student or instructor</a:t>
            </a:r>
          </a:p>
          <a:p>
            <a:pPr indent="-230187" lvl="0" marL="230187" marR="0" rtl="0" algn="l">
              <a:lnSpc>
                <a:spcPct val="100000"/>
              </a:lnSpc>
              <a:spcBef>
                <a:spcPts val="0"/>
              </a:spcBef>
              <a:spcAft>
                <a:spcPts val="0"/>
              </a:spcAft>
              <a:buClr>
                <a:srgbClr val="000000"/>
              </a:buClr>
              <a:buSzPct val="100000"/>
              <a:buFont typeface="Arial"/>
              <a:buChar char="•"/>
            </a:pPr>
            <a:r>
              <a:rPr lang="en-US" sz="2400">
                <a:solidFill>
                  <a:srgbClr val="000000"/>
                </a:solidFill>
              </a:rPr>
              <a:t>HTTP Endpoints</a:t>
            </a:r>
          </a:p>
          <a:p>
            <a:pPr indent="-243395" lvl="1" marL="522795" marR="0" rtl="0" algn="l">
              <a:lnSpc>
                <a:spcPct val="100000"/>
              </a:lnSpc>
              <a:spcBef>
                <a:spcPts val="0"/>
              </a:spcBef>
              <a:spcAft>
                <a:spcPts val="0"/>
              </a:spcAft>
              <a:buClr>
                <a:srgbClr val="000000"/>
              </a:buClr>
              <a:buSzPct val="100000"/>
              <a:buFont typeface="Arial"/>
              <a:buChar char="•"/>
            </a:pPr>
            <a:r>
              <a:rPr lang="en-US" sz="2400">
                <a:solidFill>
                  <a:srgbClr val="000000"/>
                </a:solidFill>
              </a:rPr>
              <a:t>Post /login {email, password}</a:t>
            </a:r>
          </a:p>
          <a:p>
            <a:pPr indent="-243395" lvl="1" marL="522795" marR="0" rtl="0" algn="l">
              <a:lnSpc>
                <a:spcPct val="100000"/>
              </a:lnSpc>
              <a:spcBef>
                <a:spcPts val="0"/>
              </a:spcBef>
              <a:spcAft>
                <a:spcPts val="0"/>
              </a:spcAft>
              <a:buClr>
                <a:srgbClr val="000000"/>
              </a:buClr>
              <a:buSzPct val="100000"/>
              <a:buFont typeface="Arial"/>
              <a:buChar char="•"/>
            </a:pPr>
            <a:r>
              <a:rPr lang="en-US" sz="2400">
                <a:solidFill>
                  <a:srgbClr val="000000"/>
                </a:solidFill>
              </a:rPr>
              <a:t>Post /reg </a:t>
            </a:r>
            <a:r>
              <a:rPr lang="en-US" sz="2400">
                <a:solidFill>
                  <a:schemeClr val="dk1"/>
                </a:solidFill>
              </a:rPr>
              <a:t>{email, password, fullname, role}</a:t>
            </a:r>
          </a:p>
          <a:p>
            <a:pPr indent="-230187" lvl="0" marL="230187" marR="0" rtl="0" algn="l">
              <a:lnSpc>
                <a:spcPct val="100000"/>
              </a:lnSpc>
              <a:spcBef>
                <a:spcPts val="0"/>
              </a:spcBef>
              <a:spcAft>
                <a:spcPts val="0"/>
              </a:spcAft>
              <a:buClr>
                <a:srgbClr val="000000"/>
              </a:buClr>
              <a:buSzPct val="100000"/>
              <a:buFont typeface="Arial"/>
              <a:buChar char="•"/>
            </a:pPr>
            <a:r>
              <a:rPr lang="en-US" sz="2400">
                <a:solidFill>
                  <a:srgbClr val="000000"/>
                </a:solidFill>
              </a:rPr>
              <a:t>Persistent Data stored on mLab.com in mongoDB</a:t>
            </a:r>
          </a:p>
          <a:p>
            <a:pPr indent="-243395" lvl="1" marL="522795" marR="0" rtl="0" algn="l">
              <a:lnSpc>
                <a:spcPct val="100000"/>
              </a:lnSpc>
              <a:spcBef>
                <a:spcPts val="0"/>
              </a:spcBef>
              <a:spcAft>
                <a:spcPts val="0"/>
              </a:spcAft>
              <a:buClr>
                <a:srgbClr val="000000"/>
              </a:buClr>
              <a:buSzPct val="100000"/>
              <a:buFont typeface="Arial"/>
              <a:buChar char="•"/>
            </a:pPr>
            <a:r>
              <a:rPr i="1" lang="en-US" sz="2400">
                <a:solidFill>
                  <a:srgbClr val="000000"/>
                </a:solidFill>
              </a:rPr>
              <a:t>mongodb://user:user@ds133328.mlab.com:33328/sage-login</a:t>
            </a:r>
          </a:p>
          <a:p>
            <a:pPr indent="-230187" lvl="0" marL="230187" rtl="0">
              <a:lnSpc>
                <a:spcPct val="100000"/>
              </a:lnSpc>
              <a:spcBef>
                <a:spcPts val="0"/>
              </a:spcBef>
              <a:spcAft>
                <a:spcPts val="0"/>
              </a:spcAft>
              <a:buClr>
                <a:srgbClr val="000000"/>
              </a:buClr>
              <a:buSzPct val="100000"/>
              <a:buFont typeface="Arial"/>
              <a:buChar char="•"/>
            </a:pPr>
            <a:r>
              <a:rPr lang="en-US" sz="2400">
                <a:solidFill>
                  <a:schemeClr val="dk1"/>
                </a:solidFill>
              </a:rPr>
              <a:t>Password encrypted using </a:t>
            </a:r>
            <a:r>
              <a:rPr i="1" lang="en-US" sz="2400">
                <a:solidFill>
                  <a:schemeClr val="dk1"/>
                </a:solidFill>
              </a:rPr>
              <a:t>bcryptjs</a:t>
            </a:r>
          </a:p>
        </p:txBody>
      </p:sp>
      <p:sp>
        <p:nvSpPr>
          <p:cNvPr id="258" name="Shape 25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59" name="Shape 259"/>
          <p:cNvPicPr preferRelativeResize="0"/>
          <p:nvPr/>
        </p:nvPicPr>
        <p:blipFill rotWithShape="1">
          <a:blip r:embed="rId3">
            <a:alphaModFix/>
          </a:blip>
          <a:srcRect b="36394" l="0" r="0" t="0"/>
          <a:stretch/>
        </p:blipFill>
        <p:spPr>
          <a:xfrm>
            <a:off x="7458450" y="1970574"/>
            <a:ext cx="3697227" cy="1450751"/>
          </a:xfrm>
          <a:prstGeom prst="rect">
            <a:avLst/>
          </a:prstGeom>
          <a:noFill/>
          <a:ln>
            <a:noFill/>
          </a:ln>
        </p:spPr>
      </p:pic>
      <p:pic>
        <p:nvPicPr>
          <p:cNvPr id="260" name="Shape 260"/>
          <p:cNvPicPr preferRelativeResize="0"/>
          <p:nvPr/>
        </p:nvPicPr>
        <p:blipFill>
          <a:blip r:embed="rId4">
            <a:alphaModFix/>
          </a:blip>
          <a:stretch>
            <a:fillRect/>
          </a:stretch>
        </p:blipFill>
        <p:spPr>
          <a:xfrm>
            <a:off x="7458450" y="3898200"/>
            <a:ext cx="3697223" cy="208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5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500"/>
                                        <p:tgtEl>
                                          <p:spTgt spid="2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500"/>
                                        <p:tgtEl>
                                          <p:spTgt spid="2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animEffect filter="fade" transition="in">
                                      <p:cBhvr>
                                        <p:cTn dur="500"/>
                                        <p:tgtEl>
                                          <p:spTgt spid="25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Implementation – </a:t>
            </a:r>
            <a:r>
              <a:rPr lang="en-US"/>
              <a:t>Student Dashboard</a:t>
            </a:r>
          </a:p>
        </p:txBody>
      </p:sp>
      <p:sp>
        <p:nvSpPr>
          <p:cNvPr id="266" name="Shape 266"/>
          <p:cNvSpPr txBox="1"/>
          <p:nvPr>
            <p:ph idx="1" type="body"/>
          </p:nvPr>
        </p:nvSpPr>
        <p:spPr>
          <a:xfrm>
            <a:off x="1097275" y="1845725"/>
            <a:ext cx="6024900" cy="4284300"/>
          </a:xfrm>
          <a:prstGeom prst="rect">
            <a:avLst/>
          </a:prstGeom>
          <a:noFill/>
          <a:ln>
            <a:noFill/>
          </a:ln>
        </p:spPr>
        <p:txBody>
          <a:bodyPr anchorCtr="0" anchor="t" bIns="45700" lIns="0" rIns="0" tIns="45700">
            <a:noAutofit/>
          </a:bodyPr>
          <a:lstStyle/>
          <a:p>
            <a:pPr indent="-230187" lvl="0" marL="230187" rtl="0">
              <a:lnSpc>
                <a:spcPct val="100000"/>
              </a:lnSpc>
              <a:spcBef>
                <a:spcPts val="0"/>
              </a:spcBef>
              <a:spcAft>
                <a:spcPts val="0"/>
              </a:spcAft>
              <a:buClr>
                <a:srgbClr val="000000"/>
              </a:buClr>
              <a:buSzPct val="100000"/>
              <a:buFont typeface="Arial"/>
              <a:buChar char="•"/>
            </a:pPr>
            <a:r>
              <a:rPr lang="en-US" sz="2400">
                <a:solidFill>
                  <a:srgbClr val="000000"/>
                </a:solidFill>
              </a:rPr>
              <a:t>Implemented using HTML, AngularJS, and Bootstrap, Express, VideoJS, multerS3</a:t>
            </a:r>
          </a:p>
          <a:p>
            <a:pPr indent="-230187" lvl="0" marL="230187" marR="0" rtl="0" algn="l">
              <a:lnSpc>
                <a:spcPct val="100000"/>
              </a:lnSpc>
              <a:spcBef>
                <a:spcPts val="0"/>
              </a:spcBef>
              <a:spcAft>
                <a:spcPts val="0"/>
              </a:spcAft>
              <a:buClr>
                <a:srgbClr val="000000"/>
              </a:buClr>
              <a:buSzPct val="100000"/>
              <a:buFont typeface="Arial"/>
              <a:buChar char="•"/>
            </a:pPr>
            <a:r>
              <a:rPr b="0" i="0" lang="en-US" sz="2400" u="none" cap="none" strike="noStrike">
                <a:solidFill>
                  <a:srgbClr val="000000"/>
                </a:solidFill>
                <a:latin typeface="Calibri"/>
                <a:ea typeface="Calibri"/>
                <a:cs typeface="Calibri"/>
                <a:sym typeface="Calibri"/>
              </a:rPr>
              <a:t>Responsible for managing assignments, assessments, and assessment results, </a:t>
            </a:r>
            <a:r>
              <a:rPr lang="en-US" sz="2400">
                <a:solidFill>
                  <a:srgbClr val="000000"/>
                </a:solidFill>
              </a:rPr>
              <a:t>video</a:t>
            </a:r>
            <a:r>
              <a:rPr b="0" i="0" lang="en-US" sz="2400" u="none" cap="none" strike="noStrike">
                <a:solidFill>
                  <a:srgbClr val="000000"/>
                </a:solidFill>
                <a:latin typeface="Calibri"/>
                <a:ea typeface="Calibri"/>
                <a:cs typeface="Calibri"/>
                <a:sym typeface="Calibri"/>
              </a:rPr>
              <a:t> instruct</a:t>
            </a:r>
            <a:r>
              <a:rPr lang="en-US" sz="2400">
                <a:solidFill>
                  <a:srgbClr val="000000"/>
                </a:solidFill>
              </a:rPr>
              <a:t>ion, Upload Avatar</a:t>
            </a:r>
          </a:p>
          <a:p>
            <a:pPr indent="-230187" lvl="0" marL="230187" marR="0" rtl="0" algn="l">
              <a:lnSpc>
                <a:spcPct val="100000"/>
              </a:lnSpc>
              <a:spcBef>
                <a:spcPts val="0"/>
              </a:spcBef>
              <a:spcAft>
                <a:spcPts val="0"/>
              </a:spcAft>
              <a:buClr>
                <a:srgbClr val="000000"/>
              </a:buClr>
              <a:buSzPct val="100000"/>
              <a:buFont typeface="Arial"/>
              <a:buChar char="•"/>
            </a:pPr>
            <a:r>
              <a:rPr b="0" i="0" lang="en-US" sz="2400" u="none" cap="none" strike="noStrike">
                <a:solidFill>
                  <a:srgbClr val="000000"/>
                </a:solidFill>
                <a:latin typeface="Calibri"/>
                <a:ea typeface="Calibri"/>
                <a:cs typeface="Calibri"/>
                <a:sym typeface="Calibri"/>
              </a:rPr>
              <a:t>HTTP endpoint</a:t>
            </a:r>
          </a:p>
          <a:p>
            <a:pPr indent="-230695" lvl="1" marL="522795" marR="0" rtl="0" algn="l">
              <a:lnSpc>
                <a:spcPct val="100000"/>
              </a:lnSpc>
              <a:spcBef>
                <a:spcPts val="0"/>
              </a:spcBef>
              <a:spcAft>
                <a:spcPts val="0"/>
              </a:spcAft>
              <a:buClr>
                <a:srgbClr val="000000"/>
              </a:buClr>
              <a:buSzPct val="100000"/>
              <a:buFont typeface="Arial"/>
              <a:buChar char="•"/>
            </a:pPr>
            <a:r>
              <a:rPr lang="en-US" sz="2200">
                <a:solidFill>
                  <a:srgbClr val="000000"/>
                </a:solidFill>
              </a:rPr>
              <a:t>GET</a:t>
            </a:r>
            <a:r>
              <a:rPr b="0" i="0" lang="en-US" sz="2200" u="none" cap="none" strike="noStrike">
                <a:solidFill>
                  <a:srgbClr val="000000"/>
                </a:solidFill>
                <a:latin typeface="Calibri"/>
                <a:ea typeface="Calibri"/>
                <a:cs typeface="Calibri"/>
                <a:sym typeface="Calibri"/>
              </a:rPr>
              <a:t> /</a:t>
            </a:r>
            <a:r>
              <a:rPr lang="en-US" sz="2200">
                <a:solidFill>
                  <a:srgbClr val="000000"/>
                </a:solidFill>
              </a:rPr>
              <a:t>student</a:t>
            </a:r>
            <a:r>
              <a:rPr b="0" i="0" lang="en-US" sz="2200" u="none" cap="none" strike="noStrike">
                <a:solidFill>
                  <a:srgbClr val="000000"/>
                </a:solidFill>
                <a:latin typeface="Calibri"/>
                <a:ea typeface="Calibri"/>
                <a:cs typeface="Calibri"/>
                <a:sym typeface="Calibri"/>
              </a:rPr>
              <a:t>/#/ov</a:t>
            </a:r>
            <a:r>
              <a:rPr lang="en-US" sz="2200">
                <a:solidFill>
                  <a:srgbClr val="000000"/>
                </a:solidFill>
              </a:rPr>
              <a:t>erview/</a:t>
            </a:r>
            <a:r>
              <a:rPr b="0" i="0" lang="en-US" sz="2200" u="none" cap="none" strike="noStrike">
                <a:solidFill>
                  <a:srgbClr val="000000"/>
                </a:solidFill>
                <a:latin typeface="Calibri"/>
                <a:ea typeface="Calibri"/>
                <a:cs typeface="Calibri"/>
                <a:sym typeface="Calibri"/>
              </a:rPr>
              <a:t>{id}</a:t>
            </a:r>
          </a:p>
          <a:p>
            <a:pPr indent="-230695" lvl="1" marL="522795" marR="0" rtl="0" algn="l">
              <a:lnSpc>
                <a:spcPct val="100000"/>
              </a:lnSpc>
              <a:spcBef>
                <a:spcPts val="0"/>
              </a:spcBef>
              <a:spcAft>
                <a:spcPts val="0"/>
              </a:spcAft>
              <a:buClr>
                <a:srgbClr val="000000"/>
              </a:buClr>
              <a:buSzPct val="100000"/>
              <a:buFont typeface="Arial"/>
              <a:buChar char="•"/>
            </a:pPr>
            <a:r>
              <a:rPr lang="en-US" sz="2200">
                <a:solidFill>
                  <a:srgbClr val="000000"/>
                </a:solidFill>
              </a:rPr>
              <a:t>GET</a:t>
            </a:r>
            <a:r>
              <a:rPr b="0" i="0" lang="en-US" sz="2200" u="none" cap="none" strike="noStrike">
                <a:solidFill>
                  <a:srgbClr val="000000"/>
                </a:solidFill>
                <a:latin typeface="Calibri"/>
                <a:ea typeface="Calibri"/>
                <a:cs typeface="Calibri"/>
                <a:sym typeface="Calibri"/>
              </a:rPr>
              <a:t> /stats/students/{id}</a:t>
            </a:r>
          </a:p>
          <a:p>
            <a:pPr indent="-217487" lvl="0" marL="230187" marR="0" rtl="0" algn="l">
              <a:lnSpc>
                <a:spcPct val="100000"/>
              </a:lnSpc>
              <a:spcBef>
                <a:spcPts val="0"/>
              </a:spcBef>
              <a:spcAft>
                <a:spcPts val="0"/>
              </a:spcAft>
              <a:buClr>
                <a:srgbClr val="000000"/>
              </a:buClr>
              <a:buSzPct val="91666"/>
              <a:buFont typeface="Arial"/>
              <a:buChar char="•"/>
            </a:pPr>
            <a:r>
              <a:rPr lang="en-US" sz="2400">
                <a:solidFill>
                  <a:srgbClr val="000000"/>
                </a:solidFill>
              </a:rPr>
              <a:t>AWS S3</a:t>
            </a:r>
          </a:p>
          <a:p>
            <a:pPr indent="-243395" lvl="1" marL="522795" marR="0" rtl="0" algn="l">
              <a:lnSpc>
                <a:spcPct val="100000"/>
              </a:lnSpc>
              <a:spcBef>
                <a:spcPts val="0"/>
              </a:spcBef>
              <a:spcAft>
                <a:spcPts val="0"/>
              </a:spcAft>
              <a:buClr>
                <a:srgbClr val="000000"/>
              </a:buClr>
              <a:buSzPct val="100000"/>
              <a:buFont typeface="Arial"/>
              <a:buChar char="•"/>
            </a:pPr>
            <a:r>
              <a:rPr lang="en-US" sz="2400">
                <a:solidFill>
                  <a:srgbClr val="000000"/>
                </a:solidFill>
              </a:rPr>
              <a:t>POST /student/#/upload/{id}</a:t>
            </a:r>
          </a:p>
          <a:p>
            <a:pPr indent="-243395" lvl="1" marL="522795" marR="0" rtl="0" algn="l">
              <a:lnSpc>
                <a:spcPct val="100000"/>
              </a:lnSpc>
              <a:spcBef>
                <a:spcPts val="0"/>
              </a:spcBef>
              <a:spcAft>
                <a:spcPts val="0"/>
              </a:spcAft>
              <a:buClr>
                <a:srgbClr val="000000"/>
              </a:buClr>
              <a:buSzPct val="100000"/>
              <a:buFont typeface="Arial"/>
              <a:buChar char="•"/>
            </a:pPr>
            <a:r>
              <a:rPr lang="en-US" sz="2400">
                <a:solidFill>
                  <a:srgbClr val="000000"/>
                </a:solidFill>
              </a:rPr>
              <a:t>bucket: ‘sage-videos-2016’</a:t>
            </a:r>
          </a:p>
        </p:txBody>
      </p:sp>
      <p:sp>
        <p:nvSpPr>
          <p:cNvPr id="267" name="Shape 267"/>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68" name="Shape 268"/>
          <p:cNvPicPr preferRelativeResize="0"/>
          <p:nvPr/>
        </p:nvPicPr>
        <p:blipFill>
          <a:blip r:embed="rId3">
            <a:alphaModFix/>
          </a:blip>
          <a:stretch>
            <a:fillRect/>
          </a:stretch>
        </p:blipFill>
        <p:spPr>
          <a:xfrm>
            <a:off x="7908310" y="2041676"/>
            <a:ext cx="2711540" cy="3772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5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5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5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5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5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5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5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5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956300" y="1546925"/>
            <a:ext cx="6327600" cy="4298100"/>
          </a:xfrm>
          <a:prstGeom prst="rect">
            <a:avLst/>
          </a:prstGeom>
          <a:noFill/>
          <a:ln>
            <a:noFill/>
          </a:ln>
        </p:spPr>
        <p:txBody>
          <a:bodyPr anchorCtr="0" anchor="t" bIns="45700" lIns="0" rIns="0" tIns="45700">
            <a:noAutofit/>
          </a:bodyPr>
          <a:lstStyle/>
          <a:p>
            <a:pPr indent="-217487" lvl="0" marL="230187" rtl="0">
              <a:spcBef>
                <a:spcPts val="1400"/>
              </a:spcBef>
              <a:spcAft>
                <a:spcPts val="0"/>
              </a:spcAft>
              <a:buClr>
                <a:srgbClr val="000000"/>
              </a:buClr>
              <a:buSzPct val="100000"/>
              <a:buFont typeface="Arial"/>
              <a:buChar char="•"/>
            </a:pPr>
            <a:r>
              <a:rPr lang="en-US" sz="2200">
                <a:solidFill>
                  <a:srgbClr val="000000"/>
                </a:solidFill>
              </a:rPr>
              <a:t>Responsible for managing courses, assignments, and upload assignment vidoes.</a:t>
            </a:r>
          </a:p>
          <a:p>
            <a:pPr indent="-217487" lvl="0" marL="230187" rtl="0">
              <a:spcBef>
                <a:spcPts val="1400"/>
              </a:spcBef>
              <a:spcAft>
                <a:spcPts val="0"/>
              </a:spcAft>
              <a:buClr>
                <a:srgbClr val="000000"/>
              </a:buClr>
              <a:buSzPct val="100000"/>
              <a:buFont typeface="Arial"/>
              <a:buChar char="•"/>
            </a:pPr>
            <a:r>
              <a:rPr lang="en-US" sz="2200">
                <a:solidFill>
                  <a:srgbClr val="000000"/>
                </a:solidFill>
              </a:rPr>
              <a:t>HTTP endpoint</a:t>
            </a:r>
          </a:p>
          <a:p>
            <a:pPr indent="-230695" lvl="1" marL="522795" rtl="0">
              <a:spcBef>
                <a:spcPts val="400"/>
              </a:spcBef>
              <a:spcAft>
                <a:spcPts val="0"/>
              </a:spcAft>
              <a:buClr>
                <a:srgbClr val="000000"/>
              </a:buClr>
              <a:buSzPct val="100000"/>
              <a:buFont typeface="Arial"/>
              <a:buChar char="•"/>
            </a:pPr>
            <a:r>
              <a:rPr lang="en-US" sz="2200">
                <a:solidFill>
                  <a:srgbClr val="000000"/>
                </a:solidFill>
              </a:rPr>
              <a:t>GET /stats/instructors/{id}</a:t>
            </a:r>
          </a:p>
          <a:p>
            <a:pPr indent="-230695" lvl="1" marL="522795" rtl="0">
              <a:spcBef>
                <a:spcPts val="600"/>
              </a:spcBef>
              <a:spcAft>
                <a:spcPts val="0"/>
              </a:spcAft>
              <a:buClr>
                <a:srgbClr val="000000"/>
              </a:buClr>
              <a:buSzPct val="100000"/>
              <a:buFont typeface="Arial"/>
              <a:buChar char="•"/>
            </a:pPr>
            <a:r>
              <a:rPr lang="en-US" sz="2200">
                <a:solidFill>
                  <a:srgbClr val="000000"/>
                </a:solidFill>
              </a:rPr>
              <a:t>GET /instructor/#/overview/{id}/courses/{cid}/hw/{hid}</a:t>
            </a:r>
          </a:p>
          <a:p>
            <a:pPr indent="-230695" lvl="1" marL="522795" rtl="0">
              <a:spcBef>
                <a:spcPts val="600"/>
              </a:spcBef>
              <a:spcAft>
                <a:spcPts val="0"/>
              </a:spcAft>
              <a:buClr>
                <a:srgbClr val="000000"/>
              </a:buClr>
              <a:buSzPct val="100000"/>
              <a:buFont typeface="Arial"/>
              <a:buChar char="•"/>
            </a:pPr>
            <a:r>
              <a:rPr lang="en-US" sz="2200">
                <a:solidFill>
                  <a:srgbClr val="000000"/>
                </a:solidFill>
              </a:rPr>
              <a:t>GET /instructor/#/overview/{id}/courses/{cid}</a:t>
            </a:r>
          </a:p>
          <a:p>
            <a:pPr indent="-230695" lvl="1" marL="522795" rtl="0">
              <a:spcBef>
                <a:spcPts val="600"/>
              </a:spcBef>
              <a:spcAft>
                <a:spcPts val="0"/>
              </a:spcAft>
              <a:buClr>
                <a:srgbClr val="000000"/>
              </a:buClr>
              <a:buSzPct val="100000"/>
              <a:buFont typeface="Arial"/>
              <a:buChar char="•"/>
            </a:pPr>
            <a:r>
              <a:rPr lang="en-US" sz="2200">
                <a:solidFill>
                  <a:srgbClr val="000000"/>
                </a:solidFill>
              </a:rPr>
              <a:t>GET /instructor/#/overview/{id}</a:t>
            </a:r>
          </a:p>
          <a:p>
            <a:pPr indent="-230695" lvl="1" marL="522795" rtl="0">
              <a:spcBef>
                <a:spcPts val="600"/>
              </a:spcBef>
              <a:spcAft>
                <a:spcPts val="0"/>
              </a:spcAft>
              <a:buClr>
                <a:srgbClr val="000000"/>
              </a:buClr>
              <a:buSzPct val="100000"/>
              <a:buFont typeface="Arial"/>
              <a:buChar char="•"/>
            </a:pPr>
            <a:r>
              <a:rPr lang="en-US" sz="2200">
                <a:solidFill>
                  <a:srgbClr val="000000"/>
                </a:solidFill>
              </a:rPr>
              <a:t>GET /students/{id}/assessments/{id}/results</a:t>
            </a:r>
          </a:p>
          <a:p>
            <a:pPr indent="-217487" lvl="0" marL="230187" rtl="0">
              <a:lnSpc>
                <a:spcPct val="100000"/>
              </a:lnSpc>
              <a:spcBef>
                <a:spcPts val="0"/>
              </a:spcBef>
              <a:spcAft>
                <a:spcPts val="0"/>
              </a:spcAft>
              <a:buClr>
                <a:schemeClr val="dk1"/>
              </a:buClr>
              <a:buSzPct val="100000"/>
              <a:buFont typeface="Arial"/>
              <a:buChar char="•"/>
            </a:pPr>
            <a:r>
              <a:rPr lang="en-US" sz="2200">
                <a:solidFill>
                  <a:schemeClr val="dk1"/>
                </a:solidFill>
              </a:rPr>
              <a:t>AWS S3</a:t>
            </a:r>
          </a:p>
          <a:p>
            <a:pPr indent="-230695" lvl="1" marL="522795" rtl="0">
              <a:lnSpc>
                <a:spcPct val="100000"/>
              </a:lnSpc>
              <a:spcBef>
                <a:spcPts val="0"/>
              </a:spcBef>
              <a:spcAft>
                <a:spcPts val="0"/>
              </a:spcAft>
              <a:buClr>
                <a:schemeClr val="dk1"/>
              </a:buClr>
              <a:buSzPct val="100000"/>
              <a:buFont typeface="Arial"/>
              <a:buChar char="•"/>
            </a:pPr>
            <a:r>
              <a:rPr lang="en-US" sz="2200">
                <a:solidFill>
                  <a:schemeClr val="dk1"/>
                </a:solidFill>
              </a:rPr>
              <a:t>POST /instructor/#/uploadVideo/{id}</a:t>
            </a:r>
          </a:p>
          <a:p>
            <a:pPr indent="-230695" lvl="1" marL="522795" rtl="0">
              <a:lnSpc>
                <a:spcPct val="100000"/>
              </a:lnSpc>
              <a:spcBef>
                <a:spcPts val="0"/>
              </a:spcBef>
              <a:spcAft>
                <a:spcPts val="0"/>
              </a:spcAft>
              <a:buClr>
                <a:schemeClr val="dk1"/>
              </a:buClr>
              <a:buSzPct val="100000"/>
              <a:buFont typeface="Arial"/>
              <a:buChar char="•"/>
            </a:pPr>
            <a:r>
              <a:rPr lang="en-US" sz="2200">
                <a:solidFill>
                  <a:schemeClr val="dk1"/>
                </a:solidFill>
              </a:rPr>
              <a:t>bucket: ‘sage-student-avatar’				</a:t>
            </a:r>
          </a:p>
          <a:p>
            <a:pPr indent="0" lvl="0" marL="0" marR="0" rtl="0" algn="l">
              <a:lnSpc>
                <a:spcPct val="90000"/>
              </a:lnSpc>
              <a:spcBef>
                <a:spcPts val="0"/>
              </a:spcBef>
              <a:spcAft>
                <a:spcPts val="0"/>
              </a:spcAft>
              <a:buNone/>
            </a:pPr>
            <a:r>
              <a:t/>
            </a:r>
            <a:endParaRPr sz="2200"/>
          </a:p>
        </p:txBody>
      </p:sp>
      <p:sp>
        <p:nvSpPr>
          <p:cNvPr id="274" name="Shape 274"/>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275" name="Shape 275"/>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Implementation – </a:t>
            </a:r>
            <a:r>
              <a:rPr lang="en-US"/>
              <a:t>Instructor Dashboard</a:t>
            </a:r>
          </a:p>
        </p:txBody>
      </p:sp>
      <p:pic>
        <p:nvPicPr>
          <p:cNvPr id="276" name="Shape 276"/>
          <p:cNvPicPr preferRelativeResize="0"/>
          <p:nvPr/>
        </p:nvPicPr>
        <p:blipFill rotWithShape="1">
          <a:blip r:embed="rId3">
            <a:alphaModFix/>
          </a:blip>
          <a:srcRect b="0" l="0" r="28129" t="0"/>
          <a:stretch/>
        </p:blipFill>
        <p:spPr>
          <a:xfrm>
            <a:off x="7283899" y="2126075"/>
            <a:ext cx="4018423" cy="2490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5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500"/>
                                        <p:tgtEl>
                                          <p:spTgt spid="2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Effect filter="fade" transition="in">
                                      <p:cBhvr>
                                        <p:cTn dur="500"/>
                                        <p:tgtEl>
                                          <p:spTgt spid="2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animEffect filter="fade" transition="in">
                                      <p:cBhvr>
                                        <p:cTn dur="500"/>
                                        <p:tgtEl>
                                          <p:spTgt spid="2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animEffect filter="fade" transition="in">
                                      <p:cBhvr>
                                        <p:cTn dur="500"/>
                                        <p:tgtEl>
                                          <p:spTgt spid="2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5" st="5"/>
                                            </p:txEl>
                                          </p:spTgt>
                                        </p:tgtEl>
                                        <p:attrNameLst>
                                          <p:attrName>style.visibility</p:attrName>
                                        </p:attrNameLst>
                                      </p:cBhvr>
                                      <p:to>
                                        <p:strVal val="visible"/>
                                      </p:to>
                                    </p:set>
                                    <p:animEffect filter="fade" transition="in">
                                      <p:cBhvr>
                                        <p:cTn dur="500"/>
                                        <p:tgtEl>
                                          <p:spTgt spid="2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6" st="6"/>
                                            </p:txEl>
                                          </p:spTgt>
                                        </p:tgtEl>
                                        <p:attrNameLst>
                                          <p:attrName>style.visibility</p:attrName>
                                        </p:attrNameLst>
                                      </p:cBhvr>
                                      <p:to>
                                        <p:strVal val="visible"/>
                                      </p:to>
                                    </p:set>
                                    <p:animEffect filter="fade" transition="in">
                                      <p:cBhvr>
                                        <p:cTn dur="500"/>
                                        <p:tgtEl>
                                          <p:spTgt spid="2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7" st="7"/>
                                            </p:txEl>
                                          </p:spTgt>
                                        </p:tgtEl>
                                        <p:attrNameLst>
                                          <p:attrName>style.visibility</p:attrName>
                                        </p:attrNameLst>
                                      </p:cBhvr>
                                      <p:to>
                                        <p:strVal val="visible"/>
                                      </p:to>
                                    </p:set>
                                    <p:animEffect filter="fade" transition="in">
                                      <p:cBhvr>
                                        <p:cTn dur="500"/>
                                        <p:tgtEl>
                                          <p:spTgt spid="2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8" st="8"/>
                                            </p:txEl>
                                          </p:spTgt>
                                        </p:tgtEl>
                                        <p:attrNameLst>
                                          <p:attrName>style.visibility</p:attrName>
                                        </p:attrNameLst>
                                      </p:cBhvr>
                                      <p:to>
                                        <p:strVal val="visible"/>
                                      </p:to>
                                    </p:set>
                                    <p:animEffect filter="fade" transition="in">
                                      <p:cBhvr>
                                        <p:cTn dur="500"/>
                                        <p:tgtEl>
                                          <p:spTgt spid="2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9" st="9"/>
                                            </p:txEl>
                                          </p:spTgt>
                                        </p:tgtEl>
                                        <p:attrNameLst>
                                          <p:attrName>style.visibility</p:attrName>
                                        </p:attrNameLst>
                                      </p:cBhvr>
                                      <p:to>
                                        <p:strVal val="visible"/>
                                      </p:to>
                                    </p:set>
                                    <p:animEffect filter="fade" transition="in">
                                      <p:cBhvr>
                                        <p:cTn dur="500"/>
                                        <p:tgtEl>
                                          <p:spTgt spid="27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0" st="10"/>
                                            </p:txEl>
                                          </p:spTgt>
                                        </p:tgtEl>
                                        <p:attrNameLst>
                                          <p:attrName>style.visibility</p:attrName>
                                        </p:attrNameLst>
                                      </p:cBhvr>
                                      <p:to>
                                        <p:strVal val="visible"/>
                                      </p:to>
                                    </p:set>
                                    <p:animEffect filter="fade" transition="in">
                                      <p:cBhvr>
                                        <p:cTn dur="500"/>
                                        <p:tgtEl>
                                          <p:spTgt spid="27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282" name="Shape 282"/>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rgbClr val="1482AB"/>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 &amp; Conclusion</a:t>
            </a:r>
          </a:p>
        </p:txBody>
      </p:sp>
      <p:sp>
        <p:nvSpPr>
          <p:cNvPr id="283" name="Shape 283"/>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14" name="Shape 114"/>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 &amp; Conclusion</a:t>
            </a:r>
          </a:p>
        </p:txBody>
      </p:sp>
      <p:sp>
        <p:nvSpPr>
          <p:cNvPr id="115" name="Shape 115"/>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289" name="Shape 289"/>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rgbClr val="1482AB"/>
                </a:solidFill>
                <a:latin typeface="Calibri"/>
                <a:ea typeface="Calibri"/>
                <a:cs typeface="Calibri"/>
                <a:sym typeface="Calibri"/>
              </a:rPr>
              <a:t>Future work &amp; Conclusion</a:t>
            </a:r>
          </a:p>
        </p:txBody>
      </p:sp>
      <p:sp>
        <p:nvSpPr>
          <p:cNvPr id="290" name="Shape 29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Future Work &amp; Conclusion</a:t>
            </a:r>
          </a:p>
        </p:txBody>
      </p:sp>
      <p:sp>
        <p:nvSpPr>
          <p:cNvPr id="296" name="Shape 296"/>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30187" lvl="0" marL="230187" marR="0" rtl="0" algn="l">
              <a:lnSpc>
                <a:spcPct val="90000"/>
              </a:lnSpc>
              <a:spcBef>
                <a:spcPts val="1400"/>
              </a:spcBef>
              <a:spcAft>
                <a:spcPts val="0"/>
              </a:spcAft>
              <a:buClr>
                <a:srgbClr val="000000"/>
              </a:buClr>
              <a:buSzPct val="100000"/>
              <a:buFont typeface="Arial"/>
              <a:buChar char="•"/>
            </a:pPr>
            <a:r>
              <a:rPr lang="en-US" sz="2400">
                <a:solidFill>
                  <a:srgbClr val="000000"/>
                </a:solidFill>
              </a:rPr>
              <a:t>Implementation of Badge System on backend. We still need a well-articulated badge system rewards students according to their programing activity.</a:t>
            </a:r>
          </a:p>
          <a:p>
            <a:pPr indent="-230187" lvl="0" marL="230187" marR="0" rtl="0" algn="l">
              <a:lnSpc>
                <a:spcPct val="90000"/>
              </a:lnSpc>
              <a:spcBef>
                <a:spcPts val="1400"/>
              </a:spcBef>
              <a:spcAft>
                <a:spcPts val="0"/>
              </a:spcAft>
              <a:buClr>
                <a:srgbClr val="000000"/>
              </a:buClr>
              <a:buSzPct val="100000"/>
              <a:buFont typeface="Arial"/>
              <a:buChar char="•"/>
            </a:pPr>
            <a:r>
              <a:rPr b="0" i="0" lang="en-US" sz="2400" cap="none" strike="noStrike">
                <a:solidFill>
                  <a:srgbClr val="000000"/>
                </a:solidFill>
                <a:latin typeface="Calibri"/>
                <a:ea typeface="Calibri"/>
                <a:cs typeface="Calibri"/>
                <a:sym typeface="Calibri"/>
              </a:rPr>
              <a:t>Integrate the </a:t>
            </a:r>
            <a:r>
              <a:rPr lang="en-US" sz="2400">
                <a:solidFill>
                  <a:srgbClr val="000000"/>
                </a:solidFill>
              </a:rPr>
              <a:t>SAGE editor</a:t>
            </a:r>
            <a:r>
              <a:rPr b="0" i="0" lang="en-US" sz="2400" cap="none" strike="noStrike">
                <a:solidFill>
                  <a:srgbClr val="000000"/>
                </a:solidFill>
                <a:latin typeface="Calibri"/>
                <a:ea typeface="Calibri"/>
                <a:cs typeface="Calibri"/>
                <a:sym typeface="Calibri"/>
              </a:rPr>
              <a:t> </a:t>
            </a:r>
            <a:r>
              <a:rPr lang="en-US" sz="2400">
                <a:solidFill>
                  <a:srgbClr val="000000"/>
                </a:solidFill>
              </a:rPr>
              <a:t>into current dashboard design.</a:t>
            </a:r>
          </a:p>
          <a:p>
            <a:pPr indent="-230187" lvl="0" marL="230187" marR="0" rtl="0" algn="l">
              <a:lnSpc>
                <a:spcPct val="90000"/>
              </a:lnSpc>
              <a:spcBef>
                <a:spcPts val="1400"/>
              </a:spcBef>
              <a:spcAft>
                <a:spcPts val="0"/>
              </a:spcAft>
              <a:buClr>
                <a:srgbClr val="000000"/>
              </a:buClr>
              <a:buSzPct val="100000"/>
              <a:buFont typeface="Arial"/>
              <a:buChar char="•"/>
            </a:pPr>
            <a:r>
              <a:rPr lang="en-US" sz="2400">
                <a:solidFill>
                  <a:srgbClr val="000000"/>
                </a:solidFill>
              </a:rPr>
              <a:t>Displaying assignment assessment in real time using websocket after integration with SAGE editor.</a:t>
            </a:r>
          </a:p>
          <a:p>
            <a:pPr indent="-230187" lvl="0" marL="230187" marR="0" rtl="0" algn="l">
              <a:lnSpc>
                <a:spcPct val="90000"/>
              </a:lnSpc>
              <a:spcBef>
                <a:spcPts val="1400"/>
              </a:spcBef>
              <a:spcAft>
                <a:spcPts val="0"/>
              </a:spcAft>
              <a:buClr>
                <a:srgbClr val="000000"/>
              </a:buClr>
              <a:buSzPct val="100000"/>
              <a:buFont typeface="Arial"/>
              <a:buChar char="•"/>
            </a:pPr>
            <a:r>
              <a:rPr lang="en-US" sz="2400">
                <a:solidFill>
                  <a:srgbClr val="000000"/>
                </a:solidFill>
              </a:rPr>
              <a:t>Combine Front-end website, SAGE editor, and SAGE assessment server into a single repository and server.</a:t>
            </a:r>
          </a:p>
        </p:txBody>
      </p:sp>
      <p:sp>
        <p:nvSpPr>
          <p:cNvPr id="297" name="Shape 29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Questions?</a:t>
            </a:r>
          </a:p>
        </p:txBody>
      </p:sp>
      <p:sp>
        <p:nvSpPr>
          <p:cNvPr id="304" name="Shape 304"/>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91440" lvl="0" marL="91440" marR="0" rtl="0" algn="ctr">
              <a:lnSpc>
                <a:spcPct val="90000"/>
              </a:lnSpc>
              <a:spcBef>
                <a:spcPts val="0"/>
              </a:spcBef>
              <a:spcAft>
                <a:spcPts val="0"/>
              </a:spcAft>
              <a:buClr>
                <a:schemeClr val="accent1"/>
              </a:buClr>
              <a:buSzPct val="100000"/>
              <a:buFont typeface="Calibri"/>
              <a:buNone/>
            </a:pPr>
            <a:r>
              <a:t/>
            </a:r>
            <a:endParaRPr b="0" i="0" sz="3600" u="none" cap="none" strike="noStrike">
              <a:solidFill>
                <a:srgbClr val="3F3F3F"/>
              </a:solidFill>
              <a:latin typeface="Calibri"/>
              <a:ea typeface="Calibri"/>
              <a:cs typeface="Calibri"/>
              <a:sym typeface="Calibri"/>
            </a:endParaRPr>
          </a:p>
          <a:p>
            <a:pPr indent="-91440" lvl="0" marL="91440" marR="0" rtl="0" algn="ctr">
              <a:lnSpc>
                <a:spcPct val="90000"/>
              </a:lnSpc>
              <a:spcBef>
                <a:spcPts val="1400"/>
              </a:spcBef>
              <a:spcAft>
                <a:spcPts val="0"/>
              </a:spcAft>
              <a:buClr>
                <a:schemeClr val="accent1"/>
              </a:buClr>
              <a:buSzPct val="100000"/>
              <a:buFont typeface="Calibri"/>
              <a:buNone/>
            </a:pPr>
            <a:r>
              <a:t/>
            </a:r>
            <a:endParaRPr b="0" i="0" sz="3600" u="none" cap="none" strike="noStrike">
              <a:solidFill>
                <a:srgbClr val="3F3F3F"/>
              </a:solidFill>
              <a:latin typeface="Calibri"/>
              <a:ea typeface="Calibri"/>
              <a:cs typeface="Calibri"/>
              <a:sym typeface="Calibri"/>
            </a:endParaRPr>
          </a:p>
          <a:p>
            <a:pPr indent="-91440" lvl="0" marL="91440" marR="0" rtl="0" algn="ctr">
              <a:lnSpc>
                <a:spcPct val="90000"/>
              </a:lnSpc>
              <a:spcBef>
                <a:spcPts val="1400"/>
              </a:spcBef>
              <a:spcAft>
                <a:spcPts val="0"/>
              </a:spcAft>
              <a:buClr>
                <a:schemeClr val="accent1"/>
              </a:buClr>
              <a:buSzPct val="100000"/>
              <a:buFont typeface="Calibri"/>
              <a:buChar char=" "/>
            </a:pPr>
            <a:r>
              <a:rPr lang="en-US" sz="3600" u="sng">
                <a:solidFill>
                  <a:schemeClr val="hlink"/>
                </a:solidFill>
                <a:hlinkClick r:id="rId3"/>
              </a:rPr>
              <a:t>rx2119</a:t>
            </a:r>
            <a:r>
              <a:rPr b="0" i="0" lang="en-US" sz="3600" u="sng" cap="none" strike="noStrike">
                <a:solidFill>
                  <a:schemeClr val="hlink"/>
                </a:solidFill>
                <a:latin typeface="Calibri"/>
                <a:ea typeface="Calibri"/>
                <a:cs typeface="Calibri"/>
                <a:sym typeface="Calibri"/>
                <a:hlinkClick r:id="rId4"/>
              </a:rPr>
              <a:t>@columbia.edu</a:t>
            </a:r>
          </a:p>
          <a:p>
            <a:pPr indent="-91440" lvl="0" marL="91440" marR="0" rtl="0" algn="ctr">
              <a:lnSpc>
                <a:spcPct val="90000"/>
              </a:lnSpc>
              <a:spcBef>
                <a:spcPts val="1400"/>
              </a:spcBef>
              <a:spcAft>
                <a:spcPts val="0"/>
              </a:spcAft>
              <a:buClr>
                <a:schemeClr val="accent1"/>
              </a:buClr>
              <a:buSzPct val="100000"/>
              <a:buFont typeface="Calibri"/>
              <a:buChar char=" "/>
            </a:pPr>
            <a:r>
              <a:rPr lang="en-US" sz="3600" u="sng">
                <a:solidFill>
                  <a:schemeClr val="hlink"/>
                </a:solidFill>
                <a:hlinkClick r:id="rId5"/>
              </a:rPr>
              <a:t>tz2278@columbia.edu</a:t>
            </a:r>
          </a:p>
          <a:p>
            <a:pPr indent="-91440" lvl="0" marL="91440" marR="0" rtl="0" algn="ctr">
              <a:lnSpc>
                <a:spcPct val="90000"/>
              </a:lnSpc>
              <a:spcBef>
                <a:spcPts val="1400"/>
              </a:spcBef>
              <a:spcAft>
                <a:spcPts val="0"/>
              </a:spcAft>
              <a:buClr>
                <a:schemeClr val="accent1"/>
              </a:buClr>
              <a:buSzPct val="100000"/>
              <a:buFont typeface="Calibri"/>
              <a:buChar char=" "/>
            </a:pPr>
            <a:r>
              <a:t/>
            </a:r>
            <a:endParaRPr sz="3600"/>
          </a:p>
        </p:txBody>
      </p:sp>
      <p:sp>
        <p:nvSpPr>
          <p:cNvPr id="305" name="Shape 305"/>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21" name="Shape 121"/>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1" i="0" lang="en-US" sz="2400" u="none" cap="none" strike="noStrike">
                <a:solidFill>
                  <a:srgbClr val="1482AB"/>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 &amp; Conclusion</a:t>
            </a:r>
          </a:p>
        </p:txBody>
      </p:sp>
      <p:sp>
        <p:nvSpPr>
          <p:cNvPr id="122" name="Shape 12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lang="en-US"/>
              <a:t>Introduction</a:t>
            </a:r>
          </a:p>
        </p:txBody>
      </p:sp>
      <p:sp>
        <p:nvSpPr>
          <p:cNvPr id="129" name="Shape 129"/>
          <p:cNvSpPr txBox="1"/>
          <p:nvPr>
            <p:ph idx="1" type="body"/>
          </p:nvPr>
        </p:nvSpPr>
        <p:spPr>
          <a:xfrm>
            <a:off x="1066804" y="1737408"/>
            <a:ext cx="10058400" cy="402330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Promote computational thinking</a:t>
            </a:r>
            <a:r>
              <a:rPr b="0" baseline="30000" i="0" lang="en-US" sz="2400" u="none" cap="none" strike="noStrike">
                <a:solidFill>
                  <a:srgbClr val="3F3F3F"/>
                </a:solidFill>
                <a:latin typeface="Calibri"/>
                <a:ea typeface="Calibri"/>
                <a:cs typeface="Calibri"/>
                <a:sym typeface="Calibri"/>
              </a:rPr>
              <a:t>1</a:t>
            </a:r>
          </a:p>
          <a:p>
            <a:pPr indent="-89408" lvl="1" marL="521208" rtl="0">
              <a:lnSpc>
                <a:spcPct val="115000"/>
              </a:lnSpc>
              <a:spcBef>
                <a:spcPts val="0"/>
              </a:spcBef>
              <a:spcAft>
                <a:spcPts val="0"/>
              </a:spcAft>
              <a:buClr>
                <a:schemeClr val="accent1"/>
              </a:buClr>
              <a:buFont typeface="Calibri"/>
              <a:buChar char="•"/>
            </a:pPr>
            <a:r>
              <a:rPr lang="en-US" sz="2000">
                <a:solidFill>
                  <a:schemeClr val="dk1"/>
                </a:solidFill>
              </a:rPr>
              <a:t>one of the fundamental skill that is critical to every child’s analytical ability</a:t>
            </a:r>
          </a:p>
          <a:p>
            <a:pPr indent="-228600" lvl="0" marL="228600" marR="0" rtl="0" algn="l">
              <a:lnSpc>
                <a:spcPct val="90000"/>
              </a:lnSpc>
              <a:spcBef>
                <a:spcPts val="1600"/>
              </a:spcBef>
              <a:spcAft>
                <a:spcPts val="0"/>
              </a:spcAft>
              <a:buClr>
                <a:schemeClr val="accent1"/>
              </a:buClr>
              <a:buSzPct val="100000"/>
              <a:buFont typeface="Arial"/>
              <a:buChar char="•"/>
            </a:pPr>
            <a:r>
              <a:rPr lang="en-US" sz="2400"/>
              <a:t>Quantify</a:t>
            </a:r>
            <a:r>
              <a:rPr b="0" i="0" lang="en-US" sz="2400" u="none" cap="none" strike="noStrike">
                <a:solidFill>
                  <a:srgbClr val="3F3F3F"/>
                </a:solidFill>
                <a:latin typeface="Calibri"/>
                <a:ea typeface="Calibri"/>
                <a:cs typeface="Calibri"/>
                <a:sym typeface="Calibri"/>
              </a:rPr>
              <a:t> </a:t>
            </a:r>
            <a:r>
              <a:rPr lang="en-US" sz="2400"/>
              <a:t>students assignment in </a:t>
            </a:r>
            <a:r>
              <a:rPr b="0" i="0" lang="en-US" sz="2400" u="none" cap="none" strike="noStrike">
                <a:solidFill>
                  <a:srgbClr val="3F3F3F"/>
                </a:solidFill>
                <a:latin typeface="Calibri"/>
                <a:ea typeface="Calibri"/>
                <a:cs typeface="Calibri"/>
                <a:sym typeface="Calibri"/>
              </a:rPr>
              <a:t>Scratch</a:t>
            </a:r>
            <a:r>
              <a:rPr b="0" baseline="30000" i="0" lang="en-US" sz="2400" u="none" cap="none" strike="noStrike">
                <a:solidFill>
                  <a:srgbClr val="3F3F3F"/>
                </a:solidFill>
                <a:latin typeface="Calibri"/>
                <a:ea typeface="Calibri"/>
                <a:cs typeface="Calibri"/>
                <a:sym typeface="Calibri"/>
              </a:rPr>
              <a:t>2</a:t>
            </a:r>
            <a:r>
              <a:rPr b="0" i="0" lang="en-US" sz="2400" u="none" cap="none" strike="noStrike">
                <a:solidFill>
                  <a:srgbClr val="3F3F3F"/>
                </a:solidFill>
                <a:latin typeface="Calibri"/>
                <a:ea typeface="Calibri"/>
                <a:cs typeface="Calibri"/>
                <a:sym typeface="Calibri"/>
              </a:rPr>
              <a:t> and SAGE</a:t>
            </a:r>
            <a:r>
              <a:rPr b="0" baseline="30000" i="0" lang="en-US" sz="2400" u="none" cap="none" strike="noStrike">
                <a:solidFill>
                  <a:srgbClr val="3F3F3F"/>
                </a:solidFill>
                <a:latin typeface="Calibri"/>
                <a:ea typeface="Calibri"/>
                <a:cs typeface="Calibri"/>
                <a:sym typeface="Calibri"/>
              </a:rPr>
              <a:t>3</a:t>
            </a:r>
          </a:p>
          <a:p>
            <a:pPr indent="-89408" lvl="1" marL="521208" rtl="0">
              <a:lnSpc>
                <a:spcPct val="115000"/>
              </a:lnSpc>
              <a:spcBef>
                <a:spcPts val="0"/>
              </a:spcBef>
              <a:spcAft>
                <a:spcPts val="0"/>
              </a:spcAft>
              <a:buClr>
                <a:schemeClr val="accent1"/>
              </a:buClr>
              <a:buFont typeface="Calibri"/>
              <a:buChar char="•"/>
            </a:pPr>
            <a:r>
              <a:rPr lang="en-US" sz="2000">
                <a:solidFill>
                  <a:schemeClr val="dk1"/>
                </a:solidFill>
              </a:rPr>
              <a:t>visualization of students’ study progression and their improvement of computational thinking through the dashboard on SAGE platform to assist both students and instructors</a:t>
            </a:r>
          </a:p>
          <a:p>
            <a:pPr indent="-228600" lvl="0" marL="228600" marR="0" rtl="0" algn="l">
              <a:lnSpc>
                <a:spcPct val="90000"/>
              </a:lnSpc>
              <a:spcBef>
                <a:spcPts val="1600"/>
              </a:spcBef>
              <a:spcAft>
                <a:spcPts val="0"/>
              </a:spcAft>
              <a:buClr>
                <a:schemeClr val="accent1"/>
              </a:buClr>
              <a:buSzPct val="100000"/>
              <a:buFont typeface="Arial"/>
              <a:buChar char="•"/>
            </a:pPr>
            <a:r>
              <a:rPr lang="en-US" sz="2400"/>
              <a:t>Provide more interaction between instructors and students</a:t>
            </a:r>
          </a:p>
          <a:p>
            <a:pPr indent="-89408" lvl="1" marL="521208" rtl="0">
              <a:spcBef>
                <a:spcPts val="400"/>
              </a:spcBef>
              <a:spcAft>
                <a:spcPts val="0"/>
              </a:spcAft>
              <a:buClr>
                <a:schemeClr val="accent1"/>
              </a:buClr>
              <a:buFont typeface="Arial"/>
              <a:buChar char="•"/>
            </a:pPr>
            <a:r>
              <a:rPr lang="en-US" sz="2000"/>
              <a:t>Enables students to receive formative feedback in real-time.</a:t>
            </a:r>
          </a:p>
          <a:p>
            <a:pPr indent="-89408" lvl="1" marL="521208" marR="0" rtl="0" algn="l">
              <a:lnSpc>
                <a:spcPct val="90000"/>
              </a:lnSpc>
              <a:spcBef>
                <a:spcPts val="400"/>
              </a:spcBef>
              <a:spcAft>
                <a:spcPts val="0"/>
              </a:spcAft>
              <a:buClr>
                <a:schemeClr val="accent1"/>
              </a:buClr>
              <a:buFont typeface="Arial"/>
              <a:buChar char="•"/>
            </a:pPr>
            <a:r>
              <a:rPr lang="en-US" sz="2000">
                <a:solidFill>
                  <a:schemeClr val="dk1"/>
                </a:solidFill>
              </a:rPr>
              <a:t>Enables instructors conveniently track of class progression and being able to quickly identify the struggling students</a:t>
            </a:r>
          </a:p>
        </p:txBody>
      </p:sp>
      <p:sp>
        <p:nvSpPr>
          <p:cNvPr id="130" name="Shape 130"/>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31" name="Shape 131"/>
          <p:cNvSpPr txBox="1"/>
          <p:nvPr/>
        </p:nvSpPr>
        <p:spPr>
          <a:xfrm>
            <a:off x="452714" y="5716976"/>
            <a:ext cx="10559400" cy="1107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30000" i="1" lang="en-US" sz="1200" u="none" cap="none" strike="noStrike">
                <a:latin typeface="Calibri"/>
                <a:ea typeface="Calibri"/>
                <a:cs typeface="Calibri"/>
                <a:sym typeface="Calibri"/>
              </a:rPr>
              <a:t>1 </a:t>
            </a:r>
            <a:r>
              <a:rPr i="1" lang="en-US" sz="1200">
                <a:latin typeface="Calibri"/>
                <a:ea typeface="Calibri"/>
                <a:cs typeface="Calibri"/>
                <a:sym typeface="Calibri"/>
              </a:rPr>
              <a:t>J. M. Wing, "Computational thinking," Communications of the ACM, vol. 49, no. 3, p. 33, Mar. 2006.</a:t>
            </a:r>
          </a:p>
          <a:p>
            <a:pPr indent="0" lvl="0" marL="0" marR="0" rtl="0" algn="l">
              <a:spcBef>
                <a:spcPts val="0"/>
              </a:spcBef>
              <a:buSzPct val="25000"/>
              <a:buNone/>
            </a:pPr>
            <a:r>
              <a:rPr baseline="30000" i="1" lang="en-US" sz="1200">
                <a:latin typeface="Calibri"/>
                <a:ea typeface="Calibri"/>
                <a:cs typeface="Calibri"/>
                <a:sym typeface="Calibri"/>
              </a:rPr>
              <a:t>2 </a:t>
            </a:r>
            <a:r>
              <a:rPr i="1" lang="en-US" sz="1200">
                <a:latin typeface="Calibri"/>
                <a:ea typeface="Calibri"/>
                <a:cs typeface="Calibri"/>
                <a:sym typeface="Calibri"/>
              </a:rPr>
              <a:t>http://scratch.mit.edu</a:t>
            </a:r>
          </a:p>
          <a:p>
            <a:pPr indent="0" lvl="0" marL="0" marR="0" rtl="0" algn="l">
              <a:spcBef>
                <a:spcPts val="0"/>
              </a:spcBef>
              <a:buSzPct val="25000"/>
              <a:buNone/>
            </a:pPr>
            <a:r>
              <a:rPr baseline="30000" i="1" lang="en-US" sz="1200">
                <a:latin typeface="Calibri"/>
                <a:ea typeface="Calibri"/>
                <a:cs typeface="Calibri"/>
                <a:sym typeface="Calibri"/>
              </a:rPr>
              <a:t>3 </a:t>
            </a:r>
            <a:r>
              <a:rPr i="1" lang="en-US" sz="1200">
                <a:latin typeface="Calibri"/>
                <a:ea typeface="Calibri"/>
                <a:cs typeface="Calibri"/>
                <a:sym typeface="Calibri"/>
              </a:rPr>
              <a:t>Bender, J. (2015). Developing a Collaborative Game-Based Learning System to Infuse Computational Thinking within Grade 6-8 Curricula.</a:t>
            </a:r>
          </a:p>
          <a:p>
            <a:pPr indent="0" lvl="0" marL="0" marR="0" rtl="0" algn="l">
              <a:spcBef>
                <a:spcPts val="0"/>
              </a:spcBef>
              <a:buNone/>
            </a:pPr>
            <a:r>
              <a:t/>
            </a:r>
            <a:endParaRPr i="1"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37" name="Shape 137"/>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rgbClr val="1482AB"/>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 &amp; Conclusion</a:t>
            </a:r>
          </a:p>
        </p:txBody>
      </p:sp>
      <p:sp>
        <p:nvSpPr>
          <p:cNvPr id="138" name="Shape 13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Related Work - Retina</a:t>
            </a:r>
          </a:p>
        </p:txBody>
      </p:sp>
      <p:sp>
        <p:nvSpPr>
          <p:cNvPr id="145" name="Shape 145"/>
          <p:cNvSpPr txBox="1"/>
          <p:nvPr>
            <p:ph idx="1" type="body"/>
          </p:nvPr>
        </p:nvSpPr>
        <p:spPr>
          <a:xfrm>
            <a:off x="1097276" y="1845725"/>
            <a:ext cx="6687600" cy="4023300"/>
          </a:xfrm>
          <a:prstGeom prst="rect">
            <a:avLst/>
          </a:prstGeom>
          <a:noFill/>
          <a:ln>
            <a:noFill/>
          </a:ln>
        </p:spPr>
        <p:txBody>
          <a:bodyPr anchorCtr="0" anchor="t" bIns="45700" lIns="0" rIns="0" tIns="45700">
            <a:noAutofit/>
          </a:bodyPr>
          <a:lstStyle/>
          <a:p>
            <a:pPr indent="-230187" lvl="0" marL="230187" marR="0" rtl="0" algn="l">
              <a:lnSpc>
                <a:spcPct val="90000"/>
              </a:lnSpc>
              <a:spcBef>
                <a:spcPts val="0"/>
              </a:spcBef>
              <a:spcAft>
                <a:spcPts val="0"/>
              </a:spcAft>
              <a:buClr>
                <a:schemeClr val="accent1"/>
              </a:buClr>
              <a:buSzPct val="100000"/>
              <a:buFont typeface="Arial"/>
              <a:buChar char="•"/>
            </a:pPr>
            <a:r>
              <a:rPr lang="en-US" sz="2400"/>
              <a:t>Retina collects information about students’ programming activities, and then provides useful and informative reports to both students and instructors based on the aggregation of that data.</a:t>
            </a:r>
          </a:p>
          <a:p>
            <a:pPr indent="-230188" lvl="0" marL="230188" marR="0" rtl="0" algn="l">
              <a:lnSpc>
                <a:spcPct val="100000"/>
              </a:lnSpc>
              <a:spcBef>
                <a:spcPts val="1400"/>
              </a:spcBef>
              <a:spcAft>
                <a:spcPts val="0"/>
              </a:spcAft>
              <a:buClr>
                <a:schemeClr val="accent1"/>
              </a:buClr>
              <a:buSzPct val="100000"/>
              <a:buFont typeface="Arial"/>
              <a:buChar char="•"/>
            </a:pPr>
            <a:r>
              <a:rPr lang="en-US" sz="2400"/>
              <a:t>It also make real-time recommendations to students, in order to help them quickly address some of the errors they make.</a:t>
            </a:r>
          </a:p>
          <a:p>
            <a:pPr indent="-230187" lvl="0" marL="230187"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HTML reports generated with metrics about student work</a:t>
            </a:r>
            <a:r>
              <a:rPr lang="en-US"/>
              <a:t>.</a:t>
            </a:r>
          </a:p>
        </p:txBody>
      </p:sp>
      <p:sp>
        <p:nvSpPr>
          <p:cNvPr id="146" name="Shape 14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descr="../../../../Desktop/Screen%20Shot%202016-05-03%20at%209.58.48" id="147" name="Shape 147"/>
          <p:cNvPicPr preferRelativeResize="0"/>
          <p:nvPr/>
        </p:nvPicPr>
        <p:blipFill rotWithShape="1">
          <a:blip r:embed="rId3">
            <a:alphaModFix/>
          </a:blip>
          <a:srcRect b="0" l="0" r="0" t="0"/>
          <a:stretch/>
        </p:blipFill>
        <p:spPr>
          <a:xfrm>
            <a:off x="8051447" y="2541656"/>
            <a:ext cx="2974200" cy="2631300"/>
          </a:xfrm>
          <a:prstGeom prst="rect">
            <a:avLst/>
          </a:prstGeom>
          <a:noFill/>
          <a:ln cap="flat" cmpd="sng" w="9525">
            <a:solidFill>
              <a:schemeClr val="dk1"/>
            </a:solidFill>
            <a:prstDash val="solid"/>
            <a:round/>
            <a:headEnd len="med" w="med" type="none"/>
            <a:tailEnd len="med" w="med"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5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5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5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Related Work </a:t>
            </a:r>
            <a:r>
              <a:rPr lang="en-US"/>
              <a:t>-</a:t>
            </a:r>
            <a:r>
              <a:rPr b="0" i="0" lang="en-US" sz="4800" u="none" cap="none" strike="noStrike">
                <a:solidFill>
                  <a:srgbClr val="3F3F3F"/>
                </a:solidFill>
                <a:latin typeface="Calibri"/>
                <a:ea typeface="Calibri"/>
                <a:cs typeface="Calibri"/>
                <a:sym typeface="Calibri"/>
              </a:rPr>
              <a:t> </a:t>
            </a:r>
            <a:r>
              <a:rPr lang="en-US"/>
              <a:t>GradeCraft</a:t>
            </a:r>
          </a:p>
        </p:txBody>
      </p:sp>
      <p:sp>
        <p:nvSpPr>
          <p:cNvPr id="154" name="Shape 154"/>
          <p:cNvSpPr txBox="1"/>
          <p:nvPr>
            <p:ph idx="1" type="body"/>
          </p:nvPr>
        </p:nvSpPr>
        <p:spPr>
          <a:xfrm>
            <a:off x="1097275" y="1845725"/>
            <a:ext cx="4866000" cy="4023300"/>
          </a:xfrm>
          <a:prstGeom prst="rect">
            <a:avLst/>
          </a:prstGeom>
          <a:noFill/>
          <a:ln>
            <a:noFill/>
          </a:ln>
        </p:spPr>
        <p:txBody>
          <a:bodyPr anchorCtr="0" anchor="t" bIns="45700" lIns="0" rIns="0" tIns="45700">
            <a:noAutofit/>
          </a:bodyPr>
          <a:lstStyle/>
          <a:p>
            <a:pPr indent="-230187" lvl="0" marL="230187" marR="0" rtl="0" algn="l">
              <a:lnSpc>
                <a:spcPct val="90000"/>
              </a:lnSpc>
              <a:spcBef>
                <a:spcPts val="0"/>
              </a:spcBef>
              <a:spcAft>
                <a:spcPts val="0"/>
              </a:spcAft>
              <a:buClr>
                <a:schemeClr val="accent1"/>
              </a:buClr>
              <a:buSzPct val="100000"/>
              <a:buFont typeface="Arial"/>
              <a:buChar char="•"/>
            </a:pPr>
            <a:r>
              <a:rPr lang="en-US" sz="2400"/>
              <a:t> GradeCraft is a game inspired courses management system. </a:t>
            </a:r>
          </a:p>
          <a:p>
            <a:pPr indent="-230187" lvl="0" marL="230187" marR="0" rtl="0" algn="l">
              <a:lnSpc>
                <a:spcPct val="90000"/>
              </a:lnSpc>
              <a:spcBef>
                <a:spcPts val="0"/>
              </a:spcBef>
              <a:spcAft>
                <a:spcPts val="0"/>
              </a:spcAft>
              <a:buClr>
                <a:schemeClr val="accent1"/>
              </a:buClr>
              <a:buSzPct val="100000"/>
              <a:buFont typeface="Arial"/>
              <a:buChar char="•"/>
            </a:pPr>
            <a:r>
              <a:rPr lang="en-US" sz="2400"/>
              <a:t>It includes many features like </a:t>
            </a:r>
          </a:p>
          <a:p>
            <a:pPr indent="-243395" lvl="1" marL="522795" marR="0" rtl="0" algn="l">
              <a:lnSpc>
                <a:spcPct val="90000"/>
              </a:lnSpc>
              <a:spcBef>
                <a:spcPts val="0"/>
              </a:spcBef>
              <a:spcAft>
                <a:spcPts val="0"/>
              </a:spcAft>
              <a:buClr>
                <a:schemeClr val="accent1"/>
              </a:buClr>
              <a:buSzPct val="100000"/>
              <a:buFont typeface="Arial"/>
              <a:buChar char="•"/>
            </a:pPr>
            <a:r>
              <a:rPr lang="en-US" sz="2400"/>
              <a:t>student: badges, point based scoring system, calender, learning objectives.</a:t>
            </a:r>
          </a:p>
          <a:p>
            <a:pPr indent="-243395" lvl="1" marL="522795" marR="0" rtl="0" algn="l">
              <a:lnSpc>
                <a:spcPct val="90000"/>
              </a:lnSpc>
              <a:spcBef>
                <a:spcPts val="0"/>
              </a:spcBef>
              <a:spcAft>
                <a:spcPts val="0"/>
              </a:spcAft>
              <a:buClr>
                <a:schemeClr val="accent1"/>
              </a:buClr>
              <a:buSzPct val="100000"/>
              <a:buFont typeface="Arial"/>
              <a:buChar char="•"/>
            </a:pPr>
            <a:r>
              <a:rPr lang="en-US" sz="2400"/>
              <a:t>instructors: dashboard that highlights underachieving and overachieving students.  </a:t>
            </a:r>
          </a:p>
        </p:txBody>
      </p:sp>
      <p:sp>
        <p:nvSpPr>
          <p:cNvPr id="155" name="Shape 155"/>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156" name="Shape 156"/>
          <p:cNvPicPr preferRelativeResize="0"/>
          <p:nvPr/>
        </p:nvPicPr>
        <p:blipFill>
          <a:blip r:embed="rId3">
            <a:alphaModFix/>
          </a:blip>
          <a:stretch>
            <a:fillRect/>
          </a:stretch>
        </p:blipFill>
        <p:spPr>
          <a:xfrm>
            <a:off x="6140300" y="1919753"/>
            <a:ext cx="4866124" cy="24890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500"/>
                                        <p:tgtEl>
                                          <p:spTgt spid="1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Related Work </a:t>
            </a:r>
            <a:r>
              <a:rPr lang="en-US"/>
              <a:t>-</a:t>
            </a:r>
            <a:r>
              <a:rPr b="0" i="0" lang="en-US" sz="4800" u="none" cap="none" strike="noStrike">
                <a:solidFill>
                  <a:srgbClr val="3F3F3F"/>
                </a:solidFill>
                <a:latin typeface="Calibri"/>
                <a:ea typeface="Calibri"/>
                <a:cs typeface="Calibri"/>
                <a:sym typeface="Calibri"/>
              </a:rPr>
              <a:t> Hairball and Mas</a:t>
            </a:r>
            <a:r>
              <a:rPr lang="en-US"/>
              <a:t>tery</a:t>
            </a:r>
            <a:r>
              <a:rPr b="0" i="0" lang="en-US" sz="4800" u="none" cap="none" strike="noStrike">
                <a:solidFill>
                  <a:srgbClr val="3F3F3F"/>
                </a:solidFill>
                <a:latin typeface="Calibri"/>
                <a:ea typeface="Calibri"/>
                <a:cs typeface="Calibri"/>
                <a:sym typeface="Calibri"/>
              </a:rPr>
              <a:t> </a:t>
            </a:r>
          </a:p>
        </p:txBody>
      </p:sp>
      <p:sp>
        <p:nvSpPr>
          <p:cNvPr id="163" name="Shape 163"/>
          <p:cNvSpPr txBox="1"/>
          <p:nvPr>
            <p:ph idx="1" type="body"/>
          </p:nvPr>
        </p:nvSpPr>
        <p:spPr>
          <a:xfrm>
            <a:off x="1097275" y="1845725"/>
            <a:ext cx="5809500" cy="4023300"/>
          </a:xfrm>
          <a:prstGeom prst="rect">
            <a:avLst/>
          </a:prstGeom>
          <a:noFill/>
          <a:ln>
            <a:noFill/>
          </a:ln>
        </p:spPr>
        <p:txBody>
          <a:bodyPr anchorCtr="0" anchor="t" bIns="45700" lIns="0" rIns="0" tIns="45700">
            <a:noAutofit/>
          </a:bodyPr>
          <a:lstStyle/>
          <a:p>
            <a:pPr indent="-230188" lvl="1" marL="230188" marR="0" rtl="0" algn="l">
              <a:lnSpc>
                <a:spcPct val="90000"/>
              </a:lnSpc>
              <a:spcBef>
                <a:spcPts val="0"/>
              </a:spcBef>
              <a:spcAft>
                <a:spcPts val="0"/>
              </a:spcAft>
              <a:buClr>
                <a:schemeClr val="accent1"/>
              </a:buClr>
              <a:buSzPct val="100000"/>
              <a:buFont typeface="Arial"/>
              <a:buChar char="•"/>
            </a:pPr>
            <a:r>
              <a:rPr lang="en-US" sz="2400"/>
              <a:t>Hairball is a plugin-able framework useful for static analysis of Scratch projects.</a:t>
            </a:r>
          </a:p>
          <a:p>
            <a:pPr indent="-230188" lvl="1" marL="230188"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Is extendable via Python plugins</a:t>
            </a:r>
          </a:p>
          <a:p>
            <a:pPr indent="-235267" lvl="2" marL="413067" marR="0" rtl="0" algn="l">
              <a:lnSpc>
                <a:spcPct val="90000"/>
              </a:lnSpc>
              <a:spcBef>
                <a:spcPts val="1400"/>
              </a:spcBef>
              <a:spcAft>
                <a:spcPts val="0"/>
              </a:spcAft>
              <a:buClr>
                <a:schemeClr val="accent1"/>
              </a:buClr>
              <a:buSzPct val="100000"/>
              <a:buFont typeface="Arial"/>
              <a:buChar char="•"/>
            </a:pPr>
            <a:r>
              <a:rPr b="0" i="0" lang="en-US" sz="2200" u="none" cap="none" strike="noStrike">
                <a:solidFill>
                  <a:srgbClr val="3F3F3F"/>
                </a:solidFill>
                <a:latin typeface="Calibri"/>
                <a:ea typeface="Calibri"/>
                <a:cs typeface="Calibri"/>
                <a:sym typeface="Calibri"/>
              </a:rPr>
              <a:t>Provides API to access information about Scratch project files.</a:t>
            </a:r>
          </a:p>
          <a:p>
            <a:pPr indent="-235267" lvl="2" marL="413067" marR="0" rtl="0" algn="l">
              <a:lnSpc>
                <a:spcPct val="90000"/>
              </a:lnSpc>
              <a:spcBef>
                <a:spcPts val="1400"/>
              </a:spcBef>
              <a:spcAft>
                <a:spcPts val="0"/>
              </a:spcAft>
              <a:buClr>
                <a:schemeClr val="accent1"/>
              </a:buClr>
              <a:buSzPct val="100000"/>
              <a:buFont typeface="Arial"/>
              <a:buChar char="•"/>
            </a:pPr>
            <a:r>
              <a:rPr lang="en-US" sz="2200"/>
              <a:t>the Mastery plug-in implements an algorithm based on the rules in the table on the right.</a:t>
            </a:r>
          </a:p>
          <a:p>
            <a:pPr indent="-230188" lvl="1" marL="230188" marR="0" rtl="0" algn="l">
              <a:lnSpc>
                <a:spcPct val="90000"/>
              </a:lnSpc>
              <a:spcBef>
                <a:spcPts val="1400"/>
              </a:spcBef>
              <a:spcAft>
                <a:spcPts val="0"/>
              </a:spcAft>
              <a:buClr>
                <a:schemeClr val="accent1"/>
              </a:buClr>
              <a:buSzPct val="100000"/>
              <a:buFont typeface="Arial"/>
              <a:buNone/>
            </a:pPr>
            <a:r>
              <a:t/>
            </a:r>
            <a:endParaRPr b="0" i="0" sz="2400" u="none" cap="none" strike="noStrike">
              <a:solidFill>
                <a:srgbClr val="3F3F3F"/>
              </a:solidFill>
              <a:latin typeface="Calibri"/>
              <a:ea typeface="Calibri"/>
              <a:cs typeface="Calibri"/>
              <a:sym typeface="Calibri"/>
            </a:endParaRPr>
          </a:p>
          <a:p>
            <a:pPr indent="-235268" lvl="2" marL="413068" marR="0" rtl="0" algn="l">
              <a:lnSpc>
                <a:spcPct val="90000"/>
              </a:lnSpc>
              <a:spcBef>
                <a:spcPts val="1400"/>
              </a:spcBef>
              <a:spcAft>
                <a:spcPts val="0"/>
              </a:spcAft>
              <a:buClr>
                <a:schemeClr val="accent1"/>
              </a:buClr>
              <a:buSzPct val="100000"/>
              <a:buFont typeface="Arial"/>
              <a:buNone/>
            </a:pPr>
            <a:r>
              <a:t/>
            </a:r>
            <a:endParaRPr b="0" i="0" sz="2200" u="none" cap="none" strike="noStrike">
              <a:solidFill>
                <a:srgbClr val="3F3F3F"/>
              </a:solidFill>
              <a:latin typeface="Calibri"/>
              <a:ea typeface="Calibri"/>
              <a:cs typeface="Calibri"/>
              <a:sym typeface="Calibri"/>
            </a:endParaRPr>
          </a:p>
          <a:p>
            <a:pPr indent="-230188" lvl="1" marL="230188" marR="0" rtl="0" algn="l">
              <a:lnSpc>
                <a:spcPct val="90000"/>
              </a:lnSpc>
              <a:spcBef>
                <a:spcPts val="1400"/>
              </a:spcBef>
              <a:spcAft>
                <a:spcPts val="0"/>
              </a:spcAft>
              <a:buClr>
                <a:schemeClr val="accent1"/>
              </a:buClr>
              <a:buSzPct val="100000"/>
              <a:buFont typeface="Arial"/>
              <a:buNone/>
            </a:pPr>
            <a:r>
              <a:t/>
            </a:r>
            <a:endParaRPr b="0" i="0" sz="2400" u="none" cap="none" strike="noStrike">
              <a:solidFill>
                <a:srgbClr val="3F3F3F"/>
              </a:solidFill>
              <a:latin typeface="Calibri"/>
              <a:ea typeface="Calibri"/>
              <a:cs typeface="Calibri"/>
              <a:sym typeface="Calibri"/>
            </a:endParaRPr>
          </a:p>
          <a:p>
            <a:pPr indent="-342900" lvl="1" marL="342900" marR="0" rtl="0" algn="l">
              <a:lnSpc>
                <a:spcPct val="90000"/>
              </a:lnSpc>
              <a:spcBef>
                <a:spcPts val="1400"/>
              </a:spcBef>
              <a:spcAft>
                <a:spcPts val="0"/>
              </a:spcAft>
              <a:buClr>
                <a:schemeClr val="accent1"/>
              </a:buClr>
              <a:buSzPct val="100000"/>
              <a:buFont typeface="Arial"/>
              <a:buNone/>
            </a:pPr>
            <a:r>
              <a:t/>
            </a:r>
            <a:endParaRPr b="0"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Calibri"/>
              <a:buNone/>
            </a:pPr>
            <a:r>
              <a:t/>
            </a:r>
            <a:endParaRPr b="0" i="0" sz="2400" u="none" cap="none" strike="noStrike">
              <a:solidFill>
                <a:srgbClr val="3F3F3F"/>
              </a:solidFill>
              <a:latin typeface="Calibri"/>
              <a:ea typeface="Calibri"/>
              <a:cs typeface="Calibri"/>
              <a:sym typeface="Calibri"/>
            </a:endParaRPr>
          </a:p>
        </p:txBody>
      </p:sp>
      <p:sp>
        <p:nvSpPr>
          <p:cNvPr id="164" name="Shape 164"/>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descr="Capture.PNG" id="165" name="Shape 165"/>
          <p:cNvPicPr preferRelativeResize="0"/>
          <p:nvPr/>
        </p:nvPicPr>
        <p:blipFill>
          <a:blip r:embed="rId3">
            <a:alphaModFix/>
          </a:blip>
          <a:stretch>
            <a:fillRect/>
          </a:stretch>
        </p:blipFill>
        <p:spPr>
          <a:xfrm>
            <a:off x="6906762" y="1845725"/>
            <a:ext cx="4637424" cy="358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5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5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5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5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5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5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5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5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500"/>
                                        <p:tgtEl>
                                          <p:spTgt spid="1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71" name="Shape 171"/>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Introduction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rgbClr val="1482AB"/>
                </a:solidFill>
                <a:latin typeface="Calibri"/>
                <a:ea typeface="Calibri"/>
                <a:cs typeface="Calibri"/>
                <a:sym typeface="Calibri"/>
              </a:rPr>
              <a:t>Features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Architecture</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Implementation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Demo</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 &amp; Conclusion</a:t>
            </a:r>
          </a:p>
        </p:txBody>
      </p:sp>
      <p:sp>
        <p:nvSpPr>
          <p:cNvPr id="172" name="Shape 17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