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Lst>
  <p:sldSz cy="5143500" cx="9144000"/>
  <p:notesSz cx="6858000" cy="9144000"/>
  <p:embeddedFontLst>
    <p:embeddedFont>
      <p:font typeface="Average"/>
      <p:regular r:id="rId70"/>
    </p:embeddedFont>
    <p:embeddedFont>
      <p:font typeface="Oswald"/>
      <p:regular r:id="rId71"/>
      <p:bold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schemas.openxmlformats.org/officeDocument/2006/relationships/font" Target="fonts/Oswald-bold.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Oswald-regular.fntdata"/><Relationship Id="rId70" Type="http://schemas.openxmlformats.org/officeDocument/2006/relationships/font" Target="fonts/Average-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INTRO Gamification and assessment server.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Loading point config - also loaded when u load a project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80000"/>
              <a:buFont typeface="Average"/>
              <a:buChar char="●"/>
            </a:pPr>
            <a:r>
              <a:rPr lang="en" sz="1000">
                <a:solidFill>
                  <a:schemeClr val="accent3"/>
                </a:solidFill>
                <a:latin typeface="Average"/>
                <a:ea typeface="Average"/>
                <a:cs typeface="Average"/>
                <a:sym typeface="Average"/>
              </a:rPr>
              <a:t>Examples of constructionist games - minecraft, roller coaster tycoon</a:t>
            </a:r>
          </a:p>
          <a:p>
            <a:pPr indent="-292100" lvl="0" marL="457200" rtl="0">
              <a:lnSpc>
                <a:spcPct val="115000"/>
              </a:lnSpc>
              <a:spcBef>
                <a:spcPts val="0"/>
              </a:spcBef>
              <a:spcAft>
                <a:spcPts val="1600"/>
              </a:spcAft>
              <a:buClr>
                <a:schemeClr val="accent3"/>
              </a:buClr>
              <a:buSzPct val="100000"/>
              <a:buFont typeface="Average"/>
              <a:buChar char="●"/>
            </a:pPr>
            <a:r>
              <a:rPr lang="en" sz="1000">
                <a:solidFill>
                  <a:schemeClr val="accent3"/>
                </a:solidFill>
                <a:latin typeface="Average"/>
                <a:ea typeface="Average"/>
                <a:cs typeface="Average"/>
                <a:sym typeface="Average"/>
              </a:rPr>
              <a:t>Think creatively, learn more, set own goals</a:t>
            </a:r>
          </a:p>
          <a:p>
            <a:pPr indent="-292100" lvl="0" marL="457200" rtl="0">
              <a:lnSpc>
                <a:spcPct val="115000"/>
              </a:lnSpc>
              <a:spcBef>
                <a:spcPts val="0"/>
              </a:spcBef>
              <a:spcAft>
                <a:spcPts val="1600"/>
              </a:spcAft>
              <a:buClr>
                <a:schemeClr val="accent3"/>
              </a:buClr>
              <a:buSzPct val="100000"/>
              <a:buFont typeface="Average"/>
              <a:buChar char="●"/>
            </a:pPr>
            <a:r>
              <a:rPr lang="en" sz="1000">
                <a:solidFill>
                  <a:schemeClr val="accent3"/>
                </a:solidFill>
                <a:latin typeface="Average"/>
                <a:ea typeface="Average"/>
                <a:cs typeface="Average"/>
                <a:sym typeface="Average"/>
              </a:rPr>
              <a:t>Weintrop et al propose 2 principles to define consturctionist video games</a:t>
            </a:r>
          </a:p>
          <a:p>
            <a:pPr indent="-342900" lvl="0" marL="457200" rtl="0">
              <a:lnSpc>
                <a:spcPct val="115000"/>
              </a:lnSpc>
              <a:spcBef>
                <a:spcPts val="0"/>
              </a:spcBef>
              <a:spcAft>
                <a:spcPts val="1600"/>
              </a:spcAft>
              <a:buClr>
                <a:schemeClr val="accent3"/>
              </a:buClr>
              <a:buSzPct val="180000"/>
              <a:buFont typeface="Average"/>
              <a:buChar char="●"/>
            </a:pPr>
            <a:r>
              <a:rPr lang="en" sz="1000">
                <a:solidFill>
                  <a:schemeClr val="accent3"/>
                </a:solidFill>
                <a:latin typeface="Average"/>
                <a:ea typeface="Average"/>
                <a:cs typeface="Average"/>
                <a:sym typeface="Average"/>
              </a:rPr>
              <a:t>Discovery rich - Having points means user can always work towards having a better number of points. There are many different ways to solve a problem, so user is incentivized to explore diff solutions to receive better points.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80000"/>
              <a:buFont typeface="Average"/>
              <a:buChar char="●"/>
            </a:pPr>
            <a:r>
              <a:rPr lang="en" sz="1000">
                <a:solidFill>
                  <a:schemeClr val="accent3"/>
                </a:solidFill>
                <a:latin typeface="Average"/>
                <a:ea typeface="Average"/>
                <a:cs typeface="Average"/>
                <a:sym typeface="Average"/>
              </a:rPr>
              <a:t>Talk about this in context of intelligent tutoring systems - educational software that works like a teacher, providing feedback and guidance during the teaching process</a:t>
            </a:r>
          </a:p>
          <a:p>
            <a:pPr indent="-342900" lvl="0" marL="457200">
              <a:lnSpc>
                <a:spcPct val="115000"/>
              </a:lnSpc>
              <a:spcBef>
                <a:spcPts val="0"/>
              </a:spcBef>
              <a:spcAft>
                <a:spcPts val="1600"/>
              </a:spcAft>
              <a:buClr>
                <a:schemeClr val="accent3"/>
              </a:buClr>
              <a:buSzPct val="180000"/>
              <a:buFont typeface="Average"/>
              <a:buChar char="●"/>
            </a:pPr>
            <a:r>
              <a:rPr lang="en" sz="1000">
                <a:solidFill>
                  <a:schemeClr val="accent3"/>
                </a:solidFill>
                <a:latin typeface="Average"/>
                <a:ea typeface="Average"/>
                <a:cs typeface="Average"/>
                <a:sym typeface="Average"/>
              </a:rPr>
              <a:t>Self-regulation: </a:t>
            </a:r>
            <a:r>
              <a:rPr lang="en" sz="1400">
                <a:solidFill>
                  <a:schemeClr val="accent3"/>
                </a:solidFill>
                <a:latin typeface="Average"/>
                <a:ea typeface="Average"/>
                <a:cs typeface="Average"/>
                <a:sym typeface="Average"/>
              </a:rPr>
              <a:t> Having to think about how to obtain an optimal number of points will encourage student to set goals and be creative to come up with solutions. Within context of ITS, how are students supposed to set their own goals to learn something if htey dont know that thing? Its more reasonable to expect students to set and achieve tangible game-based goals, such as obtaining a certain number of points. Overt goal to achieve points, but along the way of achieving this overt goal, learning happens. Such extrinsic motivators, particluarly when combined w components that improve engagement w material, are expected to increase motivation to perform well and learn material</a:t>
            </a:r>
            <a:br>
              <a:rPr lang="en" sz="1400">
                <a:solidFill>
                  <a:schemeClr val="accent3"/>
                </a:solidFill>
                <a:latin typeface="Average"/>
                <a:ea typeface="Average"/>
                <a:cs typeface="Average"/>
                <a:sym typeface="Average"/>
              </a:rPr>
            </a:br>
            <a:r>
              <a:rPr lang="en" sz="1400">
                <a:solidFill>
                  <a:schemeClr val="accent3"/>
                </a:solidFill>
                <a:latin typeface="Average"/>
                <a:ea typeface="Average"/>
                <a:cs typeface="Average"/>
                <a:sym typeface="Average"/>
              </a:rPr>
              <a:t>if they dont know programming, students dont know what theyre supposed to be working towards (other than completingt the task at hand), they wont know that a good program to do something is generally fewer lines than other ways of doing the same thing. having points provides a tangible goal for them to meet that lets students create projects with few blocks without explicitly having to be aware that fewer lines = good programming</a:t>
            </a:r>
            <a:br>
              <a:rPr lang="en" sz="1400">
                <a:solidFill>
                  <a:schemeClr val="accent3"/>
                </a:solidFill>
                <a:latin typeface="Average"/>
                <a:ea typeface="Average"/>
                <a:cs typeface="Average"/>
                <a:sym typeface="Average"/>
              </a:rPr>
            </a:br>
            <a:br>
              <a:rPr lang="en" sz="1400">
                <a:solidFill>
                  <a:schemeClr val="accent3"/>
                </a:solidFill>
                <a:latin typeface="Average"/>
                <a:ea typeface="Average"/>
                <a:cs typeface="Average"/>
                <a:sym typeface="Average"/>
              </a:rPr>
            </a:br>
            <a:r>
              <a:rPr lang="en" sz="1400">
                <a:solidFill>
                  <a:schemeClr val="accent3"/>
                </a:solidFill>
                <a:latin typeface="Average"/>
                <a:ea typeface="Average"/>
                <a:cs typeface="Average"/>
                <a:sym typeface="Average"/>
              </a:rPr>
              <a:t>giving student a goal - make them more interested/engaged, makes them think about what theyre doing in order to achieve goal</a:t>
            </a:r>
            <a:br>
              <a:rPr lang="en" sz="1400">
                <a:solidFill>
                  <a:schemeClr val="accent3"/>
                </a:solidFill>
                <a:latin typeface="Average"/>
                <a:ea typeface="Average"/>
                <a:cs typeface="Average"/>
                <a:sym typeface="Average"/>
              </a:rPr>
            </a:br>
            <a:r>
              <a:rPr lang="en" sz="1400">
                <a:solidFill>
                  <a:schemeClr val="accent3"/>
                </a:solidFill>
                <a:latin typeface="Average"/>
                <a:ea typeface="Average"/>
                <a:cs typeface="Average"/>
                <a:sym typeface="Average"/>
              </a:rPr>
              <a:t>points - give them a goal to work towards</a:t>
            </a:r>
            <a:br>
              <a:rPr lang="en" sz="1400">
                <a:solidFill>
                  <a:schemeClr val="accent3"/>
                </a:solidFill>
                <a:latin typeface="Average"/>
                <a:ea typeface="Average"/>
                <a:cs typeface="Average"/>
                <a:sym typeface="Average"/>
              </a:rPr>
            </a:br>
          </a:p>
          <a:p>
            <a:pPr indent="-292100" lvl="0" marL="457200" rtl="0">
              <a:lnSpc>
                <a:spcPct val="115000"/>
              </a:lnSpc>
              <a:spcBef>
                <a:spcPts val="0"/>
              </a:spcBef>
              <a:spcAft>
                <a:spcPts val="1600"/>
              </a:spcAft>
              <a:buClr>
                <a:schemeClr val="accent3"/>
              </a:buClr>
              <a:buSzPct val="100000"/>
              <a:buFont typeface="Average"/>
              <a:buChar char="●"/>
            </a:pPr>
            <a:r>
              <a:rPr lang="en" sz="1000">
                <a:solidFill>
                  <a:schemeClr val="accent3"/>
                </a:solidFill>
                <a:latin typeface="Average"/>
                <a:ea typeface="Average"/>
                <a:cs typeface="Average"/>
                <a:sym typeface="Average"/>
              </a:rPr>
              <a:t>Self-efficacy - build sense of success thru points. More empowered/successful learner feels, more engaged with system</a:t>
            </a:r>
          </a:p>
          <a:p>
            <a:pPr indent="-292100" lvl="0" marL="457200" rtl="0">
              <a:lnSpc>
                <a:spcPct val="115000"/>
              </a:lnSpc>
              <a:spcBef>
                <a:spcPts val="0"/>
              </a:spcBef>
              <a:buClr>
                <a:schemeClr val="accent3"/>
              </a:buClr>
              <a:buSzPct val="100000"/>
              <a:buFont typeface="Average"/>
              <a:buChar char="●"/>
            </a:pPr>
            <a:r>
              <a:rPr lang="en"/>
              <a:t>Motivation - Competition - points leaderboard. Eg code golf - do it w/ the lowest number of points of anyone in the class</a:t>
            </a:r>
            <a:br>
              <a:rPr lang="en"/>
            </a:b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Points - direct and quantifiable feedback, even if you don’t know programming, a score of 50 is clearly better than a score of 30</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Point-based feedback can facilitate self-regulation and self-efficacy in computer based learning environments (Anderson et al 1995, Corbett &amp; Anderson 1990; foltz et al 2000; jackson &amp; graesser 2007, Schunk and Pajares 2001, Shute 2006)</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Points can provide both turn by turn indicator of student performance and also global indicator of performance quality over a period of time(provoiding both local and global feedback). These kind of performance contingent rewards have been shown to produce a corresponding increase in self-efficacy and motivation (Schunk and Pajares, 2001)</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SUCCESSFUL GAMES HAVE OPTIMAL LEVELS OF CHALLENGE</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More challenging levels - more blocks availalbe, more point to be earned, but also more options/decisions to make</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So points could be a way to increase challenge, say first you solve a problem, then you have to solve a problem using below a certain number of points</a:t>
            </a:r>
          </a:p>
          <a:p>
            <a:pPr indent="-292100" lvl="0" marL="457200" rtl="0">
              <a:lnSpc>
                <a:spcPct val="115000"/>
              </a:lnSpc>
              <a:spcBef>
                <a:spcPts val="0"/>
              </a:spcBef>
              <a:buClr>
                <a:schemeClr val="accent3"/>
              </a:buClr>
              <a:buSzPct val="100000"/>
              <a:buFont typeface="Average"/>
              <a:buChar char="●"/>
            </a:pPr>
            <a:r>
              <a:t/>
            </a:r>
            <a:endParaRPr sz="1000">
              <a:solidFill>
                <a:schemeClr val="accent3"/>
              </a:solidFill>
              <a:latin typeface="Average"/>
              <a:ea typeface="Average"/>
              <a:cs typeface="Average"/>
              <a:sym typeface="Average"/>
            </a:endParaRP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challenge difficulty set by things like more complex programming assignments, more difficult parsons puzzles, or restrictions in points (ie u must solve this level using below a certain number of points). or solve it using only certain blocks</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 </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select a task of some dificulty</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if too hard, make it easiser with additional scaffolding</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if that’s too hard, empower student thru feedback strategy and attempt to restore student’s sense of self efficacy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I’ve made a lot of claims that could use more evidence</a:t>
            </a:r>
          </a:p>
          <a:p>
            <a:pPr indent="-292100" lvl="0" marL="457200" rtl="0">
              <a:lnSpc>
                <a:spcPct val="115000"/>
              </a:lnSpc>
              <a:spcBef>
                <a:spcPts val="0"/>
              </a:spcBef>
              <a:buClr>
                <a:schemeClr val="accent3"/>
              </a:buClr>
              <a:buSzPct val="100000"/>
              <a:buFont typeface="Average"/>
              <a:buChar char="●"/>
            </a:pPr>
            <a:r>
              <a:rPr lang="en" sz="1000">
                <a:solidFill>
                  <a:schemeClr val="accent3"/>
                </a:solidFill>
                <a:latin typeface="Average"/>
                <a:ea typeface="Average"/>
                <a:cs typeface="Average"/>
                <a:sym typeface="Average"/>
              </a:rPr>
              <a:t>Parsons - many ways to solv ea puzzle, but points can automatically quantify different solutions</a:t>
            </a:r>
          </a:p>
          <a:p>
            <a:pPr indent="-292100" lvl="0" marL="457200" rtl="0">
              <a:lnSpc>
                <a:spcPct val="115000"/>
              </a:lnSpc>
              <a:spcBef>
                <a:spcPts val="0"/>
              </a:spcBef>
              <a:spcAft>
                <a:spcPts val="1600"/>
              </a:spcAft>
              <a:buClr>
                <a:schemeClr val="accent3"/>
              </a:buClr>
              <a:buSzPct val="55555"/>
              <a:buFont typeface="Average"/>
              <a:buChar char="●"/>
            </a:pPr>
            <a:r>
              <a:rPr lang="en" sz="1800">
                <a:solidFill>
                  <a:schemeClr val="accent3"/>
                </a:solidFill>
                <a:latin typeface="Average"/>
                <a:ea typeface="Average"/>
                <a:cs typeface="Average"/>
                <a:sym typeface="Average"/>
              </a:rPr>
              <a:t>Does gamified sage work better? We can test on people with Parson’s with points vs Parson’s without points. Does it actually drive motivation/engagement or is it just confusing?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Teacher tool</a:t>
            </a:r>
          </a:p>
          <a:p>
            <a:pPr lvl="0">
              <a:spcBef>
                <a:spcPts val="0"/>
              </a:spcBef>
              <a:buNone/>
            </a:pPr>
            <a:r>
              <a:rPr lang="en"/>
              <a:t>Isolated from the rest of the architecture</a:t>
            </a:r>
          </a:p>
          <a:p>
            <a:pPr lvl="0" rtl="0">
              <a:spcBef>
                <a:spcPts val="0"/>
              </a:spcBef>
              <a:buNone/>
            </a:pPr>
            <a:r>
              <a:rPr lang="en"/>
              <a:t>As a teacher, you could create a set of grading criteria for a particular scratch project and upload it to the SAGE assessment server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Before i get into how adding points to sage will achieve our computational thinking goal, let me run through a demo to refresh us on the points system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Point value to blocks - done</a:t>
            </a:r>
          </a:p>
          <a:p>
            <a:pPr lvl="0">
              <a:spcBef>
                <a:spcPts val="0"/>
              </a:spcBef>
              <a:buNone/>
            </a:pPr>
            <a:r>
              <a:rPr lang="en"/>
              <a:t>Student progression front end </a:t>
            </a:r>
          </a:p>
          <a:p>
            <a:pPr lvl="0">
              <a:spcBef>
                <a:spcPts val="0"/>
              </a:spcBef>
              <a:buNone/>
            </a:pPr>
            <a:r>
              <a:rPr lang="en"/>
              <a:t>Infrastructure - Back end implemented, fully integrated with the SAGE Blockly Editor Language tool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Added: </a:t>
            </a:r>
          </a:p>
          <a:p>
            <a:pPr lvl="0">
              <a:spcBef>
                <a:spcPts val="0"/>
              </a:spcBef>
              <a:buNone/>
            </a:pPr>
            <a:r>
              <a:rPr lang="en"/>
              <a:t>-the numbers are now validated, can only enter number between 0 and 500, only whole numbers. Blockly.FieldNumber</a:t>
            </a:r>
          </a:p>
          <a:p>
            <a:pPr lvl="0">
              <a:spcBef>
                <a:spcPts val="0"/>
              </a:spcBef>
              <a:buNone/>
            </a:pPr>
            <a:r>
              <a:rPr lang="en"/>
              <a:t>-Update Blockly to latest version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New Features:</a:t>
            </a:r>
          </a:p>
          <a:p>
            <a:pPr lvl="0">
              <a:spcBef>
                <a:spcPts val="0"/>
              </a:spcBef>
              <a:buNone/>
            </a:pPr>
            <a:r>
              <a:rPr lang="en"/>
              <a:t>-Block point values are evaluated on front end and sent to the server </a:t>
            </a:r>
          </a:p>
          <a:p>
            <a:pPr lvl="0">
              <a:spcBef>
                <a:spcPts val="0"/>
              </a:spcBef>
              <a:buNone/>
            </a:pPr>
            <a:r>
              <a:rPr lang="en"/>
              <a:t>-Loading prior assignments thru hash</a:t>
            </a:r>
          </a:p>
          <a:p>
            <a:pPr lvl="0">
              <a:spcBef>
                <a:spcPts val="0"/>
              </a:spcBef>
              <a:buNone/>
            </a:pPr>
            <a:r>
              <a:rPr lang="en"/>
              <a:t>-Uploading assignments to new SAGE server thru run button</a:t>
            </a:r>
          </a:p>
          <a:p>
            <a:pPr lvl="0">
              <a:spcBef>
                <a:spcPts val="0"/>
              </a:spcBef>
              <a:buNone/>
            </a:pPr>
            <a:r>
              <a:rPr lang="en"/>
              <a:t>DEMO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Design decision - how to present this on front end? It should be static - only thing you can do is click on a specific assignment to edit it.</a:t>
            </a:r>
          </a:p>
          <a:p>
            <a:pPr lvl="0">
              <a:spcBef>
                <a:spcPts val="0"/>
              </a:spcBef>
              <a:buNone/>
            </a:pPr>
            <a:r>
              <a:rPr lang="en"/>
              <a:t>Unsorted assignments will also be here</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“Add New” would take us to the Blockly Editor that allows us to make a new assignment and add points</a:t>
            </a:r>
          </a:p>
          <a:p>
            <a:pPr lvl="0">
              <a:spcBef>
                <a:spcPts val="0"/>
              </a:spcBef>
              <a:buNone/>
            </a:pPr>
            <a:r>
              <a:rPr lang="en"/>
              <a:t>POST/assignment/new</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Added two new assignments - one called while loop, one called instantiation</a:t>
            </a:r>
          </a:p>
          <a:p>
            <a:pPr lvl="0" rtl="0">
              <a:spcBef>
                <a:spcPts val="0"/>
              </a:spcBef>
              <a:buNone/>
            </a:pPr>
            <a:r>
              <a:rPr lang="en"/>
              <a:t>This is shown after something in Blockly would trigger going back to this dashboard or refreshing this view</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Adding a new quest</a:t>
            </a:r>
          </a:p>
          <a:p>
            <a:pPr lvl="0" rtl="0">
              <a:spcBef>
                <a:spcPts val="0"/>
              </a:spcBef>
              <a:buNone/>
            </a:pPr>
            <a:r>
              <a:rPr lang="en"/>
              <a:t>POST/quests/new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Drag and drop interface allows easy organization of assignments under quests</a:t>
            </a:r>
          </a:p>
          <a:p>
            <a:pPr lvl="0" rtl="0">
              <a:spcBef>
                <a:spcPts val="0"/>
              </a:spcBef>
              <a:buNone/>
            </a:pPr>
            <a:r>
              <a:rPr lang="en"/>
              <a:t>POST/assignment/update_quest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Additional considerations: </a:t>
            </a:r>
          </a:p>
          <a:p>
            <a:pPr lvl="0" rtl="0">
              <a:spcBef>
                <a:spcPts val="0"/>
              </a:spcBef>
              <a:buNone/>
            </a:pPr>
            <a:r>
              <a:rPr lang="en"/>
              <a:t>Double clicking or adding an edit button next to each assignment brings you back into the Blockly editor so you can update the config of thos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There may be several ways to solve some particular programming problem. Block points allow us to quantify each of these methods. </a:t>
            </a:r>
            <a:br>
              <a:rPr lang="en"/>
            </a:br>
            <a:r>
              <a:rPr lang="en"/>
              <a:t>For example, blocks that represent more complex programming concepts may be worth more points than blocks that represent simple concepts. In this scenario, teachers will encourage students to get more points by using blocks with greater point values. </a:t>
            </a:r>
          </a:p>
          <a:p>
            <a:pPr lvl="0" rtl="0">
              <a:spcBef>
                <a:spcPts val="0"/>
              </a:spcBef>
              <a:buNone/>
            </a:pPr>
            <a:r>
              <a:rPr lang="en"/>
              <a:t>Ex: printing 1-10, 10 printfs worth 1 pt each or 1 for loop worth 20 points</a:t>
            </a:r>
            <a:br>
              <a:rPr lang="en"/>
            </a:br>
            <a:r>
              <a:rPr lang="en"/>
              <a:t>Alternatively, perhaps a teacher wants students to program concisely and elegantly, and she does so by encouraging students to complete the level with the lowest point value possible. </a:t>
            </a:r>
            <a:br>
              <a:rPr lang="en"/>
            </a:br>
            <a:br>
              <a:rPr lang="en"/>
            </a:b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 student progression may look like on the front end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Points are simply numbers displayed on the block inside a star. Student can see point values while they work.</a:t>
            </a:r>
          </a:p>
          <a:p>
            <a:pPr lvl="0">
              <a:spcBef>
                <a:spcPts val="0"/>
              </a:spcBef>
              <a:buNone/>
            </a:pPr>
            <a:r>
              <a:t/>
            </a:r>
            <a:endParaRPr/>
          </a:p>
          <a:p>
            <a:pPr lvl="0">
              <a:spcBef>
                <a:spcPts val="0"/>
              </a:spcBef>
              <a:buNone/>
            </a:pPr>
            <a:r>
              <a:rPr lang="en"/>
              <a:t>Assign points to certain blocks - quantify the worth of  individual blocks. As students build projects, the point values of the blocks they use are summed and displayed on the scratch editor. You can see the point values are displayed on the block and the sum of the points in the script pane is displayed in the upper left of the editor.</a:t>
            </a:r>
          </a:p>
          <a:p>
            <a:pPr lvl="0">
              <a:spcBef>
                <a:spcPts val="0"/>
              </a:spcBef>
              <a:buNone/>
            </a:pPr>
            <a:r>
              <a:t/>
            </a:r>
            <a:endParaRPr/>
          </a:p>
          <a:p>
            <a:pPr lvl="0">
              <a:spcBef>
                <a:spcPts val="0"/>
              </a:spcBef>
              <a:buNone/>
            </a:pPr>
            <a:r>
              <a:rPr lang="en"/>
              <a:t>Points are accumulated (summed) in the editor. Students can see their progress as they work on the project.</a:t>
            </a:r>
          </a:p>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Teachers can configure point values in design mode. The UI design is intentionally similar to what the student sees in play mode. The more familiarity the teacher has with what the student has to deal with, the better.</a:t>
            </a:r>
          </a:p>
          <a:p>
            <a:pPr lvl="0">
              <a:spcBef>
                <a:spcPts val="0"/>
              </a:spcBef>
              <a:buNone/>
            </a:pPr>
            <a:r>
              <a:t/>
            </a:r>
            <a:endParaRPr/>
          </a:p>
          <a:p>
            <a:pPr lvl="0">
              <a:spcBef>
                <a:spcPts val="0"/>
              </a:spcBef>
              <a:buNone/>
            </a:pPr>
            <a:r>
              <a:rPr lang="en"/>
              <a:t>From Jairo’s final report: “The American Educational Research Association prescribes curriculum design that encourages teachers to develop strong subject matter knowledge on the topics presented to students (Davis &amp; Krajcik, 2005).” By having the UI be as similar as possible between design and play mode, teachers will develop familiarity with what students will experience, allowing teachers to (hopefully) come up with good point configurations. </a:t>
            </a:r>
          </a:p>
          <a:p>
            <a:pPr lvl="0">
              <a:spcBef>
                <a:spcPts val="0"/>
              </a:spcBef>
              <a:buNone/>
            </a:pPr>
            <a:r>
              <a:t/>
            </a:r>
            <a:endParaRPr/>
          </a:p>
          <a:p>
            <a:pPr lvl="0">
              <a:spcBef>
                <a:spcPts val="0"/>
              </a:spcBef>
              <a:buNone/>
            </a:pPr>
            <a:r>
              <a:rPr lang="en"/>
              <a:t>These are saved into a dictionary keyed by the spec’s name. The changes the teacher makes here are auto-saved -- every edit writes to the dictionary.</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There are a lot of blocks. Setting points every time can be tedious. Luckily, Point configs can be saved to file and loaded from file.  When loaded from file, the point config is stored as an in-memory static dictionary in the specs class, which is what the program reads/writes from. When saved, this dictionary gets serialized to a JSON file.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Saving point config - also saved when you save a project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youtube.com/v/c_rxvgsiZ88" TargetMode="External"/><Relationship Id="rId4" Type="http://schemas.openxmlformats.org/officeDocument/2006/relationships/image" Target="../media/image0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0.png"/><Relationship Id="rId4"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0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0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youtube.com/v/6FDzxDSABvg" TargetMode="External"/><Relationship Id="rId4" Type="http://schemas.openxmlformats.org/officeDocument/2006/relationships/image" Target="../media/image0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github.com/cu-sage/sage-node/wiki/API-Documentation" TargetMode="Externa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youtube.com/v/vsaruSM94Aw" TargetMode="External"/><Relationship Id="rId4" Type="http://schemas.openxmlformats.org/officeDocument/2006/relationships/image" Target="../media/image0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youtube.com/v/r-MW-bLpFWI" TargetMode="External"/><Relationship Id="rId4"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099"/>
          </a:xfrm>
          <a:prstGeom prst="rect">
            <a:avLst/>
          </a:prstGeom>
        </p:spPr>
        <p:txBody>
          <a:bodyPr anchorCtr="0" anchor="b" bIns="91425" lIns="91425" rIns="91425" tIns="91425">
            <a:noAutofit/>
          </a:bodyPr>
          <a:lstStyle/>
          <a:p>
            <a:pPr lvl="0">
              <a:spcBef>
                <a:spcPts val="0"/>
              </a:spcBef>
              <a:buNone/>
            </a:pPr>
            <a:r>
              <a:rPr lang="en"/>
              <a:t>SAGE Final Presentation</a:t>
            </a:r>
          </a:p>
          <a:p>
            <a:pPr lvl="0">
              <a:spcBef>
                <a:spcPts val="1000"/>
              </a:spcBef>
              <a:buNone/>
            </a:pPr>
            <a:r>
              <a:rPr lang="en" sz="3600"/>
              <a:t>Team JIR</a:t>
            </a:r>
          </a:p>
        </p:txBody>
      </p:sp>
      <p:sp>
        <p:nvSpPr>
          <p:cNvPr id="60" name="Shape 60"/>
          <p:cNvSpPr txBox="1"/>
          <p:nvPr>
            <p:ph idx="1" type="subTitle"/>
          </p:nvPr>
        </p:nvSpPr>
        <p:spPr>
          <a:xfrm>
            <a:off x="671250" y="3174874"/>
            <a:ext cx="7801500" cy="1563900"/>
          </a:xfrm>
          <a:prstGeom prst="rect">
            <a:avLst/>
          </a:prstGeom>
        </p:spPr>
        <p:txBody>
          <a:bodyPr anchorCtr="0" anchor="t" bIns="91425" lIns="91425" rIns="91425" tIns="91425">
            <a:noAutofit/>
          </a:bodyPr>
          <a:lstStyle/>
          <a:p>
            <a:pPr lvl="0">
              <a:spcBef>
                <a:spcPts val="0"/>
              </a:spcBef>
              <a:spcAft>
                <a:spcPts val="1000"/>
              </a:spcAft>
              <a:buNone/>
            </a:pPr>
            <a:r>
              <a:rPr lang="en" sz="1800">
                <a:solidFill>
                  <a:schemeClr val="dk2"/>
                </a:solidFill>
              </a:rPr>
              <a:t>December 16, 2016</a:t>
            </a:r>
          </a:p>
          <a:p>
            <a:pPr lvl="0">
              <a:spcBef>
                <a:spcPts val="0"/>
              </a:spcBef>
              <a:buNone/>
            </a:pPr>
            <a:r>
              <a:rPr lang="en" sz="1800">
                <a:solidFill>
                  <a:schemeClr val="accent6"/>
                </a:solidFill>
              </a:rPr>
              <a:t>Julie Chien</a:t>
            </a:r>
          </a:p>
          <a:p>
            <a:pPr lvl="0">
              <a:spcBef>
                <a:spcPts val="0"/>
              </a:spcBef>
              <a:buNone/>
            </a:pPr>
            <a:r>
              <a:rPr lang="en" sz="1800">
                <a:solidFill>
                  <a:schemeClr val="accent6"/>
                </a:solidFill>
              </a:rPr>
              <a:t>Iris Zhang</a:t>
            </a:r>
          </a:p>
          <a:p>
            <a:pPr lvl="0">
              <a:spcBef>
                <a:spcPts val="0"/>
              </a:spcBef>
              <a:buNone/>
            </a:pPr>
            <a:r>
              <a:rPr lang="en" sz="1800">
                <a:solidFill>
                  <a:schemeClr val="accent6"/>
                </a:solidFill>
              </a:rPr>
              <a:t>Ray Tsai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title="demoloadconfig">
            <a:hlinkClick r:id="rId3"/>
          </p:cNvPr>
          <p:cNvSpPr/>
          <p:nvPr/>
        </p:nvSpPr>
        <p:spPr>
          <a:xfrm>
            <a:off x="672050" y="-353212"/>
            <a:ext cx="7799900" cy="5849925"/>
          </a:xfrm>
          <a:prstGeom prst="rect">
            <a:avLst/>
          </a:prstGeom>
          <a:blipFill>
            <a:blip r:embed="rId4">
              <a:alphaModFix/>
            </a:blip>
            <a:stretch>
              <a:fillRect/>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Additional Features</a:t>
            </a:r>
          </a:p>
          <a:p>
            <a:pPr lvl="0" rtl="0">
              <a:spcBef>
                <a:spcPts val="0"/>
              </a:spcBef>
              <a:buNone/>
            </a:pPr>
            <a:r>
              <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Deleting and undeleting blocks from scripts pane results in points being added and subtracted</a:t>
            </a:r>
          </a:p>
          <a:p>
            <a:pPr indent="-228600" lvl="0" marL="457200" rtl="0">
              <a:spcBef>
                <a:spcPts val="0"/>
              </a:spcBef>
              <a:buChar char="●"/>
            </a:pPr>
            <a:r>
              <a:rPr lang="en"/>
              <a:t>Points are saved and loaded along with project (thanks to Parsons team)</a:t>
            </a:r>
          </a:p>
          <a:p>
            <a:pPr indent="-228600" lvl="0" marL="457200" rtl="0">
              <a:spcBef>
                <a:spcPts val="0"/>
              </a:spcBef>
              <a:buChar char="●"/>
            </a:pPr>
            <a:r>
              <a:rPr lang="en"/>
              <a:t>Point totals aren’t displayed while in Design Mode</a:t>
            </a:r>
          </a:p>
          <a:p>
            <a:pPr indent="-228600" lvl="0" marL="457200" rtl="0">
              <a:spcBef>
                <a:spcPts val="0"/>
              </a:spcBef>
              <a:buChar char="●"/>
            </a:pPr>
            <a:r>
              <a:rPr lang="en"/>
              <a:t>Handles multiple updates to point value of same block in Design Mode</a:t>
            </a:r>
          </a:p>
          <a:p>
            <a:pPr indent="-228600" lvl="0" marL="457200" rtl="0">
              <a:spcBef>
                <a:spcPts val="0"/>
              </a:spcBef>
              <a:buChar char="●"/>
            </a:pPr>
            <a:r>
              <a:rPr lang="en"/>
              <a:t>User can no longer edit points in the scripts pane</a:t>
            </a:r>
          </a:p>
          <a:p>
            <a:pPr lvl="0" rtl="0">
              <a:spcBef>
                <a:spcPts val="0"/>
              </a:spcBef>
              <a:buNone/>
            </a:pPr>
            <a:r>
              <a:rPr lang="en"/>
              <a:t> </a:t>
            </a:r>
            <a:br>
              <a:rPr lang="en"/>
            </a:b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Documentation</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https://github.com/cu-sage/sage-scratch/wiki</a:t>
            </a:r>
          </a:p>
        </p:txBody>
      </p:sp>
      <p:pic>
        <p:nvPicPr>
          <p:cNvPr id="122" name="Shape 122"/>
          <p:cNvPicPr preferRelativeResize="0"/>
          <p:nvPr/>
        </p:nvPicPr>
        <p:blipFill rotWithShape="1">
          <a:blip r:embed="rId3">
            <a:alphaModFix/>
          </a:blip>
          <a:srcRect b="10217" l="0" r="0" t="0"/>
          <a:stretch/>
        </p:blipFill>
        <p:spPr>
          <a:xfrm>
            <a:off x="4933175" y="246900"/>
            <a:ext cx="3950500" cy="4617849"/>
          </a:xfrm>
          <a:prstGeom prst="rect">
            <a:avLst/>
          </a:prstGeom>
          <a:noFill/>
          <a:ln>
            <a:noFill/>
          </a:ln>
        </p:spPr>
      </p:pic>
      <p:pic>
        <p:nvPicPr>
          <p:cNvPr id="123" name="Shape 123"/>
          <p:cNvPicPr preferRelativeResize="0"/>
          <p:nvPr/>
        </p:nvPicPr>
        <p:blipFill>
          <a:blip r:embed="rId4">
            <a:alphaModFix/>
          </a:blip>
          <a:stretch>
            <a:fillRect/>
          </a:stretch>
        </p:blipFill>
        <p:spPr>
          <a:xfrm>
            <a:off x="565500" y="2264412"/>
            <a:ext cx="3562350" cy="260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Constructionist Video Games</a:t>
            </a:r>
          </a:p>
          <a:p>
            <a:pPr lvl="0" rtl="0">
              <a:spcBef>
                <a:spcPts val="0"/>
              </a:spcBef>
              <a:buNone/>
            </a:pPr>
            <a:r>
              <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Constructionist video games - building things in-game is the main gameplay. Empowers players to be architects of their own learning (Weintrop, Holbert, Wilensky, &amp; Horn, 2012).</a:t>
            </a:r>
          </a:p>
          <a:p>
            <a:pPr indent="-228600" lvl="1" marL="914400" rtl="0">
              <a:spcBef>
                <a:spcPts val="0"/>
              </a:spcBef>
              <a:buChar char="○"/>
            </a:pPr>
            <a:r>
              <a:rPr lang="en"/>
              <a:t>Principle 1: Construction tools must be sufficiently expressive</a:t>
            </a:r>
          </a:p>
          <a:p>
            <a:pPr indent="-228600" lvl="1" marL="914400" rtl="0">
              <a:spcBef>
                <a:spcPts val="0"/>
              </a:spcBef>
              <a:buChar char="○"/>
            </a:pPr>
            <a:r>
              <a:rPr lang="en"/>
              <a:t>Principle 2: In-game goals should encourage exploration. </a:t>
            </a:r>
          </a:p>
          <a:p>
            <a:pPr indent="-228600" lvl="0" marL="457200" rtl="0">
              <a:spcBef>
                <a:spcPts val="0"/>
              </a:spcBef>
              <a:buChar char="●"/>
            </a:pPr>
            <a:r>
              <a:rPr lang="en"/>
              <a:t>Points can help make SAGE more of a constructionist video game by encouraging exploration of different solutions. </a:t>
            </a:r>
          </a:p>
          <a:p>
            <a:pPr indent="-228600" lvl="1" marL="914400" rtl="0">
              <a:spcBef>
                <a:spcPts val="0"/>
              </a:spcBef>
              <a:buChar char="○"/>
            </a:pPr>
            <a:r>
              <a:rPr lang="en"/>
              <a:t>Reward exploration through points by making more interesting blocks worth more points</a:t>
            </a:r>
          </a:p>
          <a:p>
            <a:pPr indent="-228600" lvl="1" marL="914400" rtl="0">
              <a:spcBef>
                <a:spcPts val="0"/>
              </a:spcBef>
              <a:buChar char="○"/>
            </a:pPr>
            <a:r>
              <a:rPr lang="en"/>
              <a:t>Create “discovery rich” (Papert, 1980) environment; encourage exploration by not limiting player to single winning strategy. With points system, all correct solutions are rewarded with points, but user can always try to find a better solution with a better point value.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Intelligent Tutoring and Games</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How adding game-based features may improve effectiveness of educational software by improving motivation (McNamara, Jackson, &amp; Graesser, 2010).</a:t>
            </a:r>
          </a:p>
          <a:p>
            <a:pPr indent="-228600" lvl="0" marL="457200" rtl="0">
              <a:spcBef>
                <a:spcPts val="0"/>
              </a:spcBef>
              <a:buChar char="●"/>
            </a:pPr>
            <a:r>
              <a:rPr lang="en"/>
              <a:t>Points in SAGE serve as extrinsic motivation that can act as as springboard for intrinsic motivation.</a:t>
            </a:r>
          </a:p>
          <a:p>
            <a:pPr indent="-228600" lvl="0" marL="457200">
              <a:spcBef>
                <a:spcPts val="0"/>
              </a:spcBef>
              <a:buChar char="●"/>
            </a:pPr>
            <a:r>
              <a:rPr lang="en"/>
              <a:t>Motivational constructs that can be increased by points:</a:t>
            </a:r>
          </a:p>
          <a:p>
            <a:pPr indent="-228600" lvl="1" marL="914400">
              <a:spcBef>
                <a:spcPts val="0"/>
              </a:spcBef>
              <a:buChar char="○"/>
            </a:pPr>
            <a:r>
              <a:rPr lang="en"/>
              <a:t>Self-regulation: student seeks to understand a topic by monitoring and adapting their own cognitive processes (Greene &amp; Azevedo, 2007).</a:t>
            </a:r>
          </a:p>
          <a:p>
            <a:pPr indent="-228600" lvl="1" marL="914400">
              <a:spcBef>
                <a:spcPts val="0"/>
              </a:spcBef>
              <a:buChar char="○"/>
            </a:pPr>
            <a:r>
              <a:rPr lang="en"/>
              <a:t>Self-efficacy - learner’s sense of success and achievement (Bandura, 2000; Pajares, 1996). Having a point value provides an indicator of success to user.</a:t>
            </a:r>
          </a:p>
          <a:p>
            <a:pPr indent="-228600" lvl="1" marL="914400">
              <a:spcBef>
                <a:spcPts val="0"/>
              </a:spcBef>
              <a:buChar char="○"/>
            </a:pPr>
            <a:r>
              <a:rPr lang="en"/>
              <a:t>Interest - interest in subject material. Framing the content within a game can be used to capture the interest of student (McNamara, Jackson, &amp; Graesser, 2010).</a:t>
            </a:r>
          </a:p>
          <a:p>
            <a:pPr indent="-228600" lvl="1" marL="914400" rtl="0">
              <a:spcBef>
                <a:spcPts val="0"/>
              </a:spcBef>
              <a:buChar char="○"/>
            </a:pPr>
            <a:r>
              <a:rPr lang="en"/>
              <a:t>Engagement - interested, not bored. Bored learners think less and learn less (Craig et al., 2004). Gamification through points can help stave off boredom and increase engagement. </a:t>
            </a:r>
          </a:p>
          <a:p>
            <a:pPr indent="0" lvl="0" marL="457200">
              <a:spcBef>
                <a:spcPts val="0"/>
              </a:spcBef>
              <a:buNone/>
            </a:pPr>
            <a:r>
              <a:t/>
            </a:r>
            <a:endParaRP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Intelligent Tutoring and Games</a:t>
            </a:r>
          </a:p>
          <a:p>
            <a:pPr lvl="0" rtl="0">
              <a:spcBef>
                <a:spcPts val="0"/>
              </a:spcBef>
              <a:buNone/>
            </a:pPr>
            <a:r>
              <a:t/>
            </a:r>
            <a:endParaRP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Point-based feedback is a feature characteristic of games, less common to ITSs.</a:t>
            </a:r>
          </a:p>
          <a:p>
            <a:pPr indent="-228600" lvl="0" marL="457200" marR="0" rtl="0" algn="l">
              <a:lnSpc>
                <a:spcPct val="115000"/>
              </a:lnSpc>
              <a:spcBef>
                <a:spcPts val="0"/>
              </a:spcBef>
              <a:spcAft>
                <a:spcPts val="1600"/>
              </a:spcAft>
              <a:buChar char="●"/>
            </a:pPr>
            <a:r>
              <a:rPr lang="en"/>
              <a:t>Points can provide feedback. Even if user doesn’t know anything about programming, he or she can tell that a score of 50 is clearly better than a score of 30.</a:t>
            </a:r>
          </a:p>
          <a:p>
            <a:pPr indent="-228600" lvl="0" marL="457200" marR="0" rtl="0" algn="l">
              <a:lnSpc>
                <a:spcPct val="115000"/>
              </a:lnSpc>
              <a:spcBef>
                <a:spcPts val="0"/>
              </a:spcBef>
              <a:spcAft>
                <a:spcPts val="1600"/>
              </a:spcAft>
              <a:buChar char="●"/>
            </a:pPr>
            <a:r>
              <a:rPr lang="en"/>
              <a:t>Feedback can be further exploited as a form of competition.</a:t>
            </a:r>
          </a:p>
          <a:p>
            <a:pPr indent="-228600" lvl="0" marL="457200" marR="0" rtl="0" algn="l">
              <a:lnSpc>
                <a:spcPct val="115000"/>
              </a:lnSpc>
              <a:spcBef>
                <a:spcPts val="0"/>
              </a:spcBef>
              <a:spcAft>
                <a:spcPts val="1600"/>
              </a:spcAft>
              <a:buChar char="●"/>
            </a:pPr>
            <a:r>
              <a:rPr lang="en"/>
              <a:t>Challenge level can be calibrated via points</a:t>
            </a:r>
          </a:p>
          <a:p>
            <a:pPr lvl="0" rtl="0">
              <a:spcBef>
                <a:spcPts val="0"/>
              </a:spcBef>
              <a:buNone/>
            </a:pPr>
            <a:r>
              <a:rPr lang="en"/>
              <a:t>(McNamara, Jackson, &amp; Graesser, 2010).</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Future Work: Testing the Value Added by Points</a:t>
            </a:r>
          </a:p>
          <a:p>
            <a:pPr lvl="0" rtl="0">
              <a:spcBef>
                <a:spcPts val="0"/>
              </a:spcBef>
              <a:buNone/>
            </a:pPr>
            <a:r>
              <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 hope is that gamification of SAGE via points will increase student motivation/engagement with the material and drive learning.</a:t>
            </a:r>
          </a:p>
          <a:p>
            <a:pPr indent="-228600" lvl="0" marL="457200" rtl="0">
              <a:spcBef>
                <a:spcPts val="0"/>
              </a:spcBef>
              <a:buChar char="●"/>
            </a:pPr>
            <a:r>
              <a:rPr lang="en"/>
              <a:t>Important: Points are a toolkit that must be used within some system and serve some purpose. By themselves, they add little value.</a:t>
            </a:r>
          </a:p>
          <a:p>
            <a:pPr indent="-228600" lvl="1" marL="914400" rtl="0">
              <a:spcBef>
                <a:spcPts val="0"/>
              </a:spcBef>
              <a:buChar char="○"/>
            </a:pPr>
            <a:r>
              <a:rPr lang="en"/>
              <a:t>Examples: Parson’s, levels, leaderboard, goals, unlockable rewards</a:t>
            </a:r>
          </a:p>
          <a:p>
            <a:pPr indent="-228600" lvl="1" marL="914400" rtl="0">
              <a:spcBef>
                <a:spcPts val="0"/>
              </a:spcBef>
              <a:buChar char="○"/>
            </a:pPr>
            <a:r>
              <a:rPr lang="en"/>
              <a:t>Adding game-like features isolation without context provide no benefits to either learning or motivation (Jackson &amp; Graesser, 2007). </a:t>
            </a:r>
          </a:p>
          <a:p>
            <a:pPr indent="-228600" lvl="0" marL="457200" rtl="0">
              <a:spcBef>
                <a:spcPts val="0"/>
              </a:spcBef>
              <a:buChar char="●"/>
            </a:pPr>
            <a:r>
              <a:rPr lang="en"/>
              <a:t>Does gamified SAGE work better than regular SAGE? </a:t>
            </a:r>
          </a:p>
          <a:p>
            <a:pPr indent="-228600" lvl="0" marL="457200" rtl="0">
              <a:spcBef>
                <a:spcPts val="0"/>
              </a:spcBef>
              <a:buChar char="●"/>
            </a:pPr>
            <a:r>
              <a:rPr lang="en"/>
              <a:t>When testing people, observe which aspects of motivation are enhanced, if any, and examine what the points make them do to see what the learning benefits are (McNamara, Jackson, &amp; Graesser, 2010).</a:t>
            </a:r>
          </a:p>
          <a:p>
            <a:pPr indent="-228600" lvl="0" marL="457200" rtl="0">
              <a:spcBef>
                <a:spcPts val="0"/>
              </a:spcBef>
              <a:buChar char="●"/>
            </a:pPr>
            <a:r>
              <a:rPr lang="en"/>
              <a:t>How do you quantify individual blocks?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645900" y="2066275"/>
            <a:ext cx="7852200" cy="861000"/>
          </a:xfrm>
          <a:prstGeom prst="rect">
            <a:avLst/>
          </a:prstGeom>
        </p:spPr>
        <p:txBody>
          <a:bodyPr anchorCtr="0" anchor="ctr" bIns="91425" lIns="91425" rIns="91425" tIns="91425">
            <a:noAutofit/>
          </a:bodyPr>
          <a:lstStyle/>
          <a:p>
            <a:pPr lvl="0" rtl="0">
              <a:spcBef>
                <a:spcPts val="0"/>
              </a:spcBef>
              <a:buNone/>
            </a:pPr>
            <a:r>
              <a:rPr lang="en"/>
              <a:t>Assessment Editor Improvements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Improving the Blockly Assignment Editor </a:t>
            </a:r>
          </a:p>
        </p:txBody>
      </p:sp>
      <p:pic>
        <p:nvPicPr>
          <p:cNvPr descr="Screenshot 2016-11-17 23.44.57.png" id="158" name="Shape 158"/>
          <p:cNvPicPr preferRelativeResize="0"/>
          <p:nvPr/>
        </p:nvPicPr>
        <p:blipFill>
          <a:blip r:embed="rId3">
            <a:alphaModFix/>
          </a:blip>
          <a:stretch>
            <a:fillRect/>
          </a:stretch>
        </p:blipFill>
        <p:spPr>
          <a:xfrm>
            <a:off x="1242975" y="1073699"/>
            <a:ext cx="6779776" cy="3772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Motivation</a:t>
            </a:r>
          </a:p>
        </p:txBody>
      </p:sp>
      <p:sp>
        <p:nvSpPr>
          <p:cNvPr id="164" name="Shape 164"/>
          <p:cNvSpPr txBox="1"/>
          <p:nvPr>
            <p:ph idx="4294967295"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Mapping of Computational Thinking Concepts to Design Pattern Variables (animate looks, collide, user interaction, etc.) already exists in the PECT mode </a:t>
            </a:r>
          </a:p>
          <a:p>
            <a:pPr indent="-228600" lvl="0" marL="457200" rtl="0">
              <a:spcBef>
                <a:spcPts val="0"/>
              </a:spcBef>
              <a:buChar char="●"/>
            </a:pPr>
            <a:r>
              <a:rPr lang="en"/>
              <a:t>Grouping of Design Pattern Variables into digestible, scaffolded chunks supported by the PECT’s model of proficiency </a:t>
            </a:r>
          </a:p>
          <a:p>
            <a:pPr indent="-228600" lvl="1" marL="914400" rtl="0">
              <a:spcBef>
                <a:spcPts val="0"/>
              </a:spcBef>
              <a:buChar char="○"/>
            </a:pPr>
            <a:r>
              <a:rPr lang="en"/>
              <a:t>Looks - &gt; Motion - &gt; Conversate -&gt;Collide -&gt;Interact -&gt;Scoring</a:t>
            </a:r>
          </a:p>
          <a:p>
            <a:pPr indent="-228600" lvl="0" marL="457200" rtl="0">
              <a:spcBef>
                <a:spcPts val="0"/>
              </a:spcBef>
              <a:buChar char="●"/>
            </a:pPr>
            <a:r>
              <a:rPr lang="en"/>
              <a:t>Add in-game assessment to improve understanding and engagement</a:t>
            </a:r>
          </a:p>
          <a:p>
            <a:pPr indent="-228600" lvl="1" marL="914400" rtl="0">
              <a:spcBef>
                <a:spcPts val="0"/>
              </a:spcBef>
              <a:buChar char="○"/>
            </a:pPr>
            <a:r>
              <a:rPr lang="en"/>
              <a:t>Executable goals</a:t>
            </a:r>
          </a:p>
          <a:p>
            <a:pPr indent="-228600" lvl="1" marL="914400" rtl="0">
              <a:spcBef>
                <a:spcPts val="0"/>
              </a:spcBef>
              <a:buChar char="○"/>
            </a:pPr>
            <a:r>
              <a:rPr lang="en"/>
              <a:t>Sense of progression</a:t>
            </a:r>
          </a:p>
          <a:p>
            <a:pPr indent="-228600" lvl="0" marL="457200" rtl="0">
              <a:spcBef>
                <a:spcPts val="0"/>
              </a:spcBef>
              <a:buChar char="●"/>
            </a:pPr>
            <a:r>
              <a:rPr lang="en"/>
              <a:t>Adaptive learning and gaming through unlocking</a:t>
            </a:r>
          </a:p>
          <a:p>
            <a:pPr indent="-228600" lvl="1" marL="914400" rtl="0">
              <a:spcBef>
                <a:spcPts val="0"/>
              </a:spcBef>
              <a:buChar char="○"/>
            </a:pPr>
            <a:r>
              <a:rPr lang="en"/>
              <a:t>intelligently monitor and interpret learner behavior in a non-invasive manner</a:t>
            </a:r>
          </a:p>
          <a:p>
            <a:pPr lvl="0" rtl="0">
              <a:spcBef>
                <a:spcPts val="0"/>
              </a:spcBef>
              <a:buNone/>
            </a:pPr>
            <a:r>
              <a:t/>
            </a:r>
            <a:endParaRP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Intro to Gamification</a:t>
            </a:r>
          </a:p>
          <a:p>
            <a:pPr lvl="0" rtl="0">
              <a:spcBef>
                <a:spcPts val="0"/>
              </a:spcBef>
              <a:buNone/>
            </a:pPr>
            <a:r>
              <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Goal of our educational system is to teach computational thinking, which is a way of thinking that allows for better problem solving and system design by drawing on fundamental Computer Science concepts (Wing, 2006).</a:t>
            </a:r>
          </a:p>
          <a:p>
            <a:pPr indent="-228600" lvl="0" marL="457200" rtl="0">
              <a:spcBef>
                <a:spcPts val="0"/>
              </a:spcBef>
              <a:buChar char="●"/>
            </a:pPr>
            <a:r>
              <a:rPr lang="en"/>
              <a:t>Adding points to SAGE will increase students’ motivation to engage with the system and drive the learning of computational thinking.</a:t>
            </a:r>
          </a:p>
          <a:p>
            <a:pPr lvl="0" rtl="0">
              <a:spcBef>
                <a:spcPts val="0"/>
              </a:spcBef>
              <a:buNone/>
            </a:pPr>
            <a:r>
              <a:rPr lang="en" sz="1000"/>
              <a:t> </a:t>
            </a:r>
            <a:br>
              <a:rPr lang="en" sz="1000"/>
            </a:b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Improving the Assessment Editor</a:t>
            </a:r>
          </a:p>
        </p:txBody>
      </p:sp>
      <p:grpSp>
        <p:nvGrpSpPr>
          <p:cNvPr id="170" name="Shape 170"/>
          <p:cNvGrpSpPr/>
          <p:nvPr/>
        </p:nvGrpSpPr>
        <p:grpSpPr>
          <a:xfrm>
            <a:off x="431925" y="1304875"/>
            <a:ext cx="2628924" cy="3416400"/>
            <a:chOff x="431925" y="1304875"/>
            <a:chExt cx="2628924" cy="3416400"/>
          </a:xfrm>
        </p:grpSpPr>
        <p:sp>
          <p:nvSpPr>
            <p:cNvPr id="171" name="Shape 171"/>
            <p:cNvSpPr txBox="1"/>
            <p:nvPr/>
          </p:nvSpPr>
          <p:spPr>
            <a:xfrm>
              <a:off x="431925" y="1304875"/>
              <a:ext cx="2628899" cy="4640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73" name="Shape 173"/>
          <p:cNvSpPr txBox="1"/>
          <p:nvPr>
            <p:ph idx="4294967295" type="body"/>
          </p:nvPr>
        </p:nvSpPr>
        <p:spPr>
          <a:xfrm>
            <a:off x="506425" y="1304875"/>
            <a:ext cx="2494499" cy="461399"/>
          </a:xfrm>
          <a:prstGeom prst="rect">
            <a:avLst/>
          </a:prstGeom>
        </p:spPr>
        <p:txBody>
          <a:bodyPr anchorCtr="0" anchor="t" bIns="91425" lIns="91425" rIns="91425" tIns="91425">
            <a:noAutofit/>
          </a:bodyPr>
          <a:lstStyle/>
          <a:p>
            <a:pPr lvl="0">
              <a:spcBef>
                <a:spcPts val="0"/>
              </a:spcBef>
              <a:spcAft>
                <a:spcPts val="0"/>
              </a:spcAft>
              <a:buNone/>
            </a:pPr>
            <a:r>
              <a:rPr lang="en">
                <a:solidFill>
                  <a:schemeClr val="lt1"/>
                </a:solidFill>
              </a:rPr>
              <a:t>Point Value to Blocks </a:t>
            </a:r>
          </a:p>
        </p:txBody>
      </p:sp>
      <p:sp>
        <p:nvSpPr>
          <p:cNvPr id="174" name="Shape 174"/>
          <p:cNvSpPr txBox="1"/>
          <p:nvPr>
            <p:ph idx="4294967295" type="body"/>
          </p:nvPr>
        </p:nvSpPr>
        <p:spPr>
          <a:xfrm>
            <a:off x="508325" y="1850300"/>
            <a:ext cx="2478600" cy="2794799"/>
          </a:xfrm>
          <a:prstGeom prst="rect">
            <a:avLst/>
          </a:prstGeom>
        </p:spPr>
        <p:txBody>
          <a:bodyPr anchorCtr="0" anchor="t" bIns="91425" lIns="91425" rIns="91425" tIns="91425">
            <a:noAutofit/>
          </a:bodyPr>
          <a:lstStyle/>
          <a:p>
            <a:pPr lvl="0">
              <a:spcBef>
                <a:spcPts val="0"/>
              </a:spcBef>
              <a:buNone/>
            </a:pPr>
            <a:r>
              <a:rPr lang="en" sz="1600"/>
              <a:t>Enable teachers to add point values to assessment blocks, associating the action “add points” to a particular trigger block with specified values.</a:t>
            </a:r>
          </a:p>
        </p:txBody>
      </p:sp>
      <p:grpSp>
        <p:nvGrpSpPr>
          <p:cNvPr id="175" name="Shape 175"/>
          <p:cNvGrpSpPr/>
          <p:nvPr/>
        </p:nvGrpSpPr>
        <p:grpSpPr>
          <a:xfrm>
            <a:off x="3320450" y="1304875"/>
            <a:ext cx="2632499" cy="3416400"/>
            <a:chOff x="3320450" y="1304875"/>
            <a:chExt cx="2632499" cy="3416400"/>
          </a:xfrm>
        </p:grpSpPr>
        <p:sp>
          <p:nvSpPr>
            <p:cNvPr id="176" name="Shape 176"/>
            <p:cNvSpPr txBox="1"/>
            <p:nvPr/>
          </p:nvSpPr>
          <p:spPr>
            <a:xfrm>
              <a:off x="3324050" y="1304875"/>
              <a:ext cx="2628899" cy="4640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33204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78" name="Shape 178"/>
          <p:cNvSpPr txBox="1"/>
          <p:nvPr>
            <p:ph idx="4294967295" type="body"/>
          </p:nvPr>
        </p:nvSpPr>
        <p:spPr>
          <a:xfrm>
            <a:off x="3389450" y="1304875"/>
            <a:ext cx="2494499" cy="461399"/>
          </a:xfrm>
          <a:prstGeom prst="rect">
            <a:avLst/>
          </a:prstGeom>
        </p:spPr>
        <p:txBody>
          <a:bodyPr anchorCtr="0" anchor="t" bIns="91425" lIns="91425" rIns="91425" tIns="91425">
            <a:noAutofit/>
          </a:bodyPr>
          <a:lstStyle/>
          <a:p>
            <a:pPr lvl="0">
              <a:spcBef>
                <a:spcPts val="0"/>
              </a:spcBef>
              <a:spcAft>
                <a:spcPts val="0"/>
              </a:spcAft>
              <a:buNone/>
            </a:pPr>
            <a:r>
              <a:rPr lang="en">
                <a:solidFill>
                  <a:schemeClr val="lt1"/>
                </a:solidFill>
              </a:rPr>
              <a:t>Student Progression</a:t>
            </a:r>
          </a:p>
        </p:txBody>
      </p:sp>
      <p:sp>
        <p:nvSpPr>
          <p:cNvPr id="179" name="Shape 179"/>
          <p:cNvSpPr txBox="1"/>
          <p:nvPr>
            <p:ph idx="4294967295" type="body"/>
          </p:nvPr>
        </p:nvSpPr>
        <p:spPr>
          <a:xfrm>
            <a:off x="3396775" y="1850300"/>
            <a:ext cx="2478600" cy="2794799"/>
          </a:xfrm>
          <a:prstGeom prst="rect">
            <a:avLst/>
          </a:prstGeom>
        </p:spPr>
        <p:txBody>
          <a:bodyPr anchorCtr="0" anchor="t" bIns="91425" lIns="91425" rIns="91425" tIns="91425">
            <a:noAutofit/>
          </a:bodyPr>
          <a:lstStyle/>
          <a:p>
            <a:pPr lvl="0">
              <a:spcBef>
                <a:spcPts val="0"/>
              </a:spcBef>
              <a:buNone/>
            </a:pPr>
            <a:r>
              <a:rPr lang="en" sz="1600"/>
              <a:t>Allow teachers to design an unlocking mechanism for students as they work through assessments, scaffolding them through computational learning goals.</a:t>
            </a:r>
          </a:p>
        </p:txBody>
      </p:sp>
      <p:grpSp>
        <p:nvGrpSpPr>
          <p:cNvPr id="180" name="Shape 180"/>
          <p:cNvGrpSpPr/>
          <p:nvPr/>
        </p:nvGrpSpPr>
        <p:grpSpPr>
          <a:xfrm>
            <a:off x="6212550" y="1304875"/>
            <a:ext cx="2632499" cy="3416400"/>
            <a:chOff x="6212550" y="1304875"/>
            <a:chExt cx="2632499" cy="3416400"/>
          </a:xfrm>
        </p:grpSpPr>
        <p:sp>
          <p:nvSpPr>
            <p:cNvPr id="181" name="Shape 181"/>
            <p:cNvSpPr/>
            <p:nvPr/>
          </p:nvSpPr>
          <p:spPr>
            <a:xfrm>
              <a:off x="621540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txBox="1"/>
            <p:nvPr/>
          </p:nvSpPr>
          <p:spPr>
            <a:xfrm>
              <a:off x="6212550" y="1304875"/>
              <a:ext cx="2632499" cy="4640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83" name="Shape 183"/>
          <p:cNvSpPr txBox="1"/>
          <p:nvPr>
            <p:ph idx="4294967295" type="body"/>
          </p:nvPr>
        </p:nvSpPr>
        <p:spPr>
          <a:xfrm>
            <a:off x="6272475" y="1304875"/>
            <a:ext cx="2494499" cy="461399"/>
          </a:xfrm>
          <a:prstGeom prst="rect">
            <a:avLst/>
          </a:prstGeom>
        </p:spPr>
        <p:txBody>
          <a:bodyPr anchorCtr="0" anchor="t" bIns="91425" lIns="91425" rIns="91425" tIns="91425">
            <a:noAutofit/>
          </a:bodyPr>
          <a:lstStyle/>
          <a:p>
            <a:pPr lvl="0">
              <a:spcBef>
                <a:spcPts val="0"/>
              </a:spcBef>
              <a:spcAft>
                <a:spcPts val="0"/>
              </a:spcAft>
              <a:buNone/>
            </a:pPr>
            <a:r>
              <a:rPr lang="en">
                <a:solidFill>
                  <a:schemeClr val="lt1"/>
                </a:solidFill>
              </a:rPr>
              <a:t>Infrastructure </a:t>
            </a:r>
          </a:p>
        </p:txBody>
      </p:sp>
      <p:sp>
        <p:nvSpPr>
          <p:cNvPr id="184" name="Shape 184"/>
          <p:cNvSpPr txBox="1"/>
          <p:nvPr>
            <p:ph idx="4294967295" type="body"/>
          </p:nvPr>
        </p:nvSpPr>
        <p:spPr>
          <a:xfrm>
            <a:off x="6286400" y="1850300"/>
            <a:ext cx="2478600" cy="2794799"/>
          </a:xfrm>
          <a:prstGeom prst="rect">
            <a:avLst/>
          </a:prstGeom>
        </p:spPr>
        <p:txBody>
          <a:bodyPr anchorCtr="0" anchor="t" bIns="91425" lIns="91425" rIns="91425" tIns="91425">
            <a:noAutofit/>
          </a:bodyPr>
          <a:lstStyle/>
          <a:p>
            <a:pPr lvl="0">
              <a:spcBef>
                <a:spcPts val="0"/>
              </a:spcBef>
              <a:buNone/>
            </a:pPr>
            <a:r>
              <a:rPr lang="en" sz="1600"/>
              <a:t>Improve service architecture to make the assessment editor more integrated with the rest of the SAGE and Scratch suite.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Point Value Blocks - SAGE Assessment Editor</a:t>
            </a:r>
          </a:p>
        </p:txBody>
      </p:sp>
      <p:pic>
        <p:nvPicPr>
          <p:cNvPr descr="Screenshot 2016-11-17 23.47.06.png" id="190" name="Shape 190"/>
          <p:cNvPicPr preferRelativeResize="0"/>
          <p:nvPr/>
        </p:nvPicPr>
        <p:blipFill>
          <a:blip r:embed="rId3">
            <a:alphaModFix/>
          </a:blip>
          <a:stretch>
            <a:fillRect/>
          </a:stretch>
        </p:blipFill>
        <p:spPr>
          <a:xfrm>
            <a:off x="450775" y="1113323"/>
            <a:ext cx="8146708" cy="3541599"/>
          </a:xfrm>
          <a:prstGeom prst="rect">
            <a:avLst/>
          </a:prstGeom>
          <a:noFill/>
          <a:ln>
            <a:noFill/>
          </a:ln>
        </p:spPr>
      </p:pic>
      <p:sp>
        <p:nvSpPr>
          <p:cNvPr id="191" name="Shape 191"/>
          <p:cNvSpPr/>
          <p:nvPr/>
        </p:nvSpPr>
        <p:spPr>
          <a:xfrm>
            <a:off x="1321175" y="2868350"/>
            <a:ext cx="1695000" cy="373800"/>
          </a:xfrm>
          <a:prstGeom prst="ellipse">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4793925" y="3550975"/>
            <a:ext cx="1695000" cy="373800"/>
          </a:xfrm>
          <a:prstGeom prst="ellipse">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Infrastructure Improvements - LIVE DEMO</a:t>
            </a:r>
          </a:p>
        </p:txBody>
      </p:sp>
      <p:pic>
        <p:nvPicPr>
          <p:cNvPr descr="Screenshot 2016-11-17 23.55.44.png" id="198" name="Shape 198"/>
          <p:cNvPicPr preferRelativeResize="0"/>
          <p:nvPr/>
        </p:nvPicPr>
        <p:blipFill>
          <a:blip r:embed="rId3">
            <a:alphaModFix/>
          </a:blip>
          <a:stretch>
            <a:fillRect/>
          </a:stretch>
        </p:blipFill>
        <p:spPr>
          <a:xfrm>
            <a:off x="400076" y="1173400"/>
            <a:ext cx="3837650" cy="3735400"/>
          </a:xfrm>
          <a:prstGeom prst="rect">
            <a:avLst/>
          </a:prstGeom>
          <a:noFill/>
          <a:ln>
            <a:noFill/>
          </a:ln>
        </p:spPr>
      </p:pic>
      <p:sp>
        <p:nvSpPr>
          <p:cNvPr id="199" name="Shape 199"/>
          <p:cNvSpPr/>
          <p:nvPr/>
        </p:nvSpPr>
        <p:spPr>
          <a:xfrm>
            <a:off x="4502525" y="1738400"/>
            <a:ext cx="1208100" cy="330300"/>
          </a:xfrm>
          <a:prstGeom prst="rightArrow">
            <a:avLst>
              <a:gd fmla="val 52633" name="adj1"/>
              <a:gd fmla="val 84203"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6123200" y="1495050"/>
            <a:ext cx="1390725" cy="1686225"/>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SAGE Server</a:t>
            </a:r>
          </a:p>
        </p:txBody>
      </p:sp>
      <p:sp>
        <p:nvSpPr>
          <p:cNvPr id="201" name="Shape 201"/>
          <p:cNvSpPr txBox="1"/>
          <p:nvPr/>
        </p:nvSpPr>
        <p:spPr>
          <a:xfrm>
            <a:off x="4754525" y="1399425"/>
            <a:ext cx="704100" cy="191100"/>
          </a:xfrm>
          <a:prstGeom prst="rect">
            <a:avLst/>
          </a:prstGeom>
          <a:noFill/>
          <a:ln>
            <a:noFill/>
          </a:ln>
        </p:spPr>
        <p:txBody>
          <a:bodyPr anchorCtr="0" anchor="t" bIns="91425" lIns="91425" rIns="91425" tIns="91425">
            <a:noAutofit/>
          </a:bodyPr>
          <a:lstStyle/>
          <a:p>
            <a:pPr lvl="0">
              <a:spcBef>
                <a:spcPts val="0"/>
              </a:spcBef>
              <a:buNone/>
            </a:pPr>
            <a:r>
              <a:rPr lang="en">
                <a:solidFill>
                  <a:schemeClr val="lt2"/>
                </a:solidFill>
              </a:rPr>
              <a:t>POST</a:t>
            </a:r>
          </a:p>
        </p:txBody>
      </p:sp>
      <p:sp>
        <p:nvSpPr>
          <p:cNvPr id="202" name="Shape 202"/>
          <p:cNvSpPr/>
          <p:nvPr/>
        </p:nvSpPr>
        <p:spPr>
          <a:xfrm rot="10800000">
            <a:off x="4502525" y="2789375"/>
            <a:ext cx="1208100" cy="330300"/>
          </a:xfrm>
          <a:prstGeom prst="rightArrow">
            <a:avLst>
              <a:gd fmla="val 50000" name="adj1"/>
              <a:gd fmla="val 7506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txBox="1"/>
          <p:nvPr/>
        </p:nvSpPr>
        <p:spPr>
          <a:xfrm>
            <a:off x="4889500" y="3119675"/>
            <a:ext cx="704100" cy="19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2"/>
                </a:solidFill>
              </a:rPr>
              <a:t>GET</a:t>
            </a:r>
          </a:p>
        </p:txBody>
      </p:sp>
      <p:sp>
        <p:nvSpPr>
          <p:cNvPr id="204" name="Shape 204"/>
          <p:cNvSpPr/>
          <p:nvPr/>
        </p:nvSpPr>
        <p:spPr>
          <a:xfrm>
            <a:off x="1338550" y="3850550"/>
            <a:ext cx="1695000" cy="373800"/>
          </a:xfrm>
          <a:prstGeom prst="ellipse">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Teacher Dashboard UI Design </a:t>
            </a:r>
          </a:p>
        </p:txBody>
      </p:sp>
      <p:sp>
        <p:nvSpPr>
          <p:cNvPr id="210" name="Shape 210"/>
          <p:cNvSpPr txBox="1"/>
          <p:nvPr/>
        </p:nvSpPr>
        <p:spPr>
          <a:xfrm>
            <a:off x="1138825" y="1389125"/>
            <a:ext cx="5644200" cy="28659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600"/>
              </a:spcAft>
              <a:buNone/>
            </a:pPr>
            <a:r>
              <a:t/>
            </a:r>
            <a:endParaRPr sz="1800">
              <a:solidFill>
                <a:schemeClr val="accent3"/>
              </a:solidFill>
              <a:latin typeface="Average"/>
              <a:ea typeface="Average"/>
              <a:cs typeface="Average"/>
              <a:sym typeface="Average"/>
            </a:endParaRPr>
          </a:p>
          <a:p>
            <a:pPr indent="-342900" lvl="0" marL="457200" rtl="0">
              <a:lnSpc>
                <a:spcPct val="115000"/>
              </a:lnSpc>
              <a:spcBef>
                <a:spcPts val="0"/>
              </a:spcBef>
              <a:spcAft>
                <a:spcPts val="1600"/>
              </a:spcAft>
              <a:buClr>
                <a:schemeClr val="accent3"/>
              </a:buClr>
              <a:buSzPct val="100000"/>
              <a:buFont typeface="Average"/>
              <a:buChar char="●"/>
            </a:pPr>
            <a:r>
              <a:rPr lang="en" sz="1800">
                <a:solidFill>
                  <a:schemeClr val="accent3"/>
                </a:solidFill>
                <a:latin typeface="Average"/>
                <a:ea typeface="Average"/>
                <a:cs typeface="Average"/>
                <a:sym typeface="Average"/>
              </a:rPr>
              <a:t>Wireframes</a:t>
            </a:r>
          </a:p>
          <a:p>
            <a:pPr indent="-342900" lvl="0" marL="457200" rtl="0">
              <a:lnSpc>
                <a:spcPct val="115000"/>
              </a:lnSpc>
              <a:spcBef>
                <a:spcPts val="0"/>
              </a:spcBef>
              <a:spcAft>
                <a:spcPts val="1600"/>
              </a:spcAft>
              <a:buClr>
                <a:schemeClr val="accent3"/>
              </a:buClr>
              <a:buSzPct val="100000"/>
              <a:buFont typeface="Average"/>
              <a:buChar char="●"/>
            </a:pPr>
            <a:r>
              <a:rPr lang="en" sz="1800">
                <a:solidFill>
                  <a:schemeClr val="accent3"/>
                </a:solidFill>
                <a:latin typeface="Average"/>
                <a:ea typeface="Average"/>
                <a:cs typeface="Average"/>
                <a:sym typeface="Average"/>
              </a:rPr>
              <a:t>Teacher-designed quests and assignments</a:t>
            </a:r>
          </a:p>
          <a:p>
            <a:pPr indent="-342900" lvl="1" marL="914400" rtl="0">
              <a:lnSpc>
                <a:spcPct val="115000"/>
              </a:lnSpc>
              <a:spcBef>
                <a:spcPts val="0"/>
              </a:spcBef>
              <a:spcAft>
                <a:spcPts val="1600"/>
              </a:spcAft>
              <a:buClr>
                <a:schemeClr val="accent3"/>
              </a:buClr>
              <a:buSzPct val="100000"/>
              <a:buFont typeface="Average"/>
              <a:buChar char="○"/>
            </a:pPr>
            <a:r>
              <a:rPr lang="en" sz="1800">
                <a:solidFill>
                  <a:schemeClr val="accent3"/>
                </a:solidFill>
                <a:latin typeface="Average"/>
                <a:ea typeface="Average"/>
                <a:cs typeface="Average"/>
                <a:sym typeface="Average"/>
              </a:rPr>
              <a:t>Grouping of assignments</a:t>
            </a:r>
          </a:p>
          <a:p>
            <a:pPr indent="-342900" lvl="1" marL="914400" rtl="0">
              <a:lnSpc>
                <a:spcPct val="115000"/>
              </a:lnSpc>
              <a:spcBef>
                <a:spcPts val="0"/>
              </a:spcBef>
              <a:spcAft>
                <a:spcPts val="1600"/>
              </a:spcAft>
              <a:buClr>
                <a:schemeClr val="accent3"/>
              </a:buClr>
              <a:buSzPct val="100000"/>
              <a:buFont typeface="Average"/>
              <a:buChar char="○"/>
            </a:pPr>
            <a:r>
              <a:rPr lang="en" sz="1800">
                <a:solidFill>
                  <a:schemeClr val="accent3"/>
                </a:solidFill>
                <a:latin typeface="Average"/>
                <a:ea typeface="Average"/>
                <a:cs typeface="Average"/>
                <a:sym typeface="Average"/>
              </a:rPr>
              <a:t>Point unlocking and point totals</a:t>
            </a:r>
          </a:p>
          <a:p>
            <a:pPr indent="-342900" lvl="0" marL="457200" rtl="0">
              <a:lnSpc>
                <a:spcPct val="115000"/>
              </a:lnSpc>
              <a:spcBef>
                <a:spcPts val="0"/>
              </a:spcBef>
              <a:spcAft>
                <a:spcPts val="1600"/>
              </a:spcAft>
              <a:buClr>
                <a:schemeClr val="accent3"/>
              </a:buClr>
              <a:buSzPct val="100000"/>
              <a:buFont typeface="Average"/>
              <a:buChar char="●"/>
            </a:pPr>
            <a:r>
              <a:rPr lang="en" sz="1800">
                <a:solidFill>
                  <a:schemeClr val="accent3"/>
                </a:solidFill>
                <a:latin typeface="Average"/>
                <a:ea typeface="Average"/>
                <a:cs typeface="Average"/>
                <a:sym typeface="Average"/>
              </a:rPr>
              <a:t>Future work: integrated with Student and Teacher dashboard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1F4F5"/>
        </a:solidFill>
      </p:bgPr>
    </p:bg>
    <p:spTree>
      <p:nvGrpSpPr>
        <p:cNvPr id="214" name="Shape 214"/>
        <p:cNvGrpSpPr/>
        <p:nvPr/>
      </p:nvGrpSpPr>
      <p:grpSpPr>
        <a:xfrm>
          <a:off x="0" y="0"/>
          <a:ext cx="0" cy="0"/>
          <a:chOff x="0" y="0"/>
          <a:chExt cx="0" cy="0"/>
        </a:xfrm>
      </p:grpSpPr>
      <p:pic>
        <p:nvPicPr>
          <p:cNvPr descr="Group.png" id="215" name="Shape 215"/>
          <p:cNvPicPr preferRelativeResize="0"/>
          <p:nvPr/>
        </p:nvPicPr>
        <p:blipFill>
          <a:blip r:embed="rId3">
            <a:alphaModFix/>
          </a:blip>
          <a:stretch>
            <a:fillRect/>
          </a:stretch>
        </p:blipFill>
        <p:spPr>
          <a:xfrm>
            <a:off x="1006887" y="195000"/>
            <a:ext cx="7130225" cy="4753499"/>
          </a:xfrm>
          <a:prstGeom prst="rect">
            <a:avLst/>
          </a:prstGeom>
          <a:noFill/>
          <a:ln>
            <a:noFill/>
          </a:ln>
        </p:spPr>
      </p:pic>
      <p:sp>
        <p:nvSpPr>
          <p:cNvPr id="216" name="Shape 216"/>
          <p:cNvSpPr/>
          <p:nvPr/>
        </p:nvSpPr>
        <p:spPr>
          <a:xfrm>
            <a:off x="2227600" y="3716850"/>
            <a:ext cx="1764600" cy="563100"/>
          </a:xfrm>
          <a:prstGeom prst="wedgeRoundRectCallout">
            <a:avLst>
              <a:gd fmla="val -23760" name="adj1"/>
              <a:gd fmla="val 92235" name="adj2"/>
              <a:gd fmla="val 0" name="adj3"/>
            </a:avLst>
          </a:prstGeom>
          <a:solidFill>
            <a:srgbClr val="FCE5C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POST</a:t>
            </a:r>
            <a:r>
              <a:rPr lang="en" sz="1100"/>
              <a:t>/assignment/new</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1F4F5"/>
        </a:solidFill>
      </p:bgPr>
    </p:bg>
    <p:spTree>
      <p:nvGrpSpPr>
        <p:cNvPr id="220" name="Shape 220"/>
        <p:cNvGrpSpPr/>
        <p:nvPr/>
      </p:nvGrpSpPr>
      <p:grpSpPr>
        <a:xfrm>
          <a:off x="0" y="0"/>
          <a:ext cx="0" cy="0"/>
          <a:chOff x="0" y="0"/>
          <a:chExt cx="0" cy="0"/>
        </a:xfrm>
      </p:grpSpPr>
      <p:pic>
        <p:nvPicPr>
          <p:cNvPr descr="Group2.png" id="221" name="Shape 221"/>
          <p:cNvPicPr preferRelativeResize="0"/>
          <p:nvPr/>
        </p:nvPicPr>
        <p:blipFill>
          <a:blip r:embed="rId3">
            <a:alphaModFix/>
          </a:blip>
          <a:stretch>
            <a:fillRect/>
          </a:stretch>
        </p:blipFill>
        <p:spPr>
          <a:xfrm>
            <a:off x="994449" y="186724"/>
            <a:ext cx="7155099" cy="4770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1F4F5"/>
        </a:solidFill>
      </p:bgPr>
    </p:bg>
    <p:spTree>
      <p:nvGrpSpPr>
        <p:cNvPr id="225" name="Shape 225"/>
        <p:cNvGrpSpPr/>
        <p:nvPr/>
      </p:nvGrpSpPr>
      <p:grpSpPr>
        <a:xfrm>
          <a:off x="0" y="0"/>
          <a:ext cx="0" cy="0"/>
          <a:chOff x="0" y="0"/>
          <a:chExt cx="0" cy="0"/>
        </a:xfrm>
      </p:grpSpPr>
      <p:pic>
        <p:nvPicPr>
          <p:cNvPr descr="Group3.png" id="226" name="Shape 226"/>
          <p:cNvPicPr preferRelativeResize="0"/>
          <p:nvPr/>
        </p:nvPicPr>
        <p:blipFill>
          <a:blip r:embed="rId3">
            <a:alphaModFix/>
          </a:blip>
          <a:stretch>
            <a:fillRect/>
          </a:stretch>
        </p:blipFill>
        <p:spPr>
          <a:xfrm>
            <a:off x="1001962" y="191725"/>
            <a:ext cx="7140075" cy="4760050"/>
          </a:xfrm>
          <a:prstGeom prst="rect">
            <a:avLst/>
          </a:prstGeom>
          <a:noFill/>
          <a:ln>
            <a:noFill/>
          </a:ln>
        </p:spPr>
      </p:pic>
      <p:sp>
        <p:nvSpPr>
          <p:cNvPr id="227" name="Shape 227"/>
          <p:cNvSpPr/>
          <p:nvPr/>
        </p:nvSpPr>
        <p:spPr>
          <a:xfrm>
            <a:off x="6257300" y="3716850"/>
            <a:ext cx="1764600" cy="563100"/>
          </a:xfrm>
          <a:prstGeom prst="wedgeRoundRectCallout">
            <a:avLst>
              <a:gd fmla="val -23760" name="adj1"/>
              <a:gd fmla="val 92235" name="adj2"/>
              <a:gd fmla="val 0" name="adj3"/>
            </a:avLst>
          </a:prstGeom>
          <a:solidFill>
            <a:srgbClr val="FCE5C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POST/quests/new</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1F4F5"/>
        </a:solidFill>
      </p:bgPr>
    </p:bg>
    <p:spTree>
      <p:nvGrpSpPr>
        <p:cNvPr id="231" name="Shape 231"/>
        <p:cNvGrpSpPr/>
        <p:nvPr/>
      </p:nvGrpSpPr>
      <p:grpSpPr>
        <a:xfrm>
          <a:off x="0" y="0"/>
          <a:ext cx="0" cy="0"/>
          <a:chOff x="0" y="0"/>
          <a:chExt cx="0" cy="0"/>
        </a:xfrm>
      </p:grpSpPr>
      <p:pic>
        <p:nvPicPr>
          <p:cNvPr descr="Group4.png" id="232" name="Shape 232"/>
          <p:cNvPicPr preferRelativeResize="0"/>
          <p:nvPr/>
        </p:nvPicPr>
        <p:blipFill>
          <a:blip r:embed="rId3">
            <a:alphaModFix/>
          </a:blip>
          <a:stretch>
            <a:fillRect/>
          </a:stretch>
        </p:blipFill>
        <p:spPr>
          <a:xfrm>
            <a:off x="942975" y="152400"/>
            <a:ext cx="7258048" cy="4838698"/>
          </a:xfrm>
          <a:prstGeom prst="rect">
            <a:avLst/>
          </a:prstGeom>
          <a:noFill/>
          <a:ln>
            <a:noFill/>
          </a:ln>
        </p:spPr>
      </p:pic>
      <p:sp>
        <p:nvSpPr>
          <p:cNvPr id="233" name="Shape 233"/>
          <p:cNvSpPr/>
          <p:nvPr/>
        </p:nvSpPr>
        <p:spPr>
          <a:xfrm>
            <a:off x="5493900" y="3504100"/>
            <a:ext cx="2290200" cy="563100"/>
          </a:xfrm>
          <a:prstGeom prst="wedgeRoundRectCallout">
            <a:avLst>
              <a:gd fmla="val -22341" name="adj1"/>
              <a:gd fmla="val -112231" name="adj2"/>
              <a:gd fmla="val 0" name="adj3"/>
            </a:avLst>
          </a:prstGeom>
          <a:solidFill>
            <a:srgbClr val="FCE5C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100"/>
              <a:t>POST/assignment/update_quest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1F4F5"/>
        </a:solidFill>
      </p:bgPr>
    </p:bg>
    <p:spTree>
      <p:nvGrpSpPr>
        <p:cNvPr id="237" name="Shape 237"/>
        <p:cNvGrpSpPr/>
        <p:nvPr/>
      </p:nvGrpSpPr>
      <p:grpSpPr>
        <a:xfrm>
          <a:off x="0" y="0"/>
          <a:ext cx="0" cy="0"/>
          <a:chOff x="0" y="0"/>
          <a:chExt cx="0" cy="0"/>
        </a:xfrm>
      </p:grpSpPr>
      <p:pic>
        <p:nvPicPr>
          <p:cNvPr descr="Group5.png" id="238" name="Shape 238"/>
          <p:cNvPicPr preferRelativeResize="0"/>
          <p:nvPr/>
        </p:nvPicPr>
        <p:blipFill>
          <a:blip r:embed="rId3">
            <a:alphaModFix/>
          </a:blip>
          <a:stretch>
            <a:fillRect/>
          </a:stretch>
        </p:blipFill>
        <p:spPr>
          <a:xfrm>
            <a:off x="942975" y="152400"/>
            <a:ext cx="7258048" cy="4838698"/>
          </a:xfrm>
          <a:prstGeom prst="rect">
            <a:avLst/>
          </a:prstGeom>
          <a:noFill/>
          <a:ln>
            <a:noFill/>
          </a:ln>
        </p:spPr>
      </p:pic>
      <p:sp>
        <p:nvSpPr>
          <p:cNvPr id="239" name="Shape 239"/>
          <p:cNvSpPr/>
          <p:nvPr/>
        </p:nvSpPr>
        <p:spPr>
          <a:xfrm>
            <a:off x="7296000" y="1902225"/>
            <a:ext cx="1777200" cy="563100"/>
          </a:xfrm>
          <a:prstGeom prst="wedgeRoundRectCallout">
            <a:avLst>
              <a:gd fmla="val -14790" name="adj1"/>
              <a:gd fmla="val -112231" name="adj2"/>
              <a:gd fmla="val 0" name="adj3"/>
            </a:avLst>
          </a:prstGeom>
          <a:solidFill>
            <a:srgbClr val="FCE5C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POST/assignment/update_quest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1F4F5"/>
        </a:solidFill>
      </p:bgPr>
    </p:bg>
    <p:spTree>
      <p:nvGrpSpPr>
        <p:cNvPr id="243" name="Shape 243"/>
        <p:cNvGrpSpPr/>
        <p:nvPr/>
      </p:nvGrpSpPr>
      <p:grpSpPr>
        <a:xfrm>
          <a:off x="0" y="0"/>
          <a:ext cx="0" cy="0"/>
          <a:chOff x="0" y="0"/>
          <a:chExt cx="0" cy="0"/>
        </a:xfrm>
      </p:grpSpPr>
      <p:pic>
        <p:nvPicPr>
          <p:cNvPr descr="Group6.png" id="244" name="Shape 244"/>
          <p:cNvPicPr preferRelativeResize="0"/>
          <p:nvPr/>
        </p:nvPicPr>
        <p:blipFill>
          <a:blip r:embed="rId3">
            <a:alphaModFix/>
          </a:blip>
          <a:stretch>
            <a:fillRect/>
          </a:stretch>
        </p:blipFill>
        <p:spPr>
          <a:xfrm>
            <a:off x="942975" y="152400"/>
            <a:ext cx="7258048" cy="48386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Block Points</a:t>
            </a:r>
          </a:p>
          <a:p>
            <a:pPr lvl="0" rtl="0">
              <a:spcBef>
                <a:spcPts val="0"/>
              </a:spcBef>
              <a:buNone/>
            </a:pPr>
            <a:r>
              <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Each block is associated with a point value. Teachers can assign weights to blocks.</a:t>
            </a:r>
          </a:p>
          <a:p>
            <a:pPr indent="-228600" lvl="0" marL="457200" rtl="0">
              <a:spcBef>
                <a:spcPts val="0"/>
              </a:spcBef>
              <a:buChar char="●"/>
            </a:pPr>
            <a:r>
              <a:rPr lang="en"/>
              <a:t>Automatically quantify different problem-solving approaches</a:t>
            </a:r>
          </a:p>
          <a:p>
            <a:pPr indent="-228600" lvl="0" marL="457200" rtl="0">
              <a:spcBef>
                <a:spcPts val="0"/>
              </a:spcBef>
              <a:buChar char="●"/>
            </a:pPr>
            <a:r>
              <a:rPr b="1" lang="en"/>
              <a:t>Example 1: </a:t>
            </a:r>
            <a:r>
              <a:rPr lang="en"/>
              <a:t>blocks that represent complex programming concepts worth more points than blocks that represent simple concepts. Goal: get the highest number of points.</a:t>
            </a:r>
          </a:p>
          <a:p>
            <a:pPr indent="-228600" lvl="0" marL="457200" rtl="0">
              <a:spcBef>
                <a:spcPts val="0"/>
              </a:spcBef>
              <a:buChar char="●"/>
            </a:pPr>
            <a:r>
              <a:rPr b="1" lang="en"/>
              <a:t>Example 2</a:t>
            </a:r>
            <a:r>
              <a:rPr lang="en"/>
              <a:t>: Code Golf - complete the level with the lowest point value possible. </a:t>
            </a:r>
          </a:p>
          <a:p>
            <a:pPr indent="-228600" lvl="0" marL="457200" rtl="0">
              <a:spcBef>
                <a:spcPts val="0"/>
              </a:spcBef>
              <a:buChar char="●"/>
            </a:pPr>
            <a:r>
              <a:rPr lang="en"/>
              <a:t>Example 3: Parson’s Programming Puzzles - several ways to solve a programming puzzle, but “better” solutions are worth more points</a:t>
            </a:r>
          </a:p>
          <a:p>
            <a:pPr lvl="0" rtl="0">
              <a:spcBef>
                <a:spcPts val="0"/>
              </a:spcBef>
              <a:buNone/>
            </a:pPr>
            <a:r>
              <a:rPr lang="en"/>
              <a:t> </a:t>
            </a:r>
            <a:br>
              <a:rPr lang="en"/>
            </a:b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p:nvPr/>
        </p:nvSpPr>
        <p:spPr>
          <a:xfrm>
            <a:off x="502000" y="1242950"/>
            <a:ext cx="7440300" cy="3407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Student Progression - Assessment Dashboard Frontend</a:t>
            </a:r>
          </a:p>
        </p:txBody>
      </p:sp>
      <p:pic>
        <p:nvPicPr>
          <p:cNvPr id="251" name="Shape 251" title="Points scored"/>
          <p:cNvPicPr preferRelativeResize="0"/>
          <p:nvPr/>
        </p:nvPicPr>
        <p:blipFill>
          <a:blip r:embed="rId3">
            <a:alphaModFix/>
          </a:blip>
          <a:stretch>
            <a:fillRect/>
          </a:stretch>
        </p:blipFill>
        <p:spPr>
          <a:xfrm>
            <a:off x="1055550" y="1473584"/>
            <a:ext cx="4286250" cy="2650331"/>
          </a:xfrm>
          <a:prstGeom prst="rect">
            <a:avLst/>
          </a:prstGeom>
          <a:noFill/>
          <a:ln>
            <a:noFill/>
          </a:ln>
        </p:spPr>
      </p:pic>
      <p:sp>
        <p:nvSpPr>
          <p:cNvPr id="252" name="Shape 252"/>
          <p:cNvSpPr/>
          <p:nvPr/>
        </p:nvSpPr>
        <p:spPr>
          <a:xfrm>
            <a:off x="5510725" y="1912225"/>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5</a:t>
            </a:r>
          </a:p>
        </p:txBody>
      </p:sp>
      <p:sp>
        <p:nvSpPr>
          <p:cNvPr id="253" name="Shape 253"/>
          <p:cNvSpPr/>
          <p:nvPr/>
        </p:nvSpPr>
        <p:spPr>
          <a:xfrm>
            <a:off x="5510725" y="2481850"/>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6</a:t>
            </a:r>
          </a:p>
        </p:txBody>
      </p:sp>
      <p:sp>
        <p:nvSpPr>
          <p:cNvPr id="254" name="Shape 254"/>
          <p:cNvSpPr/>
          <p:nvPr/>
        </p:nvSpPr>
        <p:spPr>
          <a:xfrm>
            <a:off x="5510725" y="3051475"/>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7</a:t>
            </a:r>
          </a:p>
        </p:txBody>
      </p:sp>
      <p:sp>
        <p:nvSpPr>
          <p:cNvPr id="255" name="Shape 255"/>
          <p:cNvSpPr/>
          <p:nvPr/>
        </p:nvSpPr>
        <p:spPr>
          <a:xfrm>
            <a:off x="5510725" y="3621100"/>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8</a:t>
            </a:r>
          </a:p>
        </p:txBody>
      </p:sp>
      <p:sp>
        <p:nvSpPr>
          <p:cNvPr id="256" name="Shape 256"/>
          <p:cNvSpPr txBox="1"/>
          <p:nvPr/>
        </p:nvSpPr>
        <p:spPr>
          <a:xfrm>
            <a:off x="5736725" y="1434175"/>
            <a:ext cx="1677600" cy="352500"/>
          </a:xfrm>
          <a:prstGeom prst="rect">
            <a:avLst/>
          </a:prstGeom>
          <a:noFill/>
          <a:ln>
            <a:noFill/>
          </a:ln>
        </p:spPr>
        <p:txBody>
          <a:bodyPr anchorCtr="0" anchor="t" bIns="91425" lIns="91425" rIns="91425" tIns="91425">
            <a:noAutofit/>
          </a:bodyPr>
          <a:lstStyle/>
          <a:p>
            <a:pPr lvl="0">
              <a:spcBef>
                <a:spcPts val="0"/>
              </a:spcBef>
              <a:buNone/>
            </a:pPr>
            <a:r>
              <a:rPr lang="en"/>
              <a:t>Still locked:</a:t>
            </a:r>
          </a:p>
        </p:txBody>
      </p:sp>
      <p:sp>
        <p:nvSpPr>
          <p:cNvPr id="257" name="Shape 257"/>
          <p:cNvSpPr txBox="1"/>
          <p:nvPr/>
        </p:nvSpPr>
        <p:spPr>
          <a:xfrm>
            <a:off x="1373325" y="4241700"/>
            <a:ext cx="5502000" cy="208500"/>
          </a:xfrm>
          <a:prstGeom prst="rect">
            <a:avLst/>
          </a:prstGeom>
          <a:noFill/>
          <a:ln>
            <a:noFill/>
          </a:ln>
        </p:spPr>
        <p:txBody>
          <a:bodyPr anchorCtr="0" anchor="t" bIns="91425" lIns="91425" rIns="91425" tIns="91425">
            <a:noAutofit/>
          </a:bodyPr>
          <a:lstStyle/>
          <a:p>
            <a:pPr lvl="0">
              <a:spcBef>
                <a:spcPts val="0"/>
              </a:spcBef>
              <a:buNone/>
            </a:pPr>
            <a:r>
              <a:rPr lang="en"/>
              <a:t>Achieve 70 points or more on Assignment 3 to unlock new puzzles!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Future Goals</a:t>
            </a:r>
          </a:p>
          <a:p>
            <a:pPr lvl="0">
              <a:spcBef>
                <a:spcPts val="0"/>
              </a:spcBef>
              <a:buNone/>
            </a:pPr>
            <a:r>
              <a:t/>
            </a:r>
            <a:endParaRPr/>
          </a:p>
        </p:txBody>
      </p:sp>
      <p:grpSp>
        <p:nvGrpSpPr>
          <p:cNvPr id="263" name="Shape 263"/>
          <p:cNvGrpSpPr/>
          <p:nvPr/>
        </p:nvGrpSpPr>
        <p:grpSpPr>
          <a:xfrm>
            <a:off x="431925" y="1304875"/>
            <a:ext cx="2628925" cy="3416400"/>
            <a:chOff x="431925" y="1304875"/>
            <a:chExt cx="2628925" cy="3416400"/>
          </a:xfrm>
        </p:grpSpPr>
        <p:sp>
          <p:nvSpPr>
            <p:cNvPr id="264" name="Shape 264"/>
            <p:cNvSpPr txBox="1"/>
            <p:nvPr/>
          </p:nvSpPr>
          <p:spPr>
            <a:xfrm>
              <a:off x="431925" y="1304875"/>
              <a:ext cx="2628900" cy="4641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a:off x="43195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66" name="Shape 266"/>
          <p:cNvSpPr txBox="1"/>
          <p:nvPr>
            <p:ph idx="4294967295" type="body"/>
          </p:nvPr>
        </p:nvSpPr>
        <p:spPr>
          <a:xfrm>
            <a:off x="506425" y="1304875"/>
            <a:ext cx="2494500" cy="461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Point Value to Blocks </a:t>
            </a:r>
          </a:p>
        </p:txBody>
      </p:sp>
      <p:sp>
        <p:nvSpPr>
          <p:cNvPr id="267" name="Shape 267"/>
          <p:cNvSpPr txBox="1"/>
          <p:nvPr>
            <p:ph idx="4294967295" type="body"/>
          </p:nvPr>
        </p:nvSpPr>
        <p:spPr>
          <a:xfrm>
            <a:off x="508325" y="1850300"/>
            <a:ext cx="2478600" cy="818100"/>
          </a:xfrm>
          <a:prstGeom prst="rect">
            <a:avLst/>
          </a:prstGeom>
        </p:spPr>
        <p:txBody>
          <a:bodyPr anchorCtr="0" anchor="t" bIns="91425" lIns="91425" rIns="91425" tIns="91425">
            <a:noAutofit/>
          </a:bodyPr>
          <a:lstStyle/>
          <a:p>
            <a:pPr lvl="0" rtl="0">
              <a:spcBef>
                <a:spcPts val="0"/>
              </a:spcBef>
              <a:buNone/>
            </a:pPr>
            <a:r>
              <a:rPr lang="en" sz="1600"/>
              <a:t>Done!</a:t>
            </a:r>
          </a:p>
        </p:txBody>
      </p:sp>
      <p:grpSp>
        <p:nvGrpSpPr>
          <p:cNvPr id="268" name="Shape 268"/>
          <p:cNvGrpSpPr/>
          <p:nvPr/>
        </p:nvGrpSpPr>
        <p:grpSpPr>
          <a:xfrm>
            <a:off x="3320450" y="1304875"/>
            <a:ext cx="2632500" cy="3416400"/>
            <a:chOff x="3320450" y="1304875"/>
            <a:chExt cx="2632500" cy="3416400"/>
          </a:xfrm>
        </p:grpSpPr>
        <p:sp>
          <p:nvSpPr>
            <p:cNvPr id="269" name="Shape 269"/>
            <p:cNvSpPr txBox="1"/>
            <p:nvPr/>
          </p:nvSpPr>
          <p:spPr>
            <a:xfrm>
              <a:off x="3324050" y="1304875"/>
              <a:ext cx="2628900" cy="4641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332045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71" name="Shape 271"/>
          <p:cNvSpPr txBox="1"/>
          <p:nvPr>
            <p:ph idx="4294967295" type="body"/>
          </p:nvPr>
        </p:nvSpPr>
        <p:spPr>
          <a:xfrm>
            <a:off x="3389450" y="1304875"/>
            <a:ext cx="2494500" cy="461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Student Progression</a:t>
            </a:r>
          </a:p>
        </p:txBody>
      </p:sp>
      <p:sp>
        <p:nvSpPr>
          <p:cNvPr id="272" name="Shape 272"/>
          <p:cNvSpPr txBox="1"/>
          <p:nvPr>
            <p:ph idx="4294967295" type="body"/>
          </p:nvPr>
        </p:nvSpPr>
        <p:spPr>
          <a:xfrm>
            <a:off x="3396775" y="1850300"/>
            <a:ext cx="2478600" cy="2794800"/>
          </a:xfrm>
          <a:prstGeom prst="rect">
            <a:avLst/>
          </a:prstGeom>
        </p:spPr>
        <p:txBody>
          <a:bodyPr anchorCtr="0" anchor="t" bIns="91425" lIns="91425" rIns="91425" tIns="91425">
            <a:noAutofit/>
          </a:bodyPr>
          <a:lstStyle/>
          <a:p>
            <a:pPr lvl="0" rtl="0">
              <a:spcBef>
                <a:spcPts val="0"/>
              </a:spcBef>
              <a:buNone/>
            </a:pPr>
            <a:r>
              <a:t/>
            </a:r>
            <a:endParaRPr sz="1200"/>
          </a:p>
          <a:p>
            <a:pPr indent="-304800" lvl="0" marL="457200" rtl="0">
              <a:spcBef>
                <a:spcPts val="0"/>
              </a:spcBef>
              <a:buSzPct val="100000"/>
            </a:pPr>
            <a:r>
              <a:rPr lang="en" sz="1200"/>
              <a:t>Implement a front end interface for teachers to group assignments into quests</a:t>
            </a:r>
          </a:p>
          <a:p>
            <a:pPr indent="-304800" lvl="0" marL="457200" rtl="0">
              <a:spcBef>
                <a:spcPts val="0"/>
              </a:spcBef>
              <a:buSzPct val="100000"/>
            </a:pPr>
            <a:r>
              <a:rPr lang="en" sz="1200"/>
              <a:t>Design a front end interface for students to view their progression</a:t>
            </a:r>
          </a:p>
          <a:p>
            <a:pPr lvl="0" rtl="0">
              <a:lnSpc>
                <a:spcPct val="100000"/>
              </a:lnSpc>
              <a:spcBef>
                <a:spcPts val="0"/>
              </a:spcBef>
              <a:spcAft>
                <a:spcPts val="0"/>
              </a:spcAft>
              <a:buNone/>
            </a:pPr>
            <a:r>
              <a:t/>
            </a:r>
            <a:endParaRPr sz="1600"/>
          </a:p>
        </p:txBody>
      </p:sp>
      <p:grpSp>
        <p:nvGrpSpPr>
          <p:cNvPr id="273" name="Shape 273"/>
          <p:cNvGrpSpPr/>
          <p:nvPr/>
        </p:nvGrpSpPr>
        <p:grpSpPr>
          <a:xfrm>
            <a:off x="6212550" y="1304875"/>
            <a:ext cx="2632500" cy="3416400"/>
            <a:chOff x="6212550" y="1304875"/>
            <a:chExt cx="2632500" cy="3416400"/>
          </a:xfrm>
        </p:grpSpPr>
        <p:sp>
          <p:nvSpPr>
            <p:cNvPr id="274" name="Shape 274"/>
            <p:cNvSpPr/>
            <p:nvPr/>
          </p:nvSpPr>
          <p:spPr>
            <a:xfrm>
              <a:off x="621540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txBox="1"/>
            <p:nvPr/>
          </p:nvSpPr>
          <p:spPr>
            <a:xfrm>
              <a:off x="6212550" y="1304875"/>
              <a:ext cx="2632500" cy="4641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276" name="Shape 276"/>
          <p:cNvSpPr txBox="1"/>
          <p:nvPr>
            <p:ph idx="4294967295" type="body"/>
          </p:nvPr>
        </p:nvSpPr>
        <p:spPr>
          <a:xfrm>
            <a:off x="6272475" y="1304875"/>
            <a:ext cx="2494500" cy="461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Infrastructure </a:t>
            </a:r>
          </a:p>
        </p:txBody>
      </p:sp>
      <p:sp>
        <p:nvSpPr>
          <p:cNvPr id="277" name="Shape 277"/>
          <p:cNvSpPr txBox="1"/>
          <p:nvPr>
            <p:ph idx="4294967295" type="body"/>
          </p:nvPr>
        </p:nvSpPr>
        <p:spPr>
          <a:xfrm>
            <a:off x="6286400" y="1850300"/>
            <a:ext cx="2478600" cy="2794800"/>
          </a:xfrm>
          <a:prstGeom prst="rect">
            <a:avLst/>
          </a:prstGeom>
        </p:spPr>
        <p:txBody>
          <a:bodyPr anchorCtr="0" anchor="t" bIns="91425" lIns="91425" rIns="91425" tIns="91425">
            <a:noAutofit/>
          </a:bodyPr>
          <a:lstStyle/>
          <a:p>
            <a:pPr indent="-304800" lvl="0" marL="457200" rtl="0">
              <a:spcBef>
                <a:spcPts val="0"/>
              </a:spcBef>
              <a:buSzPct val="100000"/>
            </a:pPr>
            <a:r>
              <a:rPr lang="en" sz="1200"/>
              <a:t>Done!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671250" y="2141250"/>
            <a:ext cx="7852199" cy="861000"/>
          </a:xfrm>
          <a:prstGeom prst="rect">
            <a:avLst/>
          </a:prstGeom>
        </p:spPr>
        <p:txBody>
          <a:bodyPr anchorCtr="0" anchor="ctr" bIns="91425" lIns="91425" rIns="91425" tIns="91425">
            <a:noAutofit/>
          </a:bodyPr>
          <a:lstStyle/>
          <a:p>
            <a:pPr lvl="0">
              <a:spcBef>
                <a:spcPts val="0"/>
              </a:spcBef>
              <a:buNone/>
            </a:pPr>
            <a:r>
              <a:rPr lang="en"/>
              <a:t>SAGE Assessment Server</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New SAGE Assessment Server</a:t>
            </a:r>
          </a:p>
        </p:txBody>
      </p:sp>
      <p:sp>
        <p:nvSpPr>
          <p:cNvPr id="288" name="Shape 288"/>
          <p:cNvSpPr txBox="1"/>
          <p:nvPr>
            <p:ph idx="1" type="body"/>
          </p:nvPr>
        </p:nvSpPr>
        <p:spPr>
          <a:xfrm>
            <a:off x="311700" y="1152475"/>
            <a:ext cx="8520600" cy="468900"/>
          </a:xfrm>
          <a:prstGeom prst="rect">
            <a:avLst/>
          </a:prstGeom>
        </p:spPr>
        <p:txBody>
          <a:bodyPr anchorCtr="0" anchor="t" bIns="91425" lIns="91425" rIns="91425" tIns="91425">
            <a:noAutofit/>
          </a:bodyPr>
          <a:lstStyle/>
          <a:p>
            <a:pPr lvl="0" rtl="0">
              <a:spcBef>
                <a:spcPts val="0"/>
              </a:spcBef>
              <a:buNone/>
            </a:pPr>
            <a:r>
              <a:rPr lang="en"/>
              <a:t>Found on Github at </a:t>
            </a:r>
            <a:r>
              <a:rPr b="1" lang="en">
                <a:solidFill>
                  <a:schemeClr val="accent5"/>
                </a:solidFill>
              </a:rPr>
              <a:t>cu-sage/sage-node</a:t>
            </a:r>
            <a:r>
              <a:rPr lang="en"/>
              <a:t>. Uses </a:t>
            </a:r>
            <a:r>
              <a:rPr b="1" lang="en">
                <a:solidFill>
                  <a:schemeClr val="accent5"/>
                </a:solidFill>
              </a:rPr>
              <a:t>Node.js</a:t>
            </a:r>
            <a:r>
              <a:rPr lang="en"/>
              <a:t> and </a:t>
            </a:r>
            <a:r>
              <a:rPr b="1" lang="en">
                <a:solidFill>
                  <a:schemeClr val="accent5"/>
                </a:solidFill>
              </a:rPr>
              <a:t>MongoDB.</a:t>
            </a:r>
          </a:p>
          <a:p>
            <a:pPr lvl="0" rtl="0">
              <a:spcBef>
                <a:spcPts val="0"/>
              </a:spcBef>
              <a:buNone/>
            </a:pPr>
            <a:r>
              <a:t/>
            </a:r>
            <a:endParaRPr b="1">
              <a:solidFill>
                <a:schemeClr val="accent2"/>
              </a:solidFill>
            </a:endParaRPr>
          </a:p>
          <a:p>
            <a:pPr lvl="0" rtl="0">
              <a:spcBef>
                <a:spcPts val="0"/>
              </a:spcBef>
              <a:buNone/>
            </a:pPr>
            <a:r>
              <a:t/>
            </a:r>
            <a:endParaRPr b="1">
              <a:solidFill>
                <a:schemeClr val="accent2"/>
              </a:solidFill>
            </a:endParaRPr>
          </a:p>
          <a:p>
            <a:pPr lvl="0" rtl="0">
              <a:spcBef>
                <a:spcPts val="0"/>
              </a:spcBef>
              <a:buNone/>
            </a:pPr>
            <a:r>
              <a:t/>
            </a:r>
            <a:endParaRPr b="1">
              <a:solidFill>
                <a:schemeClr val="accent2"/>
              </a:solidFill>
            </a:endParaRPr>
          </a:p>
          <a:p>
            <a:pPr lvl="0" rtl="0">
              <a:spcBef>
                <a:spcPts val="0"/>
              </a:spcBef>
              <a:buNone/>
            </a:pPr>
            <a:r>
              <a:t/>
            </a:r>
            <a:endParaRPr b="1">
              <a:solidFill>
                <a:schemeClr val="accent2"/>
              </a:solidFill>
            </a:endParaRPr>
          </a:p>
          <a:p>
            <a:pPr lvl="0" rtl="0">
              <a:spcBef>
                <a:spcPts val="0"/>
              </a:spcBef>
              <a:buNone/>
            </a:pPr>
            <a:r>
              <a:t/>
            </a:r>
            <a:endParaRPr b="1">
              <a:solidFill>
                <a:schemeClr val="accent2"/>
              </a:solidFill>
            </a:endParaRPr>
          </a:p>
          <a:p>
            <a:pPr lvl="0" rtl="0">
              <a:spcBef>
                <a:spcPts val="0"/>
              </a:spcBef>
              <a:buNone/>
            </a:pPr>
            <a:r>
              <a:t/>
            </a:r>
            <a:endParaRPr>
              <a:solidFill>
                <a:schemeClr val="accent2"/>
              </a:solidFill>
            </a:endParaRPr>
          </a:p>
        </p:txBody>
      </p:sp>
      <p:pic>
        <p:nvPicPr>
          <p:cNvPr id="289" name="Shape 289"/>
          <p:cNvPicPr preferRelativeResize="0"/>
          <p:nvPr/>
        </p:nvPicPr>
        <p:blipFill rotWithShape="1">
          <a:blip r:embed="rId3">
            <a:alphaModFix/>
          </a:blip>
          <a:srcRect b="40933" l="0" r="0" t="0"/>
          <a:stretch/>
        </p:blipFill>
        <p:spPr>
          <a:xfrm>
            <a:off x="1320586" y="1720125"/>
            <a:ext cx="6502825" cy="2203725"/>
          </a:xfrm>
          <a:prstGeom prst="rect">
            <a:avLst/>
          </a:prstGeom>
          <a:noFill/>
          <a:ln>
            <a:noFill/>
          </a:ln>
        </p:spPr>
      </p:pic>
      <p:sp>
        <p:nvSpPr>
          <p:cNvPr id="290" name="Shape 290"/>
          <p:cNvSpPr txBox="1"/>
          <p:nvPr/>
        </p:nvSpPr>
        <p:spPr>
          <a:xfrm>
            <a:off x="311687" y="4098400"/>
            <a:ext cx="8520600" cy="6465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accent3"/>
                </a:solidFill>
                <a:latin typeface="Average"/>
                <a:ea typeface="Average"/>
                <a:cs typeface="Average"/>
                <a:sym typeface="Average"/>
              </a:rPr>
              <a:t>Will contain all old functionalities of existing server and add new endpoints.</a:t>
            </a:r>
          </a:p>
          <a:p>
            <a:pPr lvl="0">
              <a:spcBef>
                <a:spcPts val="0"/>
              </a:spcBef>
              <a:buNone/>
            </a:pPr>
            <a:r>
              <a:rPr lang="en" sz="1800">
                <a:solidFill>
                  <a:schemeClr val="accent3"/>
                </a:solidFill>
                <a:latin typeface="Average"/>
                <a:ea typeface="Average"/>
                <a:cs typeface="Average"/>
                <a:sym typeface="Average"/>
              </a:rPr>
              <a:t>The existing server will be deprecated in the future.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Useful Server Commands</a:t>
            </a:r>
          </a:p>
        </p:txBody>
      </p:sp>
      <p:sp>
        <p:nvSpPr>
          <p:cNvPr id="296" name="Shape 2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t>
            </a:r>
            <a:r>
              <a:rPr lang="en">
                <a:solidFill>
                  <a:schemeClr val="accent5"/>
                </a:solidFill>
              </a:rPr>
              <a:t>mongod</a:t>
            </a:r>
            <a:r>
              <a:rPr lang="en"/>
              <a:t>” - start the database</a:t>
            </a:r>
          </a:p>
          <a:p>
            <a:pPr indent="-228600" lvl="0" marL="457200" rtl="0">
              <a:spcBef>
                <a:spcPts val="0"/>
              </a:spcBef>
            </a:pPr>
            <a:r>
              <a:rPr lang="en"/>
              <a:t>“</a:t>
            </a:r>
            <a:r>
              <a:rPr lang="en">
                <a:solidFill>
                  <a:schemeClr val="accent5"/>
                </a:solidFill>
              </a:rPr>
              <a:t>npm run start</a:t>
            </a:r>
            <a:r>
              <a:rPr lang="en"/>
              <a:t>” - start the server</a:t>
            </a:r>
          </a:p>
          <a:p>
            <a:pPr indent="-228600" lvl="0" marL="457200" rtl="0">
              <a:spcBef>
                <a:spcPts val="0"/>
              </a:spcBef>
            </a:pPr>
            <a:r>
              <a:rPr lang="en"/>
              <a:t>“</a:t>
            </a:r>
            <a:r>
              <a:rPr lang="en">
                <a:solidFill>
                  <a:schemeClr val="accent5"/>
                </a:solidFill>
              </a:rPr>
              <a:t>npm run mocks</a:t>
            </a:r>
            <a:r>
              <a:rPr lang="en"/>
              <a:t>” - import mock data</a:t>
            </a:r>
          </a:p>
          <a:p>
            <a:pPr indent="-228600" lvl="0" marL="457200">
              <a:spcBef>
                <a:spcPts val="0"/>
              </a:spcBef>
            </a:pPr>
            <a:r>
              <a:rPr lang="en"/>
              <a:t>“</a:t>
            </a:r>
            <a:r>
              <a:rPr lang="en">
                <a:solidFill>
                  <a:schemeClr val="accent5"/>
                </a:solidFill>
              </a:rPr>
              <a:t>npm run test:integration</a:t>
            </a:r>
            <a:r>
              <a:rPr lang="en"/>
              <a:t>” - run integration tests</a:t>
            </a:r>
          </a:p>
        </p:txBody>
      </p:sp>
      <p:pic>
        <p:nvPicPr>
          <p:cNvPr id="297" name="Shape 297"/>
          <p:cNvPicPr preferRelativeResize="0"/>
          <p:nvPr/>
        </p:nvPicPr>
        <p:blipFill rotWithShape="1">
          <a:blip r:embed="rId3">
            <a:alphaModFix/>
          </a:blip>
          <a:srcRect b="0" l="0" r="36415" t="72635"/>
          <a:stretch/>
        </p:blipFill>
        <p:spPr>
          <a:xfrm>
            <a:off x="1432700" y="2805425"/>
            <a:ext cx="6278599" cy="1876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Database Collections</a:t>
            </a:r>
          </a:p>
        </p:txBody>
      </p:sp>
      <p:sp>
        <p:nvSpPr>
          <p:cNvPr id="303" name="Shape 3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Assessments</a:t>
            </a:r>
          </a:p>
          <a:p>
            <a:pPr indent="-381000" lvl="0" marL="457200" rtl="0">
              <a:spcBef>
                <a:spcPts val="0"/>
              </a:spcBef>
              <a:buSzPct val="100000"/>
            </a:pPr>
            <a:r>
              <a:rPr lang="en" sz="2400"/>
              <a:t>Assignments</a:t>
            </a:r>
          </a:p>
          <a:p>
            <a:pPr indent="-381000" lvl="0" marL="457200" rtl="0">
              <a:spcBef>
                <a:spcPts val="0"/>
              </a:spcBef>
              <a:buSzPct val="100000"/>
            </a:pPr>
            <a:r>
              <a:rPr lang="en" sz="2400"/>
              <a:t>Class</a:t>
            </a:r>
          </a:p>
          <a:p>
            <a:pPr indent="-381000" lvl="0" marL="457200" rtl="0">
              <a:spcBef>
                <a:spcPts val="0"/>
              </a:spcBef>
              <a:buSzPct val="100000"/>
            </a:pPr>
            <a:r>
              <a:rPr lang="en" sz="2400"/>
              <a:t>Quests</a:t>
            </a:r>
          </a:p>
          <a:p>
            <a:pPr indent="-381000" lvl="0" marL="457200" rtl="0">
              <a:spcBef>
                <a:spcPts val="0"/>
              </a:spcBef>
              <a:buSzPct val="100000"/>
            </a:pPr>
            <a:r>
              <a:rPr lang="en" sz="2400"/>
              <a:t>Students</a:t>
            </a:r>
          </a:p>
          <a:p>
            <a:pPr indent="-381000" lvl="0" marL="457200" rtl="0">
              <a:spcBef>
                <a:spcPts val="0"/>
              </a:spcBef>
              <a:buSzPct val="100000"/>
            </a:pPr>
            <a:r>
              <a:rPr lang="en" sz="2400"/>
              <a:t>Teachers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Database Schema Diagram</a:t>
            </a:r>
          </a:p>
        </p:txBody>
      </p:sp>
      <p:pic>
        <p:nvPicPr>
          <p:cNvPr id="309" name="Shape 309"/>
          <p:cNvPicPr preferRelativeResize="0"/>
          <p:nvPr/>
        </p:nvPicPr>
        <p:blipFill>
          <a:blip r:embed="rId3">
            <a:alphaModFix/>
          </a:blip>
          <a:stretch>
            <a:fillRect/>
          </a:stretch>
        </p:blipFill>
        <p:spPr>
          <a:xfrm>
            <a:off x="835737" y="1180550"/>
            <a:ext cx="7472526" cy="3693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REST API Endpoints</a:t>
            </a:r>
          </a:p>
        </p:txBody>
      </p:sp>
      <p:sp>
        <p:nvSpPr>
          <p:cNvPr id="315" name="Shape 3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sz="2400"/>
              <a:t>Routes</a:t>
            </a:r>
          </a:p>
          <a:p>
            <a:pPr indent="-381000" lvl="0" marL="457200" rtl="0">
              <a:spcBef>
                <a:spcPts val="0"/>
              </a:spcBef>
              <a:buSzPct val="100000"/>
            </a:pPr>
            <a:r>
              <a:rPr lang="en" sz="2400"/>
              <a:t>/students</a:t>
            </a:r>
          </a:p>
          <a:p>
            <a:pPr indent="-381000" lvl="0" marL="457200" rtl="0">
              <a:spcBef>
                <a:spcPts val="0"/>
              </a:spcBef>
              <a:buSzPct val="100000"/>
            </a:pPr>
            <a:r>
              <a:rPr lang="en" sz="2400"/>
              <a:t>/teachers</a:t>
            </a:r>
          </a:p>
          <a:p>
            <a:pPr indent="-381000" lvl="0" marL="457200" rtl="0">
              <a:spcBef>
                <a:spcPts val="0"/>
              </a:spcBef>
              <a:buSzPct val="100000"/>
            </a:pPr>
            <a:r>
              <a:rPr lang="en" sz="2400"/>
              <a:t>/classes</a:t>
            </a:r>
          </a:p>
          <a:p>
            <a:pPr indent="-381000" lvl="0" marL="457200" rtl="0">
              <a:spcBef>
                <a:spcPts val="0"/>
              </a:spcBef>
              <a:buSzPct val="100000"/>
            </a:pPr>
            <a:r>
              <a:rPr lang="en" sz="2400"/>
              <a:t>/assignments</a:t>
            </a:r>
          </a:p>
          <a:p>
            <a:pPr indent="-381000" lvl="0" marL="457200" rtl="0">
              <a:spcBef>
                <a:spcPts val="0"/>
              </a:spcBef>
              <a:buSzPct val="100000"/>
            </a:pPr>
            <a:r>
              <a:rPr lang="en" sz="2400"/>
              <a:t>/quests</a:t>
            </a:r>
          </a:p>
          <a:p>
            <a:pPr indent="-381000" lvl="0" marL="457200">
              <a:spcBef>
                <a:spcPts val="0"/>
              </a:spcBef>
              <a:buSzPct val="100000"/>
            </a:pPr>
            <a:r>
              <a:rPr lang="en" sz="2400"/>
              <a:t>/assessments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Application Architecture</a:t>
            </a:r>
          </a:p>
        </p:txBody>
      </p:sp>
      <p:pic>
        <p:nvPicPr>
          <p:cNvPr id="321" name="Shape 321"/>
          <p:cNvPicPr preferRelativeResize="0"/>
          <p:nvPr/>
        </p:nvPicPr>
        <p:blipFill>
          <a:blip r:embed="rId3">
            <a:alphaModFix/>
          </a:blip>
          <a:stretch>
            <a:fillRect/>
          </a:stretch>
        </p:blipFill>
        <p:spPr>
          <a:xfrm>
            <a:off x="3541158" y="2190175"/>
            <a:ext cx="610075" cy="943449"/>
          </a:xfrm>
          <a:prstGeom prst="rect">
            <a:avLst/>
          </a:prstGeom>
          <a:noFill/>
          <a:ln>
            <a:noFill/>
          </a:ln>
        </p:spPr>
      </p:pic>
      <p:pic>
        <p:nvPicPr>
          <p:cNvPr id="322" name="Shape 322"/>
          <p:cNvPicPr preferRelativeResize="0"/>
          <p:nvPr/>
        </p:nvPicPr>
        <p:blipFill>
          <a:blip r:embed="rId3">
            <a:alphaModFix/>
          </a:blip>
          <a:stretch>
            <a:fillRect/>
          </a:stretch>
        </p:blipFill>
        <p:spPr>
          <a:xfrm>
            <a:off x="6205221" y="627362"/>
            <a:ext cx="610075" cy="943440"/>
          </a:xfrm>
          <a:prstGeom prst="rect">
            <a:avLst/>
          </a:prstGeom>
          <a:noFill/>
          <a:ln>
            <a:noFill/>
          </a:ln>
        </p:spPr>
      </p:pic>
      <p:sp>
        <p:nvSpPr>
          <p:cNvPr id="323" name="Shape 323"/>
          <p:cNvSpPr txBox="1"/>
          <p:nvPr/>
        </p:nvSpPr>
        <p:spPr>
          <a:xfrm>
            <a:off x="2806700" y="3149200"/>
            <a:ext cx="2079000" cy="396600"/>
          </a:xfrm>
          <a:prstGeom prst="rect">
            <a:avLst/>
          </a:prstGeom>
          <a:noFill/>
          <a:ln>
            <a:noFill/>
          </a:ln>
        </p:spPr>
        <p:txBody>
          <a:bodyPr anchorCtr="0" anchor="t" bIns="91425" lIns="91425" rIns="91425" tIns="91425">
            <a:noAutofit/>
          </a:bodyPr>
          <a:lstStyle/>
          <a:p>
            <a:pPr lvl="0" algn="ctr">
              <a:spcBef>
                <a:spcPts val="0"/>
              </a:spcBef>
              <a:buNone/>
            </a:pPr>
            <a:r>
              <a:rPr lang="en">
                <a:solidFill>
                  <a:schemeClr val="accent5"/>
                </a:solidFill>
                <a:latin typeface="Average"/>
                <a:ea typeface="Average"/>
                <a:cs typeface="Average"/>
                <a:sym typeface="Average"/>
              </a:rPr>
              <a:t>SAGE Assessment Server</a:t>
            </a:r>
          </a:p>
        </p:txBody>
      </p:sp>
      <p:sp>
        <p:nvSpPr>
          <p:cNvPr id="324" name="Shape 324"/>
          <p:cNvSpPr txBox="1"/>
          <p:nvPr/>
        </p:nvSpPr>
        <p:spPr>
          <a:xfrm>
            <a:off x="5470750" y="158638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Scratch</a:t>
            </a:r>
          </a:p>
        </p:txBody>
      </p:sp>
      <p:pic>
        <p:nvPicPr>
          <p:cNvPr id="325" name="Shape 325"/>
          <p:cNvPicPr preferRelativeResize="0"/>
          <p:nvPr/>
        </p:nvPicPr>
        <p:blipFill>
          <a:blip r:embed="rId4">
            <a:alphaModFix/>
          </a:blip>
          <a:stretch>
            <a:fillRect/>
          </a:stretch>
        </p:blipFill>
        <p:spPr>
          <a:xfrm>
            <a:off x="1008412" y="2130212"/>
            <a:ext cx="685573" cy="943449"/>
          </a:xfrm>
          <a:prstGeom prst="rect">
            <a:avLst/>
          </a:prstGeom>
          <a:noFill/>
          <a:ln>
            <a:noFill/>
          </a:ln>
        </p:spPr>
      </p:pic>
      <p:sp>
        <p:nvSpPr>
          <p:cNvPr id="326" name="Shape 326"/>
          <p:cNvSpPr txBox="1"/>
          <p:nvPr/>
        </p:nvSpPr>
        <p:spPr>
          <a:xfrm>
            <a:off x="311700" y="314918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MongoDB</a:t>
            </a:r>
          </a:p>
        </p:txBody>
      </p:sp>
      <p:pic>
        <p:nvPicPr>
          <p:cNvPr id="327" name="Shape 327"/>
          <p:cNvPicPr preferRelativeResize="0"/>
          <p:nvPr/>
        </p:nvPicPr>
        <p:blipFill>
          <a:blip r:embed="rId3">
            <a:alphaModFix/>
          </a:blip>
          <a:stretch>
            <a:fillRect/>
          </a:stretch>
        </p:blipFill>
        <p:spPr>
          <a:xfrm>
            <a:off x="7487746" y="2190175"/>
            <a:ext cx="610075" cy="943449"/>
          </a:xfrm>
          <a:prstGeom prst="rect">
            <a:avLst/>
          </a:prstGeom>
          <a:noFill/>
          <a:ln>
            <a:noFill/>
          </a:ln>
        </p:spPr>
      </p:pic>
      <p:sp>
        <p:nvSpPr>
          <p:cNvPr id="328" name="Shape 328"/>
          <p:cNvSpPr txBox="1"/>
          <p:nvPr/>
        </p:nvSpPr>
        <p:spPr>
          <a:xfrm>
            <a:off x="6753287" y="314918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Scratch Editor</a:t>
            </a:r>
          </a:p>
        </p:txBody>
      </p:sp>
      <p:pic>
        <p:nvPicPr>
          <p:cNvPr id="329" name="Shape 329"/>
          <p:cNvPicPr preferRelativeResize="0"/>
          <p:nvPr/>
        </p:nvPicPr>
        <p:blipFill>
          <a:blip r:embed="rId3">
            <a:alphaModFix/>
          </a:blip>
          <a:stretch>
            <a:fillRect/>
          </a:stretch>
        </p:blipFill>
        <p:spPr>
          <a:xfrm>
            <a:off x="6205221" y="3392375"/>
            <a:ext cx="610075" cy="943449"/>
          </a:xfrm>
          <a:prstGeom prst="rect">
            <a:avLst/>
          </a:prstGeom>
          <a:noFill/>
          <a:ln>
            <a:noFill/>
          </a:ln>
        </p:spPr>
      </p:pic>
      <p:sp>
        <p:nvSpPr>
          <p:cNvPr id="330" name="Shape 330"/>
          <p:cNvSpPr txBox="1"/>
          <p:nvPr/>
        </p:nvSpPr>
        <p:spPr>
          <a:xfrm>
            <a:off x="5470750" y="441133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SAGE Front-end</a:t>
            </a:r>
          </a:p>
        </p:txBody>
      </p:sp>
      <p:sp>
        <p:nvSpPr>
          <p:cNvPr id="331" name="Shape 331"/>
          <p:cNvSpPr/>
          <p:nvPr/>
        </p:nvSpPr>
        <p:spPr>
          <a:xfrm rot="5403306">
            <a:off x="2461562" y="2104050"/>
            <a:ext cx="312000" cy="1115700"/>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32" name="Shape 332"/>
          <p:cNvSpPr/>
          <p:nvPr/>
        </p:nvSpPr>
        <p:spPr>
          <a:xfrm rot="5403306">
            <a:off x="5579450" y="1506450"/>
            <a:ext cx="312000" cy="2310900"/>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rot="3603415">
            <a:off x="5077889" y="1200048"/>
            <a:ext cx="311936" cy="1494719"/>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rot="7205622">
            <a:off x="5078286" y="2628748"/>
            <a:ext cx="311717" cy="1494719"/>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Application Architecture</a:t>
            </a:r>
          </a:p>
        </p:txBody>
      </p:sp>
      <p:pic>
        <p:nvPicPr>
          <p:cNvPr id="340" name="Shape 340"/>
          <p:cNvPicPr preferRelativeResize="0"/>
          <p:nvPr/>
        </p:nvPicPr>
        <p:blipFill>
          <a:blip r:embed="rId3">
            <a:alphaModFix/>
          </a:blip>
          <a:stretch>
            <a:fillRect/>
          </a:stretch>
        </p:blipFill>
        <p:spPr>
          <a:xfrm>
            <a:off x="3541158" y="2190175"/>
            <a:ext cx="610075" cy="943449"/>
          </a:xfrm>
          <a:prstGeom prst="rect">
            <a:avLst/>
          </a:prstGeom>
          <a:noFill/>
          <a:ln>
            <a:noFill/>
          </a:ln>
        </p:spPr>
      </p:pic>
      <p:pic>
        <p:nvPicPr>
          <p:cNvPr id="341" name="Shape 341"/>
          <p:cNvPicPr preferRelativeResize="0"/>
          <p:nvPr/>
        </p:nvPicPr>
        <p:blipFill>
          <a:blip r:embed="rId3">
            <a:alphaModFix/>
          </a:blip>
          <a:stretch>
            <a:fillRect/>
          </a:stretch>
        </p:blipFill>
        <p:spPr>
          <a:xfrm>
            <a:off x="6205221" y="627362"/>
            <a:ext cx="610075" cy="943440"/>
          </a:xfrm>
          <a:prstGeom prst="rect">
            <a:avLst/>
          </a:prstGeom>
          <a:noFill/>
          <a:ln>
            <a:noFill/>
          </a:ln>
        </p:spPr>
      </p:pic>
      <p:sp>
        <p:nvSpPr>
          <p:cNvPr id="342" name="Shape 342"/>
          <p:cNvSpPr txBox="1"/>
          <p:nvPr/>
        </p:nvSpPr>
        <p:spPr>
          <a:xfrm>
            <a:off x="2806700" y="3149200"/>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SAGE Assessment Server</a:t>
            </a:r>
          </a:p>
        </p:txBody>
      </p:sp>
      <p:sp>
        <p:nvSpPr>
          <p:cNvPr id="343" name="Shape 343"/>
          <p:cNvSpPr txBox="1"/>
          <p:nvPr/>
        </p:nvSpPr>
        <p:spPr>
          <a:xfrm>
            <a:off x="5470750" y="158638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Scratch</a:t>
            </a:r>
          </a:p>
        </p:txBody>
      </p:sp>
      <p:pic>
        <p:nvPicPr>
          <p:cNvPr id="344" name="Shape 344"/>
          <p:cNvPicPr preferRelativeResize="0"/>
          <p:nvPr/>
        </p:nvPicPr>
        <p:blipFill>
          <a:blip r:embed="rId4">
            <a:alphaModFix/>
          </a:blip>
          <a:stretch>
            <a:fillRect/>
          </a:stretch>
        </p:blipFill>
        <p:spPr>
          <a:xfrm>
            <a:off x="1008412" y="2130212"/>
            <a:ext cx="685573" cy="943449"/>
          </a:xfrm>
          <a:prstGeom prst="rect">
            <a:avLst/>
          </a:prstGeom>
          <a:noFill/>
          <a:ln>
            <a:noFill/>
          </a:ln>
        </p:spPr>
      </p:pic>
      <p:sp>
        <p:nvSpPr>
          <p:cNvPr id="345" name="Shape 345"/>
          <p:cNvSpPr txBox="1"/>
          <p:nvPr/>
        </p:nvSpPr>
        <p:spPr>
          <a:xfrm>
            <a:off x="311700" y="314918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MongoDB</a:t>
            </a:r>
          </a:p>
        </p:txBody>
      </p:sp>
      <p:sp>
        <p:nvSpPr>
          <p:cNvPr id="346" name="Shape 346"/>
          <p:cNvSpPr/>
          <p:nvPr/>
        </p:nvSpPr>
        <p:spPr>
          <a:xfrm rot="5403306">
            <a:off x="2461562" y="2104050"/>
            <a:ext cx="312000" cy="1115700"/>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rot="3603415">
            <a:off x="5077889" y="1200048"/>
            <a:ext cx="311936" cy="1494719"/>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48" name="Shape 348"/>
          <p:cNvSpPr txBox="1"/>
          <p:nvPr/>
        </p:nvSpPr>
        <p:spPr>
          <a:xfrm>
            <a:off x="5335125" y="2190175"/>
            <a:ext cx="1915800" cy="396600"/>
          </a:xfrm>
          <a:prstGeom prst="rect">
            <a:avLst/>
          </a:prstGeom>
          <a:noFill/>
          <a:ln cap="flat" cmpd="sng" w="19050">
            <a:solidFill>
              <a:schemeClr val="accent5"/>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/assessments endpoints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645900" y="2066275"/>
            <a:ext cx="7852200" cy="861000"/>
          </a:xfrm>
          <a:prstGeom prst="rect">
            <a:avLst/>
          </a:prstGeom>
        </p:spPr>
        <p:txBody>
          <a:bodyPr anchorCtr="0" anchor="ctr" bIns="91425" lIns="91425" rIns="91425" tIns="91425">
            <a:noAutofit/>
          </a:bodyPr>
          <a:lstStyle/>
          <a:p>
            <a:pPr lvl="0" rtl="0">
              <a:spcBef>
                <a:spcPts val="0"/>
              </a:spcBef>
              <a:buNone/>
            </a:pPr>
            <a:r>
              <a:rPr lang="en"/>
              <a:t>Demo: Block Points in Play Mode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Application Architecture</a:t>
            </a:r>
          </a:p>
        </p:txBody>
      </p:sp>
      <p:pic>
        <p:nvPicPr>
          <p:cNvPr id="354" name="Shape 354"/>
          <p:cNvPicPr preferRelativeResize="0"/>
          <p:nvPr/>
        </p:nvPicPr>
        <p:blipFill>
          <a:blip r:embed="rId3">
            <a:alphaModFix/>
          </a:blip>
          <a:stretch>
            <a:fillRect/>
          </a:stretch>
        </p:blipFill>
        <p:spPr>
          <a:xfrm>
            <a:off x="3541158" y="2190175"/>
            <a:ext cx="610075" cy="943449"/>
          </a:xfrm>
          <a:prstGeom prst="rect">
            <a:avLst/>
          </a:prstGeom>
          <a:noFill/>
          <a:ln>
            <a:noFill/>
          </a:ln>
        </p:spPr>
      </p:pic>
      <p:sp>
        <p:nvSpPr>
          <p:cNvPr id="355" name="Shape 355"/>
          <p:cNvSpPr txBox="1"/>
          <p:nvPr/>
        </p:nvSpPr>
        <p:spPr>
          <a:xfrm>
            <a:off x="2806700" y="3149200"/>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SAGE Assessment Server</a:t>
            </a:r>
          </a:p>
        </p:txBody>
      </p:sp>
      <p:pic>
        <p:nvPicPr>
          <p:cNvPr id="356" name="Shape 356"/>
          <p:cNvPicPr preferRelativeResize="0"/>
          <p:nvPr/>
        </p:nvPicPr>
        <p:blipFill>
          <a:blip r:embed="rId4">
            <a:alphaModFix/>
          </a:blip>
          <a:stretch>
            <a:fillRect/>
          </a:stretch>
        </p:blipFill>
        <p:spPr>
          <a:xfrm>
            <a:off x="1008412" y="2130212"/>
            <a:ext cx="685573" cy="943449"/>
          </a:xfrm>
          <a:prstGeom prst="rect">
            <a:avLst/>
          </a:prstGeom>
          <a:noFill/>
          <a:ln>
            <a:noFill/>
          </a:ln>
        </p:spPr>
      </p:pic>
      <p:sp>
        <p:nvSpPr>
          <p:cNvPr id="357" name="Shape 357"/>
          <p:cNvSpPr txBox="1"/>
          <p:nvPr/>
        </p:nvSpPr>
        <p:spPr>
          <a:xfrm>
            <a:off x="311700" y="314918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MongoDB</a:t>
            </a:r>
          </a:p>
        </p:txBody>
      </p:sp>
      <p:pic>
        <p:nvPicPr>
          <p:cNvPr id="358" name="Shape 358"/>
          <p:cNvPicPr preferRelativeResize="0"/>
          <p:nvPr/>
        </p:nvPicPr>
        <p:blipFill>
          <a:blip r:embed="rId3">
            <a:alphaModFix/>
          </a:blip>
          <a:stretch>
            <a:fillRect/>
          </a:stretch>
        </p:blipFill>
        <p:spPr>
          <a:xfrm>
            <a:off x="7487746" y="2190175"/>
            <a:ext cx="610075" cy="943449"/>
          </a:xfrm>
          <a:prstGeom prst="rect">
            <a:avLst/>
          </a:prstGeom>
          <a:noFill/>
          <a:ln>
            <a:noFill/>
          </a:ln>
        </p:spPr>
      </p:pic>
      <p:sp>
        <p:nvSpPr>
          <p:cNvPr id="359" name="Shape 359"/>
          <p:cNvSpPr txBox="1"/>
          <p:nvPr/>
        </p:nvSpPr>
        <p:spPr>
          <a:xfrm>
            <a:off x="6753287" y="314918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Scratch Editor</a:t>
            </a:r>
          </a:p>
        </p:txBody>
      </p:sp>
      <p:sp>
        <p:nvSpPr>
          <p:cNvPr id="360" name="Shape 360"/>
          <p:cNvSpPr/>
          <p:nvPr/>
        </p:nvSpPr>
        <p:spPr>
          <a:xfrm rot="5403306">
            <a:off x="2461562" y="2104050"/>
            <a:ext cx="312000" cy="1115700"/>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61" name="Shape 361"/>
          <p:cNvSpPr/>
          <p:nvPr/>
        </p:nvSpPr>
        <p:spPr>
          <a:xfrm rot="5403306">
            <a:off x="5579450" y="1506450"/>
            <a:ext cx="312000" cy="2310900"/>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62" name="Shape 362"/>
          <p:cNvSpPr txBox="1"/>
          <p:nvPr/>
        </p:nvSpPr>
        <p:spPr>
          <a:xfrm>
            <a:off x="4731050" y="1616025"/>
            <a:ext cx="2008800" cy="637500"/>
          </a:xfrm>
          <a:prstGeom prst="rect">
            <a:avLst/>
          </a:prstGeom>
          <a:noFill/>
          <a:ln cap="flat" cmpd="sng" w="19050">
            <a:solidFill>
              <a:schemeClr val="accent5"/>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chemeClr val="accent5"/>
                </a:solidFill>
                <a:latin typeface="Average"/>
                <a:ea typeface="Average"/>
                <a:cs typeface="Average"/>
                <a:sym typeface="Average"/>
              </a:rPr>
              <a:t>/assignments endpoints</a:t>
            </a:r>
          </a:p>
          <a:p>
            <a:pPr lvl="0" rtl="0">
              <a:spcBef>
                <a:spcPts val="0"/>
              </a:spcBef>
              <a:buNone/>
            </a:pPr>
            <a:r>
              <a:rPr lang="en">
                <a:solidFill>
                  <a:schemeClr val="accent5"/>
                </a:solidFill>
                <a:latin typeface="Average"/>
                <a:ea typeface="Average"/>
                <a:cs typeface="Average"/>
                <a:sym typeface="Average"/>
              </a:rPr>
              <a:t>/quests endpoints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Application Architecture</a:t>
            </a:r>
          </a:p>
        </p:txBody>
      </p:sp>
      <p:pic>
        <p:nvPicPr>
          <p:cNvPr id="368" name="Shape 368"/>
          <p:cNvPicPr preferRelativeResize="0"/>
          <p:nvPr/>
        </p:nvPicPr>
        <p:blipFill>
          <a:blip r:embed="rId3">
            <a:alphaModFix/>
          </a:blip>
          <a:stretch>
            <a:fillRect/>
          </a:stretch>
        </p:blipFill>
        <p:spPr>
          <a:xfrm>
            <a:off x="3541158" y="2190175"/>
            <a:ext cx="610075" cy="943449"/>
          </a:xfrm>
          <a:prstGeom prst="rect">
            <a:avLst/>
          </a:prstGeom>
          <a:noFill/>
          <a:ln>
            <a:noFill/>
          </a:ln>
        </p:spPr>
      </p:pic>
      <p:sp>
        <p:nvSpPr>
          <p:cNvPr id="369" name="Shape 369"/>
          <p:cNvSpPr txBox="1"/>
          <p:nvPr/>
        </p:nvSpPr>
        <p:spPr>
          <a:xfrm>
            <a:off x="2806700" y="3149200"/>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SAGE Assessment Server</a:t>
            </a:r>
          </a:p>
        </p:txBody>
      </p:sp>
      <p:pic>
        <p:nvPicPr>
          <p:cNvPr id="370" name="Shape 370"/>
          <p:cNvPicPr preferRelativeResize="0"/>
          <p:nvPr/>
        </p:nvPicPr>
        <p:blipFill>
          <a:blip r:embed="rId4">
            <a:alphaModFix/>
          </a:blip>
          <a:stretch>
            <a:fillRect/>
          </a:stretch>
        </p:blipFill>
        <p:spPr>
          <a:xfrm>
            <a:off x="1008412" y="2130212"/>
            <a:ext cx="685573" cy="943449"/>
          </a:xfrm>
          <a:prstGeom prst="rect">
            <a:avLst/>
          </a:prstGeom>
          <a:noFill/>
          <a:ln>
            <a:noFill/>
          </a:ln>
        </p:spPr>
      </p:pic>
      <p:sp>
        <p:nvSpPr>
          <p:cNvPr id="371" name="Shape 371"/>
          <p:cNvSpPr txBox="1"/>
          <p:nvPr/>
        </p:nvSpPr>
        <p:spPr>
          <a:xfrm>
            <a:off x="311700" y="314918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MongoDB</a:t>
            </a:r>
          </a:p>
        </p:txBody>
      </p:sp>
      <p:pic>
        <p:nvPicPr>
          <p:cNvPr id="372" name="Shape 372"/>
          <p:cNvPicPr preferRelativeResize="0"/>
          <p:nvPr/>
        </p:nvPicPr>
        <p:blipFill>
          <a:blip r:embed="rId3">
            <a:alphaModFix/>
          </a:blip>
          <a:stretch>
            <a:fillRect/>
          </a:stretch>
        </p:blipFill>
        <p:spPr>
          <a:xfrm>
            <a:off x="6205221" y="3392375"/>
            <a:ext cx="610075" cy="943449"/>
          </a:xfrm>
          <a:prstGeom prst="rect">
            <a:avLst/>
          </a:prstGeom>
          <a:noFill/>
          <a:ln>
            <a:noFill/>
          </a:ln>
        </p:spPr>
      </p:pic>
      <p:sp>
        <p:nvSpPr>
          <p:cNvPr id="373" name="Shape 373"/>
          <p:cNvSpPr txBox="1"/>
          <p:nvPr/>
        </p:nvSpPr>
        <p:spPr>
          <a:xfrm>
            <a:off x="5470750" y="4411337"/>
            <a:ext cx="2079000" cy="3966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5"/>
                </a:solidFill>
                <a:latin typeface="Average"/>
                <a:ea typeface="Average"/>
                <a:cs typeface="Average"/>
                <a:sym typeface="Average"/>
              </a:rPr>
              <a:t>SAGE Front-end</a:t>
            </a:r>
          </a:p>
        </p:txBody>
      </p:sp>
      <p:sp>
        <p:nvSpPr>
          <p:cNvPr id="374" name="Shape 374"/>
          <p:cNvSpPr/>
          <p:nvPr/>
        </p:nvSpPr>
        <p:spPr>
          <a:xfrm rot="5403306">
            <a:off x="2461562" y="2104050"/>
            <a:ext cx="312000" cy="1115700"/>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rot="7205622">
            <a:off x="5078286" y="2628748"/>
            <a:ext cx="311717" cy="1494719"/>
          </a:xfrm>
          <a:prstGeom prst="upDownArrow">
            <a:avLst>
              <a:gd fmla="val 34919" name="adj1"/>
              <a:gd fmla="val 50000" name="adj2"/>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76" name="Shape 376"/>
          <p:cNvSpPr txBox="1"/>
          <p:nvPr/>
        </p:nvSpPr>
        <p:spPr>
          <a:xfrm>
            <a:off x="5200525" y="2235450"/>
            <a:ext cx="1727100" cy="852900"/>
          </a:xfrm>
          <a:prstGeom prst="rect">
            <a:avLst/>
          </a:prstGeom>
          <a:noFill/>
          <a:ln cap="flat" cmpd="sng" w="19050">
            <a:solidFill>
              <a:schemeClr val="accent5"/>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solidFill>
                  <a:schemeClr val="accent5"/>
                </a:solidFill>
                <a:latin typeface="Average"/>
                <a:ea typeface="Average"/>
                <a:cs typeface="Average"/>
                <a:sym typeface="Average"/>
              </a:rPr>
              <a:t>/students endpoints</a:t>
            </a:r>
          </a:p>
          <a:p>
            <a:pPr lvl="0">
              <a:spcBef>
                <a:spcPts val="0"/>
              </a:spcBef>
              <a:buNone/>
            </a:pPr>
            <a:r>
              <a:rPr lang="en">
                <a:solidFill>
                  <a:schemeClr val="accent5"/>
                </a:solidFill>
                <a:latin typeface="Average"/>
                <a:ea typeface="Average"/>
                <a:cs typeface="Average"/>
                <a:sym typeface="Average"/>
              </a:rPr>
              <a:t>/teachers endpoints</a:t>
            </a:r>
          </a:p>
          <a:p>
            <a:pPr lvl="0" rtl="0">
              <a:spcBef>
                <a:spcPts val="0"/>
              </a:spcBef>
              <a:buNone/>
            </a:pPr>
            <a:r>
              <a:rPr lang="en">
                <a:solidFill>
                  <a:schemeClr val="accent5"/>
                </a:solidFill>
                <a:latin typeface="Average"/>
                <a:ea typeface="Average"/>
                <a:cs typeface="Average"/>
                <a:sym typeface="Average"/>
              </a:rPr>
              <a:t>/classes endpoints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/students Endpoints</a:t>
            </a:r>
          </a:p>
          <a:p>
            <a:pPr lvl="0" rtl="0">
              <a:spcBef>
                <a:spcPts val="0"/>
              </a:spcBef>
              <a:buNone/>
            </a:pPr>
            <a:r>
              <a:t/>
            </a:r>
            <a:endParaRPr/>
          </a:p>
        </p:txBody>
      </p:sp>
      <p:sp>
        <p:nvSpPr>
          <p:cNvPr id="382" name="Shape 382"/>
          <p:cNvSpPr txBox="1"/>
          <p:nvPr>
            <p:ph idx="1" type="body"/>
          </p:nvPr>
        </p:nvSpPr>
        <p:spPr>
          <a:xfrm>
            <a:off x="311700" y="1152475"/>
            <a:ext cx="49743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2400"/>
              <a:t>GET	/students/:id</a:t>
            </a:r>
          </a:p>
          <a:p>
            <a:pPr lvl="0" rtl="0">
              <a:lnSpc>
                <a:spcPct val="115000"/>
              </a:lnSpc>
              <a:spcBef>
                <a:spcPts val="0"/>
              </a:spcBef>
              <a:spcAft>
                <a:spcPts val="0"/>
              </a:spcAft>
              <a:buNone/>
            </a:pPr>
            <a:r>
              <a:rPr lang="en" sz="2400"/>
              <a:t>GET	/students/list</a:t>
            </a:r>
          </a:p>
          <a:p>
            <a:pPr lvl="0" rtl="0">
              <a:lnSpc>
                <a:spcPct val="115000"/>
              </a:lnSpc>
              <a:spcBef>
                <a:spcPts val="0"/>
              </a:spcBef>
              <a:spcAft>
                <a:spcPts val="0"/>
              </a:spcAft>
              <a:buNone/>
            </a:pPr>
            <a:r>
              <a:rPr lang="en" sz="2400"/>
              <a:t>POST	/students/new</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nvSpPr>
        <p:spPr>
          <a:xfrm>
            <a:off x="311400" y="1152475"/>
            <a:ext cx="8520600" cy="572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solidFill>
                  <a:schemeClr val="accent5"/>
                </a:solidFill>
                <a:latin typeface="Average"/>
                <a:ea typeface="Average"/>
                <a:cs typeface="Average"/>
                <a:sym typeface="Average"/>
              </a:rPr>
              <a:t>GET /students/582f7c1c1489e46faecd12db</a:t>
            </a:r>
          </a:p>
        </p:txBody>
      </p:sp>
      <p:sp>
        <p:nvSpPr>
          <p:cNvPr id="388" name="Shape 3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/students Example Response</a:t>
            </a:r>
          </a:p>
        </p:txBody>
      </p:sp>
      <p:pic>
        <p:nvPicPr>
          <p:cNvPr id="389" name="Shape 389"/>
          <p:cNvPicPr preferRelativeResize="0"/>
          <p:nvPr/>
        </p:nvPicPr>
        <p:blipFill>
          <a:blip r:embed="rId3">
            <a:alphaModFix/>
          </a:blip>
          <a:stretch>
            <a:fillRect/>
          </a:stretch>
        </p:blipFill>
        <p:spPr>
          <a:xfrm>
            <a:off x="2684323" y="1725175"/>
            <a:ext cx="3775350" cy="2788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/teachers Endpoints</a:t>
            </a:r>
          </a:p>
          <a:p>
            <a:pPr lvl="0" rtl="0">
              <a:spcBef>
                <a:spcPts val="0"/>
              </a:spcBef>
              <a:buNone/>
            </a:pPr>
            <a:r>
              <a:t/>
            </a:r>
            <a:endParaRPr/>
          </a:p>
        </p:txBody>
      </p:sp>
      <p:sp>
        <p:nvSpPr>
          <p:cNvPr id="395" name="Shape 395"/>
          <p:cNvSpPr txBox="1"/>
          <p:nvPr>
            <p:ph idx="1" type="body"/>
          </p:nvPr>
        </p:nvSpPr>
        <p:spPr>
          <a:xfrm>
            <a:off x="311700" y="1152475"/>
            <a:ext cx="49743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2400"/>
              <a:t>GET	/teachers/:id</a:t>
            </a:r>
          </a:p>
          <a:p>
            <a:pPr lvl="0" rtl="0">
              <a:lnSpc>
                <a:spcPct val="115000"/>
              </a:lnSpc>
              <a:spcBef>
                <a:spcPts val="0"/>
              </a:spcBef>
              <a:spcAft>
                <a:spcPts val="0"/>
              </a:spcAft>
              <a:buNone/>
            </a:pPr>
            <a:r>
              <a:rPr lang="en" sz="2400"/>
              <a:t>GET	/teachers/list</a:t>
            </a:r>
          </a:p>
          <a:p>
            <a:pPr lvl="0" rtl="0">
              <a:lnSpc>
                <a:spcPct val="115000"/>
              </a:lnSpc>
              <a:spcBef>
                <a:spcPts val="0"/>
              </a:spcBef>
              <a:spcAft>
                <a:spcPts val="0"/>
              </a:spcAft>
              <a:buNone/>
            </a:pPr>
            <a:r>
              <a:rPr lang="en" sz="2400"/>
              <a:t>POST	/teachers/new</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nvSpPr>
        <p:spPr>
          <a:xfrm>
            <a:off x="311400" y="1152475"/>
            <a:ext cx="8520600" cy="572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solidFill>
                  <a:schemeClr val="accent5"/>
                </a:solidFill>
                <a:latin typeface="Average"/>
                <a:ea typeface="Average"/>
                <a:cs typeface="Average"/>
                <a:sym typeface="Average"/>
              </a:rPr>
              <a:t>GET /teachers/582a1c125789252c48ada271</a:t>
            </a:r>
          </a:p>
        </p:txBody>
      </p:sp>
      <p:sp>
        <p:nvSpPr>
          <p:cNvPr id="401" name="Shape 4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/teachers Example Response</a:t>
            </a:r>
          </a:p>
        </p:txBody>
      </p:sp>
      <p:pic>
        <p:nvPicPr>
          <p:cNvPr id="402" name="Shape 402"/>
          <p:cNvPicPr preferRelativeResize="0"/>
          <p:nvPr/>
        </p:nvPicPr>
        <p:blipFill>
          <a:blip r:embed="rId3">
            <a:alphaModFix/>
          </a:blip>
          <a:stretch>
            <a:fillRect/>
          </a:stretch>
        </p:blipFill>
        <p:spPr>
          <a:xfrm>
            <a:off x="2579850" y="1725175"/>
            <a:ext cx="3983680" cy="3113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/classes Endpoints</a:t>
            </a:r>
          </a:p>
          <a:p>
            <a:pPr lvl="0" rtl="0">
              <a:spcBef>
                <a:spcPts val="0"/>
              </a:spcBef>
              <a:buNone/>
            </a:pPr>
            <a:r>
              <a:t/>
            </a:r>
            <a:endParaRPr/>
          </a:p>
        </p:txBody>
      </p:sp>
      <p:sp>
        <p:nvSpPr>
          <p:cNvPr id="408" name="Shape 408"/>
          <p:cNvSpPr txBox="1"/>
          <p:nvPr>
            <p:ph idx="1" type="body"/>
          </p:nvPr>
        </p:nvSpPr>
        <p:spPr>
          <a:xfrm>
            <a:off x="311700" y="1152475"/>
            <a:ext cx="49743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2400"/>
              <a:t>GET	/classes/:id</a:t>
            </a:r>
          </a:p>
          <a:p>
            <a:pPr lvl="0" rtl="0">
              <a:lnSpc>
                <a:spcPct val="115000"/>
              </a:lnSpc>
              <a:spcBef>
                <a:spcPts val="0"/>
              </a:spcBef>
              <a:spcAft>
                <a:spcPts val="0"/>
              </a:spcAft>
              <a:buNone/>
            </a:pPr>
            <a:r>
              <a:rPr lang="en" sz="2400"/>
              <a:t>GET	/classes/list</a:t>
            </a:r>
          </a:p>
          <a:p>
            <a:pPr lvl="0" rtl="0">
              <a:lnSpc>
                <a:spcPct val="115000"/>
              </a:lnSpc>
              <a:spcBef>
                <a:spcPts val="0"/>
              </a:spcBef>
              <a:spcAft>
                <a:spcPts val="0"/>
              </a:spcAft>
              <a:buNone/>
            </a:pPr>
            <a:r>
              <a:rPr lang="en" sz="2400"/>
              <a:t>POST	/classes/new</a:t>
            </a:r>
          </a:p>
          <a:p>
            <a:pPr lvl="0" rtl="0">
              <a:lnSpc>
                <a:spcPct val="115000"/>
              </a:lnSpc>
              <a:spcBef>
                <a:spcPts val="0"/>
              </a:spcBef>
              <a:spcAft>
                <a:spcPts val="0"/>
              </a:spcAft>
              <a:buNone/>
            </a:pPr>
            <a:r>
              <a:rPr lang="en" sz="2400"/>
              <a:t>POST	/classes/update_teaacher</a:t>
            </a:r>
          </a:p>
          <a:p>
            <a:pPr lvl="0" rtl="0">
              <a:lnSpc>
                <a:spcPct val="115000"/>
              </a:lnSpc>
              <a:spcBef>
                <a:spcPts val="0"/>
              </a:spcBef>
              <a:spcAft>
                <a:spcPts val="0"/>
              </a:spcAft>
              <a:buNone/>
            </a:pPr>
            <a:r>
              <a:rPr lang="en" sz="2400"/>
              <a:t>POST	/classes/remove_teacher</a:t>
            </a:r>
          </a:p>
          <a:p>
            <a:pPr lvl="0" rtl="0">
              <a:lnSpc>
                <a:spcPct val="115000"/>
              </a:lnSpc>
              <a:spcBef>
                <a:spcPts val="0"/>
              </a:spcBef>
              <a:spcAft>
                <a:spcPts val="0"/>
              </a:spcAft>
              <a:buNone/>
            </a:pPr>
            <a:r>
              <a:rPr lang="en" sz="2400"/>
              <a:t>POST	/classes/add_student</a:t>
            </a:r>
          </a:p>
          <a:p>
            <a:pPr lvl="0" rtl="0">
              <a:lnSpc>
                <a:spcPct val="115000"/>
              </a:lnSpc>
              <a:spcBef>
                <a:spcPts val="0"/>
              </a:spcBef>
              <a:spcAft>
                <a:spcPts val="0"/>
              </a:spcAft>
              <a:buNone/>
            </a:pPr>
            <a:r>
              <a:rPr lang="en" sz="2400"/>
              <a:t>POST	/classes/remove_student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nvSpPr>
        <p:spPr>
          <a:xfrm>
            <a:off x="311400" y="1152475"/>
            <a:ext cx="8520600" cy="572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solidFill>
                  <a:schemeClr val="accent5"/>
                </a:solidFill>
                <a:latin typeface="Average"/>
                <a:ea typeface="Average"/>
                <a:cs typeface="Average"/>
                <a:sym typeface="Average"/>
              </a:rPr>
              <a:t>GET /classes/582a1c125789252c48ada271</a:t>
            </a:r>
          </a:p>
        </p:txBody>
      </p:sp>
      <p:sp>
        <p:nvSpPr>
          <p:cNvPr id="414" name="Shape 4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/classes Example Response</a:t>
            </a:r>
          </a:p>
        </p:txBody>
      </p:sp>
      <p:pic>
        <p:nvPicPr>
          <p:cNvPr id="415" name="Shape 415"/>
          <p:cNvPicPr preferRelativeResize="0"/>
          <p:nvPr/>
        </p:nvPicPr>
        <p:blipFill>
          <a:blip r:embed="rId3">
            <a:alphaModFix/>
          </a:blip>
          <a:stretch>
            <a:fillRect/>
          </a:stretch>
        </p:blipFill>
        <p:spPr>
          <a:xfrm>
            <a:off x="3539687" y="1725175"/>
            <a:ext cx="2064618" cy="31135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/assignments Endpoints</a:t>
            </a:r>
          </a:p>
          <a:p>
            <a:pPr lvl="0" rtl="0">
              <a:spcBef>
                <a:spcPts val="0"/>
              </a:spcBef>
              <a:buNone/>
            </a:pPr>
            <a:r>
              <a:t/>
            </a:r>
            <a:endParaRPr/>
          </a:p>
        </p:txBody>
      </p:sp>
      <p:sp>
        <p:nvSpPr>
          <p:cNvPr id="421" name="Shape 421"/>
          <p:cNvSpPr txBox="1"/>
          <p:nvPr>
            <p:ph idx="1" type="body"/>
          </p:nvPr>
        </p:nvSpPr>
        <p:spPr>
          <a:xfrm>
            <a:off x="311700" y="1152475"/>
            <a:ext cx="49743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2400"/>
              <a:t>GET	/assignments/:id</a:t>
            </a:r>
          </a:p>
          <a:p>
            <a:pPr lvl="0" rtl="0">
              <a:lnSpc>
                <a:spcPct val="115000"/>
              </a:lnSpc>
              <a:spcBef>
                <a:spcPts val="0"/>
              </a:spcBef>
              <a:spcAft>
                <a:spcPts val="0"/>
              </a:spcAft>
              <a:buNone/>
            </a:pPr>
            <a:r>
              <a:rPr lang="en" sz="2400"/>
              <a:t>GET	/assignments/list</a:t>
            </a:r>
          </a:p>
          <a:p>
            <a:pPr lvl="0" rtl="0">
              <a:lnSpc>
                <a:spcPct val="115000"/>
              </a:lnSpc>
              <a:spcBef>
                <a:spcPts val="0"/>
              </a:spcBef>
              <a:spcAft>
                <a:spcPts val="0"/>
              </a:spcAft>
              <a:buNone/>
            </a:pPr>
            <a:r>
              <a:rPr lang="en" sz="2400"/>
              <a:t>POST	/assignments/new</a:t>
            </a:r>
          </a:p>
          <a:p>
            <a:pPr lvl="0" rtl="0">
              <a:spcBef>
                <a:spcPts val="0"/>
              </a:spcBef>
              <a:spcAft>
                <a:spcPts val="0"/>
              </a:spcAft>
              <a:buNone/>
            </a:pPr>
            <a:r>
              <a:rPr lang="en" sz="2400"/>
              <a:t>POST	/assignments/remove_quest</a:t>
            </a:r>
          </a:p>
          <a:p>
            <a:pPr lvl="0" rtl="0">
              <a:lnSpc>
                <a:spcPct val="115000"/>
              </a:lnSpc>
              <a:spcBef>
                <a:spcPts val="0"/>
              </a:spcBef>
              <a:spcAft>
                <a:spcPts val="0"/>
              </a:spcAft>
              <a:buNone/>
            </a:pPr>
            <a:r>
              <a:rPr lang="en" sz="2400"/>
              <a:t>POST	/assignments/update_xml</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nvSpPr>
        <p:spPr>
          <a:xfrm>
            <a:off x="311400" y="1152475"/>
            <a:ext cx="8520600" cy="572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solidFill>
                  <a:schemeClr val="accent5"/>
                </a:solidFill>
                <a:latin typeface="Average"/>
                <a:ea typeface="Average"/>
                <a:cs typeface="Average"/>
                <a:sym typeface="Average"/>
              </a:rPr>
              <a:t>GET /assignments/</a:t>
            </a:r>
            <a:r>
              <a:rPr lang="en" sz="1800">
                <a:solidFill>
                  <a:schemeClr val="accent5"/>
                </a:solidFill>
                <a:latin typeface="Average"/>
                <a:ea typeface="Average"/>
                <a:cs typeface="Average"/>
                <a:sym typeface="Average"/>
              </a:rPr>
              <a:t>583c9865aa877721348f427e</a:t>
            </a:r>
          </a:p>
        </p:txBody>
      </p:sp>
      <p:sp>
        <p:nvSpPr>
          <p:cNvPr id="427" name="Shape 4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/assignments Example Response</a:t>
            </a:r>
          </a:p>
        </p:txBody>
      </p:sp>
      <p:pic>
        <p:nvPicPr>
          <p:cNvPr id="428" name="Shape 428"/>
          <p:cNvPicPr preferRelativeResize="0"/>
          <p:nvPr/>
        </p:nvPicPr>
        <p:blipFill>
          <a:blip r:embed="rId3">
            <a:alphaModFix/>
          </a:blip>
          <a:stretch>
            <a:fillRect/>
          </a:stretch>
        </p:blipFill>
        <p:spPr>
          <a:xfrm>
            <a:off x="1351350" y="1859925"/>
            <a:ext cx="6441300" cy="2790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title="demoplaymode">
            <a:hlinkClick r:id="rId3"/>
          </p:cNvPr>
          <p:cNvSpPr/>
          <p:nvPr/>
        </p:nvSpPr>
        <p:spPr>
          <a:xfrm>
            <a:off x="569137" y="-404975"/>
            <a:ext cx="8005724" cy="6004275"/>
          </a:xfrm>
          <a:prstGeom prst="rect">
            <a:avLst/>
          </a:prstGeom>
          <a:blipFill>
            <a:blip r:embed="rId4">
              <a:alphaModFix/>
            </a:blip>
            <a:stretch>
              <a:fillRect/>
            </a:stretch>
          </a:blipFill>
          <a:ln>
            <a:noFill/>
          </a:ln>
        </p:spPr>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/quests Endpoints</a:t>
            </a:r>
          </a:p>
          <a:p>
            <a:pPr lvl="0" rtl="0">
              <a:spcBef>
                <a:spcPts val="0"/>
              </a:spcBef>
              <a:buNone/>
            </a:pPr>
            <a:r>
              <a:t/>
            </a:r>
            <a:endParaRPr/>
          </a:p>
        </p:txBody>
      </p:sp>
      <p:sp>
        <p:nvSpPr>
          <p:cNvPr id="434" name="Shape 434"/>
          <p:cNvSpPr txBox="1"/>
          <p:nvPr>
            <p:ph idx="1" type="body"/>
          </p:nvPr>
        </p:nvSpPr>
        <p:spPr>
          <a:xfrm>
            <a:off x="311700" y="1152475"/>
            <a:ext cx="49743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2400"/>
              <a:t>GET	/quests/:id</a:t>
            </a:r>
          </a:p>
          <a:p>
            <a:pPr lvl="0" rtl="0">
              <a:lnSpc>
                <a:spcPct val="115000"/>
              </a:lnSpc>
              <a:spcBef>
                <a:spcPts val="0"/>
              </a:spcBef>
              <a:spcAft>
                <a:spcPts val="0"/>
              </a:spcAft>
              <a:buNone/>
            </a:pPr>
            <a:r>
              <a:rPr lang="en" sz="2400"/>
              <a:t>GET	/quests/list</a:t>
            </a:r>
          </a:p>
          <a:p>
            <a:pPr lvl="0" rtl="0">
              <a:lnSpc>
                <a:spcPct val="115000"/>
              </a:lnSpc>
              <a:spcBef>
                <a:spcPts val="0"/>
              </a:spcBef>
              <a:spcAft>
                <a:spcPts val="0"/>
              </a:spcAft>
              <a:buNone/>
            </a:pPr>
            <a:r>
              <a:rPr lang="en" sz="2400"/>
              <a:t>POST	/quests/new</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nvSpPr>
        <p:spPr>
          <a:xfrm>
            <a:off x="311400" y="1152475"/>
            <a:ext cx="8520600" cy="572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solidFill>
                  <a:schemeClr val="accent5"/>
                </a:solidFill>
                <a:latin typeface="Average"/>
                <a:ea typeface="Average"/>
                <a:cs typeface="Average"/>
                <a:sym typeface="Average"/>
              </a:rPr>
              <a:t>GET /quests/</a:t>
            </a:r>
            <a:r>
              <a:rPr lang="en" sz="1800">
                <a:solidFill>
                  <a:schemeClr val="accent5"/>
                </a:solidFill>
                <a:latin typeface="Average"/>
                <a:ea typeface="Average"/>
                <a:cs typeface="Average"/>
                <a:sym typeface="Average"/>
              </a:rPr>
              <a:t>584c3b9f042e59a737c762a7</a:t>
            </a:r>
          </a:p>
        </p:txBody>
      </p:sp>
      <p:sp>
        <p:nvSpPr>
          <p:cNvPr id="440" name="Shape 4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/quests Example Response</a:t>
            </a:r>
          </a:p>
        </p:txBody>
      </p:sp>
      <p:pic>
        <p:nvPicPr>
          <p:cNvPr id="441" name="Shape 441"/>
          <p:cNvPicPr preferRelativeResize="0"/>
          <p:nvPr/>
        </p:nvPicPr>
        <p:blipFill>
          <a:blip r:embed="rId3">
            <a:alphaModFix/>
          </a:blip>
          <a:stretch>
            <a:fillRect/>
          </a:stretch>
        </p:blipFill>
        <p:spPr>
          <a:xfrm>
            <a:off x="2342187" y="1859925"/>
            <a:ext cx="4459024" cy="27382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/assessments Endpoints</a:t>
            </a:r>
          </a:p>
          <a:p>
            <a:pPr lvl="0" rtl="0">
              <a:spcBef>
                <a:spcPts val="0"/>
              </a:spcBef>
              <a:buNone/>
            </a:pPr>
            <a:r>
              <a:t/>
            </a:r>
            <a:endParaRPr/>
          </a:p>
        </p:txBody>
      </p:sp>
      <p:sp>
        <p:nvSpPr>
          <p:cNvPr id="447" name="Shape 447"/>
          <p:cNvSpPr txBox="1"/>
          <p:nvPr>
            <p:ph idx="1" type="body"/>
          </p:nvPr>
        </p:nvSpPr>
        <p:spPr>
          <a:xfrm>
            <a:off x="311700" y="1152475"/>
            <a:ext cx="4974300" cy="3416400"/>
          </a:xfrm>
          <a:prstGeom prst="rect">
            <a:avLst/>
          </a:prstGeom>
        </p:spPr>
        <p:txBody>
          <a:bodyPr anchorCtr="0" anchor="t" bIns="91425" lIns="91425" rIns="91425" tIns="91425">
            <a:noAutofit/>
          </a:bodyPr>
          <a:lstStyle/>
          <a:p>
            <a:pPr lvl="0" rtl="0">
              <a:spcBef>
                <a:spcPts val="0"/>
              </a:spcBef>
              <a:spcAft>
                <a:spcPts val="0"/>
              </a:spcAft>
              <a:buNone/>
            </a:pPr>
            <a:r>
              <a:rPr lang="en" sz="2400"/>
              <a:t>GET	/assessments/:id</a:t>
            </a:r>
          </a:p>
          <a:p>
            <a:pPr lvl="0" rtl="0">
              <a:lnSpc>
                <a:spcPct val="115000"/>
              </a:lnSpc>
              <a:spcBef>
                <a:spcPts val="0"/>
              </a:spcBef>
              <a:spcAft>
                <a:spcPts val="0"/>
              </a:spcAft>
              <a:buNone/>
            </a:pPr>
            <a:r>
              <a:rPr lang="en" sz="2400"/>
              <a:t>GET	/assessments/list</a:t>
            </a:r>
          </a:p>
          <a:p>
            <a:pPr lvl="0" rtl="0">
              <a:lnSpc>
                <a:spcPct val="115000"/>
              </a:lnSpc>
              <a:spcBef>
                <a:spcPts val="0"/>
              </a:spcBef>
              <a:spcAft>
                <a:spcPts val="0"/>
              </a:spcAft>
              <a:buNone/>
            </a:pPr>
            <a:r>
              <a:rPr lang="en" sz="2400"/>
              <a:t>GET	/assessments/latest</a:t>
            </a:r>
          </a:p>
          <a:p>
            <a:pPr lvl="0" rtl="0">
              <a:lnSpc>
                <a:spcPct val="115000"/>
              </a:lnSpc>
              <a:spcBef>
                <a:spcPts val="0"/>
              </a:spcBef>
              <a:spcAft>
                <a:spcPts val="0"/>
              </a:spcAft>
              <a:buNone/>
            </a:pPr>
            <a:r>
              <a:rPr lang="en" sz="2400"/>
              <a:t>POST	/assessments/update</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nvSpPr>
        <p:spPr>
          <a:xfrm>
            <a:off x="311400" y="1152475"/>
            <a:ext cx="8520600" cy="572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solidFill>
                  <a:schemeClr val="accent5"/>
                </a:solidFill>
                <a:latin typeface="Average"/>
                <a:ea typeface="Average"/>
                <a:cs typeface="Average"/>
                <a:sym typeface="Average"/>
              </a:rPr>
              <a:t>GET /assessments/latest?student=582f7c1c1489e46faecd12db</a:t>
            </a:r>
          </a:p>
        </p:txBody>
      </p:sp>
      <p:sp>
        <p:nvSpPr>
          <p:cNvPr id="453" name="Shape 4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/assessments Example Response</a:t>
            </a:r>
          </a:p>
        </p:txBody>
      </p:sp>
      <p:pic>
        <p:nvPicPr>
          <p:cNvPr id="454" name="Shape 454"/>
          <p:cNvPicPr preferRelativeResize="0"/>
          <p:nvPr/>
        </p:nvPicPr>
        <p:blipFill>
          <a:blip r:embed="rId3">
            <a:alphaModFix/>
          </a:blip>
          <a:stretch>
            <a:fillRect/>
          </a:stretch>
        </p:blipFill>
        <p:spPr>
          <a:xfrm>
            <a:off x="732637" y="1725173"/>
            <a:ext cx="7678725" cy="27549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REST API Endpoints Summary</a:t>
            </a:r>
          </a:p>
        </p:txBody>
      </p:sp>
      <p:sp>
        <p:nvSpPr>
          <p:cNvPr id="460" name="Shape 460"/>
          <p:cNvSpPr txBox="1"/>
          <p:nvPr/>
        </p:nvSpPr>
        <p:spPr>
          <a:xfrm>
            <a:off x="311700" y="2772825"/>
            <a:ext cx="1529100" cy="17961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Oswald"/>
                <a:ea typeface="Oswald"/>
                <a:cs typeface="Oswald"/>
                <a:sym typeface="Oswald"/>
              </a:rPr>
              <a:t>/teachers</a:t>
            </a:r>
          </a:p>
          <a:p>
            <a:pPr lvl="0" rtl="0">
              <a:spcBef>
                <a:spcPts val="0"/>
              </a:spcBef>
              <a:spcAft>
                <a:spcPts val="1000"/>
              </a:spcAft>
              <a:buNone/>
            </a:pPr>
            <a:r>
              <a:rPr lang="en" sz="1200">
                <a:solidFill>
                  <a:schemeClr val="accent3"/>
                </a:solidFill>
                <a:latin typeface="Average"/>
                <a:ea typeface="Average"/>
                <a:cs typeface="Average"/>
                <a:sym typeface="Average"/>
              </a:rPr>
              <a:t>GET	/:id</a:t>
            </a:r>
          </a:p>
          <a:p>
            <a:pPr lvl="0" rtl="0">
              <a:spcBef>
                <a:spcPts val="0"/>
              </a:spcBef>
              <a:spcAft>
                <a:spcPts val="1000"/>
              </a:spcAft>
              <a:buNone/>
            </a:pPr>
            <a:r>
              <a:rPr lang="en" sz="1200">
                <a:solidFill>
                  <a:schemeClr val="accent3"/>
                </a:solidFill>
                <a:latin typeface="Average"/>
                <a:ea typeface="Average"/>
                <a:cs typeface="Average"/>
                <a:sym typeface="Average"/>
              </a:rPr>
              <a:t>GET	/list</a:t>
            </a:r>
          </a:p>
          <a:p>
            <a:pPr lvl="0" rtl="0">
              <a:spcBef>
                <a:spcPts val="0"/>
              </a:spcBef>
              <a:spcAft>
                <a:spcPts val="1000"/>
              </a:spcAft>
              <a:buNone/>
            </a:pPr>
            <a:r>
              <a:rPr lang="en" sz="1200">
                <a:solidFill>
                  <a:schemeClr val="accent3"/>
                </a:solidFill>
                <a:latin typeface="Average"/>
                <a:ea typeface="Average"/>
                <a:cs typeface="Average"/>
                <a:sym typeface="Average"/>
              </a:rPr>
              <a:t>POST	/new</a:t>
            </a:r>
          </a:p>
        </p:txBody>
      </p:sp>
      <p:sp>
        <p:nvSpPr>
          <p:cNvPr id="461" name="Shape 461"/>
          <p:cNvSpPr txBox="1"/>
          <p:nvPr/>
        </p:nvSpPr>
        <p:spPr>
          <a:xfrm>
            <a:off x="1693237" y="1152475"/>
            <a:ext cx="1959900" cy="34164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Oswald"/>
                <a:ea typeface="Oswald"/>
                <a:cs typeface="Oswald"/>
                <a:sym typeface="Oswald"/>
              </a:rPr>
              <a:t>/classes</a:t>
            </a:r>
          </a:p>
          <a:p>
            <a:pPr lvl="0" rtl="0">
              <a:spcBef>
                <a:spcPts val="0"/>
              </a:spcBef>
              <a:spcAft>
                <a:spcPts val="1000"/>
              </a:spcAft>
              <a:buNone/>
            </a:pPr>
            <a:r>
              <a:rPr lang="en" sz="1200">
                <a:solidFill>
                  <a:schemeClr val="accent3"/>
                </a:solidFill>
                <a:latin typeface="Average"/>
                <a:ea typeface="Average"/>
                <a:cs typeface="Average"/>
                <a:sym typeface="Average"/>
              </a:rPr>
              <a:t>GET	/:id</a:t>
            </a:r>
          </a:p>
          <a:p>
            <a:pPr lvl="0" rtl="0">
              <a:spcBef>
                <a:spcPts val="0"/>
              </a:spcBef>
              <a:spcAft>
                <a:spcPts val="1000"/>
              </a:spcAft>
              <a:buNone/>
            </a:pPr>
            <a:r>
              <a:rPr lang="en" sz="1200">
                <a:solidFill>
                  <a:schemeClr val="accent3"/>
                </a:solidFill>
                <a:latin typeface="Average"/>
                <a:ea typeface="Average"/>
                <a:cs typeface="Average"/>
                <a:sym typeface="Average"/>
              </a:rPr>
              <a:t>GET	/list</a:t>
            </a:r>
          </a:p>
          <a:p>
            <a:pPr lvl="0" rtl="0">
              <a:spcBef>
                <a:spcPts val="0"/>
              </a:spcBef>
              <a:spcAft>
                <a:spcPts val="1000"/>
              </a:spcAft>
              <a:buNone/>
            </a:pPr>
            <a:r>
              <a:rPr lang="en" sz="1200">
                <a:solidFill>
                  <a:schemeClr val="accent3"/>
                </a:solidFill>
                <a:latin typeface="Average"/>
                <a:ea typeface="Average"/>
                <a:cs typeface="Average"/>
                <a:sym typeface="Average"/>
              </a:rPr>
              <a:t>POST	/new</a:t>
            </a:r>
          </a:p>
          <a:p>
            <a:pPr lvl="0" rtl="0">
              <a:spcBef>
                <a:spcPts val="0"/>
              </a:spcBef>
              <a:spcAft>
                <a:spcPts val="1000"/>
              </a:spcAft>
              <a:buNone/>
            </a:pPr>
            <a:r>
              <a:rPr lang="en" sz="1200">
                <a:solidFill>
                  <a:schemeClr val="accent3"/>
                </a:solidFill>
                <a:latin typeface="Average"/>
                <a:ea typeface="Average"/>
                <a:cs typeface="Average"/>
                <a:sym typeface="Average"/>
              </a:rPr>
              <a:t>POST /:id/update_teacher</a:t>
            </a:r>
          </a:p>
          <a:p>
            <a:pPr lvl="0" rtl="0">
              <a:spcBef>
                <a:spcPts val="0"/>
              </a:spcBef>
              <a:spcAft>
                <a:spcPts val="1000"/>
              </a:spcAft>
              <a:buNone/>
            </a:pPr>
            <a:r>
              <a:rPr lang="en" sz="1200">
                <a:solidFill>
                  <a:schemeClr val="accent3"/>
                </a:solidFill>
                <a:latin typeface="Average"/>
                <a:ea typeface="Average"/>
                <a:cs typeface="Average"/>
                <a:sym typeface="Average"/>
              </a:rPr>
              <a:t>POST /:id/remove_teacher</a:t>
            </a:r>
          </a:p>
          <a:p>
            <a:pPr lvl="0" rtl="0">
              <a:spcBef>
                <a:spcPts val="0"/>
              </a:spcBef>
              <a:spcAft>
                <a:spcPts val="1000"/>
              </a:spcAft>
              <a:buNone/>
            </a:pPr>
            <a:r>
              <a:rPr lang="en" sz="1200">
                <a:solidFill>
                  <a:schemeClr val="accent3"/>
                </a:solidFill>
                <a:latin typeface="Average"/>
                <a:ea typeface="Average"/>
                <a:cs typeface="Average"/>
                <a:sym typeface="Average"/>
              </a:rPr>
              <a:t>POST /:id/add_student</a:t>
            </a:r>
          </a:p>
          <a:p>
            <a:pPr lvl="0" rtl="0">
              <a:spcBef>
                <a:spcPts val="0"/>
              </a:spcBef>
              <a:spcAft>
                <a:spcPts val="1000"/>
              </a:spcAft>
              <a:buNone/>
            </a:pPr>
            <a:r>
              <a:rPr lang="en" sz="1200">
                <a:solidFill>
                  <a:schemeClr val="accent3"/>
                </a:solidFill>
                <a:latin typeface="Average"/>
                <a:ea typeface="Average"/>
                <a:cs typeface="Average"/>
                <a:sym typeface="Average"/>
              </a:rPr>
              <a:t>POST /:id/remove_student</a:t>
            </a:r>
          </a:p>
        </p:txBody>
      </p:sp>
      <p:sp>
        <p:nvSpPr>
          <p:cNvPr id="462" name="Shape 462"/>
          <p:cNvSpPr txBox="1"/>
          <p:nvPr>
            <p:ph idx="1" type="body"/>
          </p:nvPr>
        </p:nvSpPr>
        <p:spPr>
          <a:xfrm>
            <a:off x="311700" y="1152475"/>
            <a:ext cx="1167600" cy="1485600"/>
          </a:xfrm>
          <a:prstGeom prst="rect">
            <a:avLst/>
          </a:prstGeom>
        </p:spPr>
        <p:txBody>
          <a:bodyPr anchorCtr="0" anchor="t" bIns="91425" lIns="91425" rIns="91425" tIns="91425">
            <a:noAutofit/>
          </a:bodyPr>
          <a:lstStyle/>
          <a:p>
            <a:pPr lvl="0">
              <a:spcBef>
                <a:spcPts val="0"/>
              </a:spcBef>
              <a:spcAft>
                <a:spcPts val="1000"/>
              </a:spcAft>
              <a:buNone/>
            </a:pPr>
            <a:r>
              <a:rPr lang="en">
                <a:latin typeface="Oswald"/>
                <a:ea typeface="Oswald"/>
                <a:cs typeface="Oswald"/>
                <a:sym typeface="Oswald"/>
              </a:rPr>
              <a:t>/students</a:t>
            </a:r>
          </a:p>
          <a:p>
            <a:pPr lvl="0" rtl="0">
              <a:spcBef>
                <a:spcPts val="0"/>
              </a:spcBef>
              <a:spcAft>
                <a:spcPts val="1000"/>
              </a:spcAft>
              <a:buNone/>
            </a:pPr>
            <a:r>
              <a:rPr lang="en" sz="1200"/>
              <a:t>GET	/:id</a:t>
            </a:r>
          </a:p>
          <a:p>
            <a:pPr lvl="0" rtl="0">
              <a:spcBef>
                <a:spcPts val="0"/>
              </a:spcBef>
              <a:spcAft>
                <a:spcPts val="1000"/>
              </a:spcAft>
              <a:buNone/>
            </a:pPr>
            <a:r>
              <a:rPr lang="en" sz="1200"/>
              <a:t>GET	/list</a:t>
            </a:r>
          </a:p>
          <a:p>
            <a:pPr lvl="0" rtl="0">
              <a:spcBef>
                <a:spcPts val="0"/>
              </a:spcBef>
              <a:spcAft>
                <a:spcPts val="1000"/>
              </a:spcAft>
              <a:buNone/>
            </a:pPr>
            <a:r>
              <a:rPr lang="en" sz="1200"/>
              <a:t>POST	/new</a:t>
            </a:r>
          </a:p>
        </p:txBody>
      </p:sp>
      <p:sp>
        <p:nvSpPr>
          <p:cNvPr id="463" name="Shape 463"/>
          <p:cNvSpPr txBox="1"/>
          <p:nvPr/>
        </p:nvSpPr>
        <p:spPr>
          <a:xfrm>
            <a:off x="3817700" y="1152475"/>
            <a:ext cx="1764900" cy="34164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Oswald"/>
                <a:ea typeface="Oswald"/>
                <a:cs typeface="Oswald"/>
                <a:sym typeface="Oswald"/>
              </a:rPr>
              <a:t>/assignments</a:t>
            </a:r>
          </a:p>
          <a:p>
            <a:pPr lvl="0" rtl="0">
              <a:spcBef>
                <a:spcPts val="0"/>
              </a:spcBef>
              <a:spcAft>
                <a:spcPts val="1000"/>
              </a:spcAft>
              <a:buNone/>
            </a:pPr>
            <a:r>
              <a:rPr lang="en" sz="1200">
                <a:solidFill>
                  <a:schemeClr val="accent3"/>
                </a:solidFill>
                <a:latin typeface="Average"/>
                <a:ea typeface="Average"/>
                <a:cs typeface="Average"/>
                <a:sym typeface="Average"/>
              </a:rPr>
              <a:t>GET	/:id</a:t>
            </a:r>
          </a:p>
          <a:p>
            <a:pPr lvl="0" rtl="0">
              <a:spcBef>
                <a:spcPts val="0"/>
              </a:spcBef>
              <a:spcAft>
                <a:spcPts val="1000"/>
              </a:spcAft>
              <a:buNone/>
            </a:pPr>
            <a:r>
              <a:rPr lang="en" sz="1200">
                <a:solidFill>
                  <a:schemeClr val="accent3"/>
                </a:solidFill>
                <a:latin typeface="Average"/>
                <a:ea typeface="Average"/>
                <a:cs typeface="Average"/>
                <a:sym typeface="Average"/>
              </a:rPr>
              <a:t>GET	/list</a:t>
            </a:r>
          </a:p>
          <a:p>
            <a:pPr lvl="0" rtl="0">
              <a:spcBef>
                <a:spcPts val="0"/>
              </a:spcBef>
              <a:spcAft>
                <a:spcPts val="1000"/>
              </a:spcAft>
              <a:buNone/>
            </a:pPr>
            <a:r>
              <a:rPr lang="en" sz="1200">
                <a:solidFill>
                  <a:schemeClr val="accent3"/>
                </a:solidFill>
                <a:latin typeface="Average"/>
                <a:ea typeface="Average"/>
                <a:cs typeface="Average"/>
                <a:sym typeface="Average"/>
              </a:rPr>
              <a:t>POST	/new</a:t>
            </a:r>
          </a:p>
          <a:p>
            <a:pPr lvl="0" rtl="0">
              <a:spcBef>
                <a:spcPts val="0"/>
              </a:spcBef>
              <a:spcAft>
                <a:spcPts val="1000"/>
              </a:spcAft>
              <a:buNone/>
            </a:pPr>
            <a:r>
              <a:rPr lang="en" sz="1200">
                <a:solidFill>
                  <a:schemeClr val="accent3"/>
                </a:solidFill>
                <a:latin typeface="Average"/>
                <a:ea typeface="Average"/>
                <a:cs typeface="Average"/>
                <a:sym typeface="Average"/>
              </a:rPr>
              <a:t>POST	/update_quest</a:t>
            </a:r>
          </a:p>
          <a:p>
            <a:pPr lvl="0" rtl="0">
              <a:spcBef>
                <a:spcPts val="0"/>
              </a:spcBef>
              <a:spcAft>
                <a:spcPts val="1000"/>
              </a:spcAft>
              <a:buNone/>
            </a:pPr>
            <a:r>
              <a:rPr lang="en" sz="1200">
                <a:solidFill>
                  <a:schemeClr val="accent3"/>
                </a:solidFill>
                <a:latin typeface="Average"/>
                <a:ea typeface="Average"/>
                <a:cs typeface="Average"/>
                <a:sym typeface="Average"/>
              </a:rPr>
              <a:t>POST	/update_xml</a:t>
            </a:r>
          </a:p>
        </p:txBody>
      </p:sp>
      <p:sp>
        <p:nvSpPr>
          <p:cNvPr id="464" name="Shape 464"/>
          <p:cNvSpPr txBox="1"/>
          <p:nvPr/>
        </p:nvSpPr>
        <p:spPr>
          <a:xfrm>
            <a:off x="5582600" y="1152475"/>
            <a:ext cx="1350900" cy="34164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Oswald"/>
                <a:ea typeface="Oswald"/>
                <a:cs typeface="Oswald"/>
                <a:sym typeface="Oswald"/>
              </a:rPr>
              <a:t>/quests</a:t>
            </a:r>
          </a:p>
          <a:p>
            <a:pPr lvl="0" rtl="0">
              <a:spcBef>
                <a:spcPts val="0"/>
              </a:spcBef>
              <a:spcAft>
                <a:spcPts val="1000"/>
              </a:spcAft>
              <a:buNone/>
            </a:pPr>
            <a:r>
              <a:rPr lang="en" sz="1200">
                <a:solidFill>
                  <a:schemeClr val="accent3"/>
                </a:solidFill>
                <a:latin typeface="Average"/>
                <a:ea typeface="Average"/>
                <a:cs typeface="Average"/>
                <a:sym typeface="Average"/>
              </a:rPr>
              <a:t>GET	/:id</a:t>
            </a:r>
          </a:p>
          <a:p>
            <a:pPr lvl="0" rtl="0">
              <a:spcBef>
                <a:spcPts val="0"/>
              </a:spcBef>
              <a:spcAft>
                <a:spcPts val="1000"/>
              </a:spcAft>
              <a:buNone/>
            </a:pPr>
            <a:r>
              <a:rPr lang="en" sz="1200">
                <a:solidFill>
                  <a:schemeClr val="accent3"/>
                </a:solidFill>
                <a:latin typeface="Average"/>
                <a:ea typeface="Average"/>
                <a:cs typeface="Average"/>
                <a:sym typeface="Average"/>
              </a:rPr>
              <a:t>GET	/list</a:t>
            </a:r>
          </a:p>
          <a:p>
            <a:pPr lvl="0" rtl="0">
              <a:spcBef>
                <a:spcPts val="0"/>
              </a:spcBef>
              <a:spcAft>
                <a:spcPts val="1000"/>
              </a:spcAft>
              <a:buNone/>
            </a:pPr>
            <a:r>
              <a:rPr lang="en" sz="1200">
                <a:solidFill>
                  <a:schemeClr val="accent3"/>
                </a:solidFill>
                <a:latin typeface="Average"/>
                <a:ea typeface="Average"/>
                <a:cs typeface="Average"/>
                <a:sym typeface="Average"/>
              </a:rPr>
              <a:t>POST	/new</a:t>
            </a:r>
          </a:p>
        </p:txBody>
      </p:sp>
      <p:sp>
        <p:nvSpPr>
          <p:cNvPr id="465" name="Shape 465"/>
          <p:cNvSpPr txBox="1"/>
          <p:nvPr/>
        </p:nvSpPr>
        <p:spPr>
          <a:xfrm>
            <a:off x="6933500" y="1152475"/>
            <a:ext cx="1644900" cy="34164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Oswald"/>
                <a:ea typeface="Oswald"/>
                <a:cs typeface="Oswald"/>
                <a:sym typeface="Oswald"/>
              </a:rPr>
              <a:t>/assessments</a:t>
            </a:r>
          </a:p>
          <a:p>
            <a:pPr lvl="0" rtl="0">
              <a:spcBef>
                <a:spcPts val="0"/>
              </a:spcBef>
              <a:spcAft>
                <a:spcPts val="1000"/>
              </a:spcAft>
              <a:buNone/>
            </a:pPr>
            <a:r>
              <a:rPr lang="en" sz="1200">
                <a:solidFill>
                  <a:schemeClr val="accent3"/>
                </a:solidFill>
                <a:latin typeface="Average"/>
                <a:ea typeface="Average"/>
                <a:cs typeface="Average"/>
                <a:sym typeface="Average"/>
              </a:rPr>
              <a:t>GET	/:id</a:t>
            </a:r>
          </a:p>
          <a:p>
            <a:pPr lvl="0" rtl="0">
              <a:spcBef>
                <a:spcPts val="0"/>
              </a:spcBef>
              <a:spcAft>
                <a:spcPts val="1000"/>
              </a:spcAft>
              <a:buNone/>
            </a:pPr>
            <a:r>
              <a:rPr lang="en" sz="1200">
                <a:solidFill>
                  <a:schemeClr val="accent3"/>
                </a:solidFill>
                <a:latin typeface="Average"/>
                <a:ea typeface="Average"/>
                <a:cs typeface="Average"/>
                <a:sym typeface="Average"/>
              </a:rPr>
              <a:t>GET	/list</a:t>
            </a:r>
          </a:p>
          <a:p>
            <a:pPr lvl="0" rtl="0">
              <a:spcBef>
                <a:spcPts val="0"/>
              </a:spcBef>
              <a:spcAft>
                <a:spcPts val="1000"/>
              </a:spcAft>
              <a:buNone/>
            </a:pPr>
            <a:r>
              <a:rPr lang="en" sz="1200">
                <a:solidFill>
                  <a:schemeClr val="accent3"/>
                </a:solidFill>
                <a:latin typeface="Average"/>
                <a:ea typeface="Average"/>
                <a:cs typeface="Average"/>
                <a:sym typeface="Average"/>
              </a:rPr>
              <a:t>GET 	/latest</a:t>
            </a:r>
          </a:p>
          <a:p>
            <a:pPr lvl="0" rtl="0">
              <a:spcBef>
                <a:spcPts val="0"/>
              </a:spcBef>
              <a:spcAft>
                <a:spcPts val="1000"/>
              </a:spcAft>
              <a:buNone/>
            </a:pPr>
            <a:r>
              <a:rPr lang="en" sz="1200">
                <a:solidFill>
                  <a:schemeClr val="accent3"/>
                </a:solidFill>
                <a:latin typeface="Average"/>
                <a:ea typeface="Average"/>
                <a:cs typeface="Average"/>
                <a:sym typeface="Average"/>
              </a:rPr>
              <a:t>POST /update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REST API Endpoints Documentation</a:t>
            </a:r>
          </a:p>
        </p:txBody>
      </p:sp>
      <p:sp>
        <p:nvSpPr>
          <p:cNvPr id="471" name="Shape 4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1200"/>
              </a:spcAft>
              <a:buNone/>
            </a:pPr>
            <a:r>
              <a:rPr lang="en" u="sng">
                <a:solidFill>
                  <a:schemeClr val="hlink"/>
                </a:solidFill>
                <a:hlinkClick r:id="rId3"/>
              </a:rPr>
              <a:t>https://github.com/cu-sage/sage-node/wiki/API-Documentation</a:t>
            </a:r>
          </a:p>
        </p:txBody>
      </p:sp>
      <p:pic>
        <p:nvPicPr>
          <p:cNvPr id="472" name="Shape 472"/>
          <p:cNvPicPr preferRelativeResize="0"/>
          <p:nvPr/>
        </p:nvPicPr>
        <p:blipFill rotWithShape="1">
          <a:blip r:embed="rId4">
            <a:alphaModFix/>
          </a:blip>
          <a:srcRect b="3577" l="0" r="0" t="0"/>
          <a:stretch/>
        </p:blipFill>
        <p:spPr>
          <a:xfrm>
            <a:off x="2340425" y="1804900"/>
            <a:ext cx="4463150" cy="29630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Class Leaderboards</a:t>
            </a:r>
          </a:p>
        </p:txBody>
      </p:sp>
      <p:pic>
        <p:nvPicPr>
          <p:cNvPr id="478" name="Shape 478"/>
          <p:cNvPicPr preferRelativeResize="0"/>
          <p:nvPr/>
        </p:nvPicPr>
        <p:blipFill rotWithShape="1">
          <a:blip r:embed="rId3">
            <a:alphaModFix/>
          </a:blip>
          <a:srcRect b="29323" l="0" r="0" t="0"/>
          <a:stretch/>
        </p:blipFill>
        <p:spPr>
          <a:xfrm>
            <a:off x="2992836" y="1266125"/>
            <a:ext cx="3158324" cy="3366149"/>
          </a:xfrm>
          <a:prstGeom prst="rect">
            <a:avLst/>
          </a:prstGeom>
          <a:noFill/>
          <a:ln>
            <a:noFill/>
          </a:ln>
        </p:spPr>
      </p:pic>
      <p:sp>
        <p:nvSpPr>
          <p:cNvPr id="479" name="Shape 479"/>
          <p:cNvSpPr/>
          <p:nvPr/>
        </p:nvSpPr>
        <p:spPr>
          <a:xfrm>
            <a:off x="3090450" y="2318000"/>
            <a:ext cx="2963100" cy="12624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Class Leaderboards</a:t>
            </a:r>
          </a:p>
        </p:txBody>
      </p:sp>
      <p:sp>
        <p:nvSpPr>
          <p:cNvPr id="485" name="Shape 4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1200"/>
              </a:spcAft>
              <a:buNone/>
            </a:pPr>
            <a:r>
              <a:rPr lang="en"/>
              <a:t>How does it work?</a:t>
            </a:r>
          </a:p>
          <a:p>
            <a:pPr indent="-228600" lvl="0" marL="457200" rtl="0">
              <a:spcBef>
                <a:spcPts val="0"/>
              </a:spcBef>
              <a:spcAft>
                <a:spcPts val="1200"/>
              </a:spcAft>
              <a:buAutoNum type="arabicPeriod"/>
            </a:pPr>
            <a:r>
              <a:rPr lang="en"/>
              <a:t>Receive a project update from Scratch</a:t>
            </a:r>
          </a:p>
          <a:p>
            <a:pPr indent="-228600" lvl="0" marL="457200" rtl="0">
              <a:spcBef>
                <a:spcPts val="0"/>
              </a:spcBef>
              <a:spcAft>
                <a:spcPts val="1200"/>
              </a:spcAft>
              <a:buAutoNum type="arabicPeriod"/>
            </a:pPr>
            <a:r>
              <a:rPr lang="en"/>
              <a:t>Use hairball plugins to analyze the student submission</a:t>
            </a:r>
          </a:p>
          <a:p>
            <a:pPr indent="-228600" lvl="0" marL="457200" rtl="0">
              <a:spcBef>
                <a:spcPts val="0"/>
              </a:spcBef>
              <a:spcAft>
                <a:spcPts val="1200"/>
              </a:spcAft>
              <a:buAutoNum type="arabicPeriod"/>
            </a:pPr>
            <a:r>
              <a:rPr lang="en"/>
              <a:t>Check if the student has a new highscore</a:t>
            </a:r>
          </a:p>
          <a:p>
            <a:pPr indent="-228600" lvl="0" marL="457200" rtl="0">
              <a:spcBef>
                <a:spcPts val="0"/>
              </a:spcBef>
              <a:spcAft>
                <a:spcPts val="1200"/>
              </a:spcAft>
              <a:buAutoNum type="arabicPeriod"/>
            </a:pPr>
            <a:r>
              <a:rPr lang="en"/>
              <a:t>Update the leaderboards of the student’s enrolled classes</a:t>
            </a:r>
          </a:p>
          <a:p>
            <a:pPr indent="-342900" lvl="1" marL="914400" rtl="0">
              <a:spcBef>
                <a:spcPts val="0"/>
              </a:spcBef>
              <a:spcAft>
                <a:spcPts val="1200"/>
              </a:spcAft>
              <a:buSzPct val="100000"/>
            </a:pPr>
            <a:r>
              <a:rPr lang="en" sz="1800"/>
              <a:t>Keep leaderboard anonymous by using student aliases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Future Work</a:t>
            </a:r>
          </a:p>
        </p:txBody>
      </p:sp>
      <p:sp>
        <p:nvSpPr>
          <p:cNvPr id="491" name="Shape 4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a:t>Production Server</a:t>
            </a:r>
          </a:p>
          <a:p>
            <a:pPr indent="-317500" lvl="0" marL="457200" rtl="0">
              <a:spcBef>
                <a:spcPts val="0"/>
              </a:spcBef>
              <a:spcAft>
                <a:spcPts val="1200"/>
              </a:spcAft>
              <a:buSzPct val="100000"/>
            </a:pPr>
            <a:r>
              <a:rPr lang="en" sz="1400"/>
              <a:t>Create a live server using Heroku or OpenShift</a:t>
            </a:r>
          </a:p>
          <a:p>
            <a:pPr lvl="0" rtl="0">
              <a:spcBef>
                <a:spcPts val="0"/>
              </a:spcBef>
              <a:spcAft>
                <a:spcPts val="0"/>
              </a:spcAft>
              <a:buClr>
                <a:srgbClr val="000000"/>
              </a:buClr>
              <a:buSzPct val="61111"/>
              <a:buFont typeface="Arial"/>
              <a:buNone/>
            </a:pPr>
            <a:r>
              <a:rPr lang="en"/>
              <a:t>Assessments</a:t>
            </a:r>
          </a:p>
          <a:p>
            <a:pPr indent="-317500" lvl="0" marL="457200" rtl="0">
              <a:spcBef>
                <a:spcPts val="0"/>
              </a:spcBef>
              <a:spcAft>
                <a:spcPts val="1200"/>
              </a:spcAft>
              <a:buSzPct val="100000"/>
            </a:pPr>
            <a:r>
              <a:rPr lang="en" sz="1400"/>
              <a:t>Remove dependency on Python</a:t>
            </a:r>
          </a:p>
          <a:p>
            <a:pPr lvl="0" rtl="0">
              <a:spcBef>
                <a:spcPts val="0"/>
              </a:spcBef>
              <a:spcAft>
                <a:spcPts val="0"/>
              </a:spcAft>
              <a:buClr>
                <a:srgbClr val="000000"/>
              </a:buClr>
              <a:buSzPct val="61111"/>
              <a:buFont typeface="Arial"/>
              <a:buNone/>
            </a:pPr>
            <a:r>
              <a:rPr lang="en"/>
              <a:t>Student Progression</a:t>
            </a:r>
          </a:p>
          <a:p>
            <a:pPr indent="-317500" lvl="0" marL="457200" rtl="0">
              <a:spcBef>
                <a:spcPts val="0"/>
              </a:spcBef>
              <a:spcAft>
                <a:spcPts val="1200"/>
              </a:spcAft>
              <a:buSzPct val="100000"/>
            </a:pPr>
            <a:r>
              <a:rPr lang="en" sz="1400"/>
              <a:t>Save points from assignments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type="title"/>
          </p:nvPr>
        </p:nvSpPr>
        <p:spPr>
          <a:xfrm>
            <a:off x="671250" y="2141250"/>
            <a:ext cx="7852200" cy="861000"/>
          </a:xfrm>
          <a:prstGeom prst="rect">
            <a:avLst/>
          </a:prstGeom>
        </p:spPr>
        <p:txBody>
          <a:bodyPr anchorCtr="0" anchor="ctr" bIns="91425" lIns="91425" rIns="91425" tIns="91425">
            <a:noAutofit/>
          </a:bodyPr>
          <a:lstStyle/>
          <a:p>
            <a:pPr lvl="0" rtl="0">
              <a:spcBef>
                <a:spcPts val="0"/>
              </a:spcBef>
              <a:buNone/>
            </a:pPr>
            <a:r>
              <a:rPr lang="en"/>
              <a:t>Project Summary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645900" y="2066275"/>
            <a:ext cx="7852200" cy="861000"/>
          </a:xfrm>
          <a:prstGeom prst="rect">
            <a:avLst/>
          </a:prstGeom>
        </p:spPr>
        <p:txBody>
          <a:bodyPr anchorCtr="0" anchor="ctr" bIns="91425" lIns="91425" rIns="91425" tIns="91425">
            <a:noAutofit/>
          </a:bodyPr>
          <a:lstStyle/>
          <a:p>
            <a:pPr lvl="0" rtl="0">
              <a:spcBef>
                <a:spcPts val="0"/>
              </a:spcBef>
              <a:buNone/>
            </a:pPr>
            <a:r>
              <a:rPr lang="en"/>
              <a:t>Demo: Setting Points in Design Mode</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Summary: Block Points</a:t>
            </a:r>
          </a:p>
        </p:txBody>
      </p:sp>
      <p:sp>
        <p:nvSpPr>
          <p:cNvPr id="502" name="Shape 5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spcAft>
                <a:spcPts val="1200"/>
              </a:spcAft>
              <a:buSzPct val="100000"/>
            </a:pPr>
            <a:r>
              <a:rPr lang="en" sz="1400"/>
              <a:t>Block points provide a toolkit to increase gamification of SAGE. Points, when employed within a useful context, can help increase the student’s motivation and engagement with the system. Increased motivation can encourage exploration of the material and help drive learning. The goal is to lead students towards computational thinking via SAGE/Scratch with extrinsic motivation in the form of points.</a:t>
            </a:r>
          </a:p>
          <a:p>
            <a:pPr indent="-317500" lvl="0" marL="457200" rtl="0">
              <a:spcBef>
                <a:spcPts val="0"/>
              </a:spcBef>
              <a:spcAft>
                <a:spcPts val="1200"/>
              </a:spcAft>
              <a:buSzPct val="100000"/>
            </a:pPr>
            <a:r>
              <a:rPr lang="en" sz="1400"/>
              <a:t>Points displayed on blocks</a:t>
            </a:r>
          </a:p>
          <a:p>
            <a:pPr indent="-317500" lvl="0" marL="457200" rtl="0">
              <a:spcBef>
                <a:spcPts val="0"/>
              </a:spcBef>
              <a:spcAft>
                <a:spcPts val="1200"/>
              </a:spcAft>
              <a:buSzPct val="100000"/>
            </a:pPr>
            <a:r>
              <a:rPr lang="en" sz="1400"/>
              <a:t>Modifying points in design mode</a:t>
            </a:r>
          </a:p>
          <a:p>
            <a:pPr indent="-317500" lvl="0" marL="457200" rtl="0">
              <a:spcBef>
                <a:spcPts val="0"/>
              </a:spcBef>
              <a:spcAft>
                <a:spcPts val="1200"/>
              </a:spcAft>
              <a:buSzPct val="100000"/>
            </a:pPr>
            <a:r>
              <a:rPr lang="en" sz="1400"/>
              <a:t>Points incrementing when blocks dragged from palette to scripts pane, decrementing when blocks dragged from scripts pane to palette</a:t>
            </a:r>
          </a:p>
          <a:p>
            <a:pPr indent="-317500" lvl="0" marL="457200" rtl="0">
              <a:spcBef>
                <a:spcPts val="0"/>
              </a:spcBef>
              <a:spcAft>
                <a:spcPts val="1200"/>
              </a:spcAft>
              <a:buSzPct val="100000"/>
            </a:pPr>
            <a:r>
              <a:rPr lang="en" sz="1400"/>
              <a:t>Saving and loading of point configurations, both individually and as part of a project</a:t>
            </a:r>
          </a:p>
          <a:p>
            <a:pPr indent="-317500" lvl="0" marL="457200" rtl="0">
              <a:spcBef>
                <a:spcPts val="0"/>
              </a:spcBef>
              <a:spcAft>
                <a:spcPts val="1200"/>
              </a:spcAft>
              <a:buSzPct val="100000"/>
            </a:pPr>
            <a:r>
              <a:rPr lang="en" sz="1400"/>
              <a:t>Github wiki for documentation of SAGE-Scratch editor code</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Summary: Improvements on Blockly</a:t>
            </a:r>
          </a:p>
        </p:txBody>
      </p:sp>
      <p:sp>
        <p:nvSpPr>
          <p:cNvPr id="508" name="Shape 5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spcAft>
                <a:spcPts val="1200"/>
              </a:spcAft>
              <a:buSzPct val="100000"/>
            </a:pPr>
            <a:r>
              <a:rPr lang="en" sz="1400"/>
              <a:t>Infrastructure support for Point Value association with Assessment criteria</a:t>
            </a:r>
          </a:p>
          <a:p>
            <a:pPr indent="-317500" lvl="0" marL="457200" rtl="0">
              <a:spcBef>
                <a:spcPts val="0"/>
              </a:spcBef>
              <a:spcAft>
                <a:spcPts val="1200"/>
              </a:spcAft>
              <a:buSzPct val="100000"/>
            </a:pPr>
            <a:r>
              <a:rPr lang="en" sz="1400"/>
              <a:t>Saving and loading of Assignments to the SAGE Server</a:t>
            </a:r>
          </a:p>
          <a:p>
            <a:pPr indent="-317500" lvl="0" marL="457200" rtl="0">
              <a:spcBef>
                <a:spcPts val="0"/>
              </a:spcBef>
              <a:spcAft>
                <a:spcPts val="1200"/>
              </a:spcAft>
              <a:buSzPct val="100000"/>
            </a:pPr>
            <a:r>
              <a:rPr lang="en" sz="1400"/>
              <a:t>Full front end design and wireframing of Teacher Dashboard for Quests and Assignments</a:t>
            </a:r>
          </a:p>
          <a:p>
            <a:pPr indent="-317500" lvl="0" marL="457200" rtl="0">
              <a:spcBef>
                <a:spcPts val="0"/>
              </a:spcBef>
              <a:spcAft>
                <a:spcPts val="1200"/>
              </a:spcAft>
              <a:buSzPct val="100000"/>
            </a:pPr>
            <a:r>
              <a:rPr lang="en" sz="1400"/>
              <a:t>The goal is to improve computational thinking using scaffolding of learning and extrinsic motivation in the form of points.</a:t>
            </a:r>
          </a:p>
          <a:p>
            <a:pPr lvl="0" rtl="0">
              <a:spcBef>
                <a:spcPts val="0"/>
              </a:spcBef>
              <a:spcAft>
                <a:spcPts val="1200"/>
              </a:spcAft>
              <a:buNone/>
            </a:pPr>
            <a:r>
              <a:t/>
            </a:r>
            <a:endParaRPr sz="1400"/>
          </a:p>
          <a:p>
            <a:pPr lvl="0" rtl="0">
              <a:spcBef>
                <a:spcPts val="0"/>
              </a:spcBef>
              <a:spcAft>
                <a:spcPts val="1200"/>
              </a:spcAft>
              <a:buNone/>
            </a:pPr>
            <a:r>
              <a:t/>
            </a:r>
            <a:endParaRPr sz="1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spcAft>
                <a:spcPts val="1000"/>
              </a:spcAft>
              <a:buSzPct val="100000"/>
            </a:pPr>
            <a:r>
              <a:rPr lang="en" sz="1400"/>
              <a:t>Migrated SAGE assessment server from Go to Node.js.</a:t>
            </a:r>
          </a:p>
          <a:p>
            <a:pPr indent="-317500" lvl="0" marL="457200" rtl="0">
              <a:spcBef>
                <a:spcPts val="0"/>
              </a:spcBef>
              <a:spcAft>
                <a:spcPts val="0"/>
              </a:spcAft>
              <a:buSzPct val="100000"/>
            </a:pPr>
            <a:r>
              <a:rPr lang="en" sz="1400"/>
              <a:t>Created new API endpoints to:</a:t>
            </a:r>
          </a:p>
          <a:p>
            <a:pPr indent="-317500" lvl="1" marL="914400" rtl="0">
              <a:spcBef>
                <a:spcPts val="0"/>
              </a:spcBef>
              <a:spcAft>
                <a:spcPts val="0"/>
              </a:spcAft>
              <a:buSzPct val="100000"/>
            </a:pPr>
            <a:r>
              <a:rPr lang="en" sz="1400"/>
              <a:t>Store Scratch projects and analyze projects using Hairball.</a:t>
            </a:r>
          </a:p>
          <a:p>
            <a:pPr indent="-317500" lvl="1" marL="914400" rtl="0">
              <a:spcBef>
                <a:spcPts val="0"/>
              </a:spcBef>
              <a:spcAft>
                <a:spcPts val="0"/>
              </a:spcAft>
              <a:buSzPct val="100000"/>
            </a:pPr>
            <a:r>
              <a:rPr lang="en" sz="1400"/>
              <a:t>Store students, teachers, and classes for SAGE front-end.</a:t>
            </a:r>
          </a:p>
          <a:p>
            <a:pPr indent="-228600" lvl="1" marL="914400" rtl="0">
              <a:spcBef>
                <a:spcPts val="0"/>
              </a:spcBef>
              <a:spcAft>
                <a:spcPts val="1000"/>
              </a:spcAft>
            </a:pPr>
            <a:r>
              <a:rPr lang="en"/>
              <a:t>Store assignments for Scratch Editor.</a:t>
            </a:r>
          </a:p>
          <a:p>
            <a:pPr indent="-317500" lvl="0" marL="457200" rtl="0">
              <a:spcBef>
                <a:spcPts val="0"/>
              </a:spcBef>
              <a:spcAft>
                <a:spcPts val="1000"/>
              </a:spcAft>
              <a:buSzPct val="100000"/>
            </a:pPr>
            <a:r>
              <a:rPr lang="en" sz="1400"/>
              <a:t>Created class leaderboards for SAGE front-end.</a:t>
            </a:r>
          </a:p>
          <a:p>
            <a:pPr indent="-317500" lvl="0" marL="457200" rtl="0">
              <a:spcBef>
                <a:spcPts val="0"/>
              </a:spcBef>
              <a:spcAft>
                <a:spcPts val="1000"/>
              </a:spcAft>
              <a:buSzPct val="100000"/>
            </a:pPr>
            <a:r>
              <a:rPr lang="en" sz="1400"/>
              <a:t>Created new Github wiki to store all documentation.</a:t>
            </a:r>
          </a:p>
          <a:p>
            <a:pPr indent="-317500" lvl="0" marL="457200" rtl="0">
              <a:spcBef>
                <a:spcPts val="0"/>
              </a:spcBef>
              <a:spcAft>
                <a:spcPts val="1000"/>
              </a:spcAft>
              <a:buSzPct val="100000"/>
            </a:pPr>
            <a:r>
              <a:rPr lang="en" sz="1400"/>
              <a:t>Created mock data for all endpoints.</a:t>
            </a:r>
          </a:p>
          <a:p>
            <a:pPr indent="-317500" lvl="0" marL="457200" rtl="0">
              <a:spcBef>
                <a:spcPts val="0"/>
              </a:spcBef>
              <a:spcAft>
                <a:spcPts val="1000"/>
              </a:spcAft>
              <a:buSzPct val="100000"/>
            </a:pPr>
            <a:r>
              <a:rPr lang="en" sz="1400"/>
              <a:t>Created integration tests for all endpoints.</a:t>
            </a:r>
          </a:p>
        </p:txBody>
      </p:sp>
      <p:sp>
        <p:nvSpPr>
          <p:cNvPr id="514" name="Shape 5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Summary: SAGE Assessment Server</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References</a:t>
            </a:r>
          </a:p>
        </p:txBody>
      </p:sp>
      <p:sp>
        <p:nvSpPr>
          <p:cNvPr id="520" name="Shape 5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Wing, Jeannette M. "Computational Thinking." Communications of the ACM 49.3 (2006): 33. </a:t>
            </a:r>
          </a:p>
          <a:p>
            <a:pPr indent="-228600" lvl="0" marL="457200" rtl="0">
              <a:spcBef>
                <a:spcPts val="0"/>
              </a:spcBef>
            </a:pPr>
            <a:r>
              <a:rPr lang="en"/>
              <a:t>Weintrop, David, Nathan Holbert, Uri Wilensky, and Michael S. Horn. "Redefining Constructionist Video Games: Marrying Constructionism and Video Game Design." Constructionism 2012 (2012): 645-649.</a:t>
            </a:r>
          </a:p>
          <a:p>
            <a:pPr indent="-228600" lvl="0" marL="457200" rtl="0">
              <a:spcBef>
                <a:spcPts val="0"/>
              </a:spcBef>
            </a:pPr>
            <a:r>
              <a:rPr lang="en"/>
              <a:t>Mcnamara, Danielle S., G. Tanner Jackson, and Art Graesser. "Intelligent Tutoring and Games (ITaG)." Gaming for Classroom-Based Learning (2010): 44-65.</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Thank You</a:t>
            </a:r>
          </a:p>
        </p:txBody>
      </p:sp>
      <p:sp>
        <p:nvSpPr>
          <p:cNvPr id="526" name="Shape 5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Jeff Bender</a:t>
            </a:r>
          </a:p>
          <a:p>
            <a:pPr indent="-228600" lvl="0" marL="457200" rtl="0">
              <a:spcBef>
                <a:spcPts val="0"/>
              </a:spcBef>
            </a:pPr>
            <a:r>
              <a:rPr lang="en"/>
              <a:t>Professor Kaiser</a:t>
            </a:r>
          </a:p>
          <a:p>
            <a:pPr indent="-228600" lvl="0" marL="457200" rtl="0">
              <a:spcBef>
                <a:spcPts val="0"/>
              </a:spcBef>
            </a:pPr>
            <a:r>
              <a:rPr lang="en"/>
              <a:t>Parsons team</a:t>
            </a:r>
          </a:p>
          <a:p>
            <a:pPr indent="-228600" lvl="0" marL="457200" rtl="0">
              <a:spcBef>
                <a:spcPts val="0"/>
              </a:spcBef>
            </a:pPr>
            <a:r>
              <a:rPr lang="en"/>
              <a:t>Dashboard team</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rPr lang="en"/>
              <a:t>Questions?</a:t>
            </a:r>
          </a:p>
        </p:txBody>
      </p:sp>
      <p:pic>
        <p:nvPicPr>
          <p:cNvPr id="532" name="Shape 532"/>
          <p:cNvPicPr preferRelativeResize="0"/>
          <p:nvPr/>
        </p:nvPicPr>
        <p:blipFill>
          <a:blip r:embed="rId3">
            <a:alphaModFix/>
          </a:blip>
          <a:stretch>
            <a:fillRect/>
          </a:stretch>
        </p:blipFill>
        <p:spPr>
          <a:xfrm>
            <a:off x="1572599" y="652450"/>
            <a:ext cx="5998800" cy="33743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title="demodesignmode">
            <a:hlinkClick r:id="rId3"/>
          </p:cNvPr>
          <p:cNvSpPr/>
          <p:nvPr/>
        </p:nvSpPr>
        <p:spPr>
          <a:xfrm>
            <a:off x="613275" y="-418987"/>
            <a:ext cx="7975299" cy="5981474"/>
          </a:xfrm>
          <a:prstGeom prst="rect">
            <a:avLst/>
          </a:prstGeom>
          <a:blipFill>
            <a:blip r:embed="rId4">
              <a:alphaModFix/>
            </a:blip>
            <a:stretch>
              <a:fillRect/>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265500" y="1733850"/>
            <a:ext cx="4045200" cy="1675800"/>
          </a:xfrm>
          <a:prstGeom prst="rect">
            <a:avLst/>
          </a:prstGeom>
        </p:spPr>
        <p:txBody>
          <a:bodyPr anchorCtr="0" anchor="ctr" bIns="91425" lIns="91425" rIns="91425" tIns="91425">
            <a:noAutofit/>
          </a:bodyPr>
          <a:lstStyle/>
          <a:p>
            <a:pPr lvl="0" rtl="0">
              <a:spcBef>
                <a:spcPts val="0"/>
              </a:spcBef>
              <a:buNone/>
            </a:pPr>
            <a:r>
              <a:rPr lang="en"/>
              <a:t>Saving and Loading Point Configurations</a:t>
            </a:r>
          </a:p>
        </p:txBody>
      </p:sp>
      <p:pic>
        <p:nvPicPr>
          <p:cNvPr id="98" name="Shape 98"/>
          <p:cNvPicPr preferRelativeResize="0"/>
          <p:nvPr/>
        </p:nvPicPr>
        <p:blipFill rotWithShape="1">
          <a:blip r:embed="rId3">
            <a:alphaModFix/>
          </a:blip>
          <a:srcRect b="35342" l="0" r="32102" t="0"/>
          <a:stretch/>
        </p:blipFill>
        <p:spPr>
          <a:xfrm>
            <a:off x="4964677" y="1188177"/>
            <a:ext cx="3769299" cy="2986525"/>
          </a:xfrm>
          <a:prstGeom prst="rect">
            <a:avLst/>
          </a:prstGeom>
          <a:noFill/>
          <a:ln>
            <a:noFill/>
          </a:ln>
        </p:spPr>
      </p:pic>
      <p:sp>
        <p:nvSpPr>
          <p:cNvPr id="99" name="Shape 99"/>
          <p:cNvSpPr/>
          <p:nvPr/>
        </p:nvSpPr>
        <p:spPr>
          <a:xfrm>
            <a:off x="5562075" y="2774725"/>
            <a:ext cx="2472000" cy="845100"/>
          </a:xfrm>
          <a:prstGeom prst="rect">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title="demosaveconfig">
            <a:hlinkClick r:id="rId3"/>
          </p:cNvPr>
          <p:cNvSpPr/>
          <p:nvPr/>
        </p:nvSpPr>
        <p:spPr>
          <a:xfrm>
            <a:off x="610912" y="-399062"/>
            <a:ext cx="7922174" cy="5941625"/>
          </a:xfrm>
          <a:prstGeom prst="rect">
            <a:avLst/>
          </a:prstGeom>
          <a:blipFill>
            <a:blip r:embed="rId4">
              <a:alphaModFix/>
            </a:blip>
            <a:stretch>
              <a:fillRect/>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