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Average"/>
      <p:regular r:id="rId51"/>
    </p:embeddedFont>
    <p:embeddedFont>
      <p:font typeface="Oswa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398E49E-B498-4F42-BD0D-FC6DAC091F88}">
  <a:tblStyle styleId="{B398E49E-B498-4F42-BD0D-FC6DAC091F8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verage-regular.fntdata"/><Relationship Id="rId50" Type="http://schemas.openxmlformats.org/officeDocument/2006/relationships/slide" Target="slides/slide45.xml"/><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INTRO Gamification and assessment server.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There are a lot of blocks. Setting points every time can be tedious. Luckily, Point configs can be saved to file and loaded from file.  When loaded from file, the point config is stored as an in-memory static dictionary in the specs class, which is what the program reads/writes from. When saved, this dictionary gets serialized to a JSON file.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Point value to blocks - done</a:t>
            </a:r>
          </a:p>
          <a:p>
            <a:pPr lvl="0">
              <a:spcBef>
                <a:spcPts val="0"/>
              </a:spcBef>
              <a:buNone/>
            </a:pPr>
            <a:r>
              <a:rPr lang="en"/>
              <a:t>Student progression and infrastructure - design phase finished, implementation mostly not started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Screenshot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Once the SAGE Editor can make GET requests from the server to get back the XML generated code, we can query for the saved states of the blocks and load them, showing a prior state for an assignment being edited.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Assign points to certain blocks - quantify the worth of  individual blocks. As students build projects, the point values of the blocks they use are summed and displayed on the scratch editor. You can see the point values are displayed on the block and the sum of the points in the script pane is displayed in the upper left of the editor.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Design decision - how to present this on front end? It should be static - only thing you can do is click on a specific assignment to edit it.</a:t>
            </a:r>
          </a:p>
          <a:p>
            <a:pPr lvl="0">
              <a:spcBef>
                <a:spcPts val="0"/>
              </a:spcBef>
              <a:buNone/>
            </a:pPr>
            <a:r>
              <a:rPr lang="en"/>
              <a:t>Unsorted assignments will also be here</a:t>
            </a: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You can load assignment details - blocks you made previously will be there.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associate assignments with particular projects via a drag and drop interface, and assign passing values to them.</a:t>
            </a:r>
          </a:p>
          <a:p>
            <a:pPr lvl="0">
              <a:spcBef>
                <a:spcPts val="0"/>
              </a:spcBef>
              <a:buNone/>
            </a:pPr>
            <a:r>
              <a:rPr lang="en"/>
              <a:t>So in this case assignment 1’s successful completion with 25 points will unlock assignment 3, etc. Blank spaces mean no need to pass and the next assignment will automatically be unlocked with the previous. </a:t>
            </a:r>
          </a:p>
          <a:p>
            <a:pPr lvl="0">
              <a:spcBef>
                <a:spcPts val="0"/>
              </a:spcBef>
              <a:buNone/>
            </a:pPr>
            <a:r>
              <a:t/>
            </a:r>
            <a:endParaRPr/>
          </a:p>
          <a:p>
            <a:pPr lvl="0">
              <a:spcBef>
                <a:spcPts val="0"/>
              </a:spcBef>
              <a:buNone/>
            </a:pPr>
            <a:r>
              <a:rPr lang="en"/>
              <a:t>Design Decision - meta assessment info should be done via direct front end manipulation rather than the assessment language</a:t>
            </a:r>
          </a:p>
          <a:p>
            <a:pPr lvl="0">
              <a:spcBef>
                <a:spcPts val="0"/>
              </a:spcBef>
              <a:buNone/>
            </a:pPr>
            <a:r>
              <a:t/>
            </a:r>
            <a:endParaRPr/>
          </a:p>
          <a:p>
            <a:pPr lvl="0" rtl="0">
              <a:spcBef>
                <a:spcPts val="0"/>
              </a:spcBef>
              <a:buNone/>
            </a:pPr>
            <a:r>
              <a:rPr lang="en"/>
              <a:t>But we COULD use the blockly language. Warrants more investigation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student progression may look like on the front end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There may be several ways to solve some particular programming problem. Block points allow us to quantify each of these methods. </a:t>
            </a:r>
            <a:br>
              <a:rPr lang="en"/>
            </a:br>
            <a:r>
              <a:rPr lang="en"/>
              <a:t>For example, blocks that represent more complex programming concepts may be worth more points than blocks that represent simple concepts. In this scenario, teachers will encourage students to get more points by using blocks with greater point values. </a:t>
            </a:r>
          </a:p>
          <a:p>
            <a:pPr lvl="0" rtl="0">
              <a:spcBef>
                <a:spcPts val="0"/>
              </a:spcBef>
              <a:buNone/>
            </a:pPr>
            <a:r>
              <a:rPr lang="en"/>
              <a:t>Ex: printing 1-10, 10 printfs worth 1 pt each or 1 for loop worth 20 points</a:t>
            </a:r>
            <a:br>
              <a:rPr lang="en"/>
            </a:br>
            <a:r>
              <a:rPr lang="en"/>
              <a:t>Alternatively, perhaps a teacher wants students to program concisely and elegantly, and she does so by encouraging students to complete the level with the lowest point value possible. </a:t>
            </a:r>
            <a:br>
              <a:rPr lang="en"/>
            </a:br>
            <a:br>
              <a:rPr lang="en"/>
            </a:b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Points are simply numbers displayed on the block inside a star. Student can see point values while they work.</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Points are accumulated (summed) in the editor. Students can see their progress as they work on the project.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Teachers can configure point values in design mode. The UI design is intentionally similar to what the student sees in play mode. The more familiarity the teacher has with what the student has to deal with, the better.</a:t>
            </a:r>
          </a:p>
          <a:p>
            <a:pPr lvl="0">
              <a:spcBef>
                <a:spcPts val="0"/>
              </a:spcBef>
              <a:buNone/>
            </a:pPr>
            <a:r>
              <a:t/>
            </a:r>
            <a:endParaRPr/>
          </a:p>
          <a:p>
            <a:pPr lvl="0">
              <a:spcBef>
                <a:spcPts val="0"/>
              </a:spcBef>
              <a:buNone/>
            </a:pPr>
            <a:r>
              <a:rPr lang="en"/>
              <a:t>From Jairo’s final report: “The American Educational Research Association prescribes curriculum design that encourages teachers to develop strong subject matter knowledge on the topics presented to students (Davis &amp; Krajcik, 2005).” By having the UI be as similar as possible between design and play mode, teachers will develop familiarity with what students will experience, allowing teachers to (hopefully) come up with good point configurations. </a:t>
            </a:r>
          </a:p>
          <a:p>
            <a:pPr lvl="0">
              <a:spcBef>
                <a:spcPts val="0"/>
              </a:spcBef>
              <a:buNone/>
            </a:pPr>
            <a:r>
              <a:t/>
            </a:r>
            <a:endParaRPr/>
          </a:p>
          <a:p>
            <a:pPr lvl="0" rtl="0">
              <a:spcBef>
                <a:spcPts val="0"/>
              </a:spcBef>
              <a:buNone/>
            </a:pPr>
            <a:r>
              <a:rPr lang="en"/>
              <a:t>These are saved into a dictionary keyed by the spec’s name. The changes the teacher makes here are auto-saved -- every edit writes to the dictionary.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youtube.com/v/vsaruSM94Aw" TargetMode="External"/><Relationship Id="rId4" Type="http://schemas.openxmlformats.org/officeDocument/2006/relationships/image" Target="../media/image0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youtube.com/v/r-MW-bLpFWI" TargetMode="External"/><Relationship Id="rId4" Type="http://schemas.openxmlformats.org/officeDocument/2006/relationships/image" Target="../media/image0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youtube.com/v/c_rxvgsiZ88" TargetMode="External"/><Relationship Id="rId4" Type="http://schemas.openxmlformats.org/officeDocument/2006/relationships/image" Target="../media/image0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0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1.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youtube.com/v/6FDzxDSABvg" TargetMode="External"/><Relationship Id="rId4"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099"/>
          </a:xfrm>
          <a:prstGeom prst="rect">
            <a:avLst/>
          </a:prstGeom>
        </p:spPr>
        <p:txBody>
          <a:bodyPr anchorCtr="0" anchor="b" bIns="91425" lIns="91425" rIns="91425" tIns="91425">
            <a:noAutofit/>
          </a:bodyPr>
          <a:lstStyle/>
          <a:p>
            <a:pPr lvl="0">
              <a:spcBef>
                <a:spcPts val="0"/>
              </a:spcBef>
              <a:buNone/>
            </a:pPr>
            <a:r>
              <a:rPr lang="en"/>
              <a:t>SAGE Midterm Presentation</a:t>
            </a:r>
          </a:p>
        </p:txBody>
      </p:sp>
      <p:sp>
        <p:nvSpPr>
          <p:cNvPr id="60" name="Shape 60"/>
          <p:cNvSpPr txBox="1"/>
          <p:nvPr>
            <p:ph idx="1" type="subTitle"/>
          </p:nvPr>
        </p:nvSpPr>
        <p:spPr>
          <a:xfrm>
            <a:off x="671250" y="3174874"/>
            <a:ext cx="7801500" cy="1563900"/>
          </a:xfrm>
          <a:prstGeom prst="rect">
            <a:avLst/>
          </a:prstGeom>
        </p:spPr>
        <p:txBody>
          <a:bodyPr anchorCtr="0" anchor="t" bIns="91425" lIns="91425" rIns="91425" tIns="91425">
            <a:noAutofit/>
          </a:bodyPr>
          <a:lstStyle/>
          <a:p>
            <a:pPr lvl="0">
              <a:spcBef>
                <a:spcPts val="0"/>
              </a:spcBef>
              <a:spcAft>
                <a:spcPts val="1000"/>
              </a:spcAft>
              <a:buNone/>
            </a:pPr>
            <a:r>
              <a:rPr lang="en" sz="1800">
                <a:solidFill>
                  <a:schemeClr val="dk2"/>
                </a:solidFill>
              </a:rPr>
              <a:t>November 17, 2016</a:t>
            </a:r>
          </a:p>
          <a:p>
            <a:pPr lvl="0">
              <a:spcBef>
                <a:spcPts val="0"/>
              </a:spcBef>
              <a:buNone/>
            </a:pPr>
            <a:r>
              <a:rPr lang="en" sz="1800">
                <a:solidFill>
                  <a:schemeClr val="accent6"/>
                </a:solidFill>
              </a:rPr>
              <a:t>Julie Chien</a:t>
            </a:r>
          </a:p>
          <a:p>
            <a:pPr lvl="0">
              <a:spcBef>
                <a:spcPts val="0"/>
              </a:spcBef>
              <a:buNone/>
            </a:pPr>
            <a:r>
              <a:rPr lang="en" sz="1800">
                <a:solidFill>
                  <a:schemeClr val="accent6"/>
                </a:solidFill>
              </a:rPr>
              <a:t>Iris Zhang</a:t>
            </a:r>
          </a:p>
          <a:p>
            <a:pPr lvl="0">
              <a:spcBef>
                <a:spcPts val="0"/>
              </a:spcBef>
              <a:buNone/>
            </a:pPr>
            <a:r>
              <a:rPr lang="en" sz="1800">
                <a:solidFill>
                  <a:schemeClr val="accent6"/>
                </a:solidFill>
              </a:rPr>
              <a:t>Ray Tsai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title="demodesignmode">
            <a:hlinkClick r:id="rId3"/>
          </p:cNvPr>
          <p:cNvSpPr/>
          <p:nvPr/>
        </p:nvSpPr>
        <p:spPr>
          <a:xfrm>
            <a:off x="613275" y="-418987"/>
            <a:ext cx="7975299" cy="5981474"/>
          </a:xfrm>
          <a:prstGeom prst="rect">
            <a:avLst/>
          </a:prstGeom>
          <a:blipFill>
            <a:blip r:embed="rId4">
              <a:alphaModFix/>
            </a:blip>
            <a:stretch>
              <a:fillRect/>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265500" y="1733850"/>
            <a:ext cx="4045200" cy="1675800"/>
          </a:xfrm>
          <a:prstGeom prst="rect">
            <a:avLst/>
          </a:prstGeom>
        </p:spPr>
        <p:txBody>
          <a:bodyPr anchorCtr="0" anchor="ctr" bIns="91425" lIns="91425" rIns="91425" tIns="91425">
            <a:noAutofit/>
          </a:bodyPr>
          <a:lstStyle/>
          <a:p>
            <a:pPr lvl="0" rtl="0">
              <a:spcBef>
                <a:spcPts val="0"/>
              </a:spcBef>
              <a:buNone/>
            </a:pPr>
            <a:r>
              <a:rPr lang="en"/>
              <a:t>Saving and Loading Point Configurations</a:t>
            </a:r>
          </a:p>
        </p:txBody>
      </p:sp>
      <p:pic>
        <p:nvPicPr>
          <p:cNvPr id="119" name="Shape 119"/>
          <p:cNvPicPr preferRelativeResize="0"/>
          <p:nvPr/>
        </p:nvPicPr>
        <p:blipFill rotWithShape="1">
          <a:blip r:embed="rId3">
            <a:alphaModFix/>
          </a:blip>
          <a:srcRect b="35342" l="0" r="32102" t="0"/>
          <a:stretch/>
        </p:blipFill>
        <p:spPr>
          <a:xfrm>
            <a:off x="4964677" y="1188177"/>
            <a:ext cx="3769299" cy="2986525"/>
          </a:xfrm>
          <a:prstGeom prst="rect">
            <a:avLst/>
          </a:prstGeom>
          <a:noFill/>
          <a:ln>
            <a:noFill/>
          </a:ln>
        </p:spPr>
      </p:pic>
      <p:sp>
        <p:nvSpPr>
          <p:cNvPr id="120" name="Shape 120"/>
          <p:cNvSpPr/>
          <p:nvPr/>
        </p:nvSpPr>
        <p:spPr>
          <a:xfrm>
            <a:off x="5562075" y="2774725"/>
            <a:ext cx="2472000" cy="845100"/>
          </a:xfrm>
          <a:prstGeom prst="rect">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645900" y="2066275"/>
            <a:ext cx="7852200" cy="861000"/>
          </a:xfrm>
          <a:prstGeom prst="rect">
            <a:avLst/>
          </a:prstGeom>
        </p:spPr>
        <p:txBody>
          <a:bodyPr anchorCtr="0" anchor="ctr" bIns="91425" lIns="91425" rIns="91425" tIns="91425">
            <a:noAutofit/>
          </a:bodyPr>
          <a:lstStyle/>
          <a:p>
            <a:pPr lvl="0" rtl="0">
              <a:spcBef>
                <a:spcPts val="0"/>
              </a:spcBef>
              <a:buNone/>
            </a:pPr>
            <a:r>
              <a:rPr lang="en"/>
              <a:t>Demo: Saving Point Configs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title="demosaveconfig">
            <a:hlinkClick r:id="rId3"/>
          </p:cNvPr>
          <p:cNvSpPr/>
          <p:nvPr/>
        </p:nvSpPr>
        <p:spPr>
          <a:xfrm>
            <a:off x="610912" y="-399062"/>
            <a:ext cx="7922174" cy="5941625"/>
          </a:xfrm>
          <a:prstGeom prst="rect">
            <a:avLst/>
          </a:prstGeom>
          <a:blipFill>
            <a:blip r:embed="rId4">
              <a:alphaModFix/>
            </a:blip>
            <a:stretch>
              <a:fillRect/>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645900" y="2066275"/>
            <a:ext cx="7852200" cy="861000"/>
          </a:xfrm>
          <a:prstGeom prst="rect">
            <a:avLst/>
          </a:prstGeom>
        </p:spPr>
        <p:txBody>
          <a:bodyPr anchorCtr="0" anchor="ctr" bIns="91425" lIns="91425" rIns="91425" tIns="91425">
            <a:noAutofit/>
          </a:bodyPr>
          <a:lstStyle/>
          <a:p>
            <a:pPr lvl="0" rtl="0">
              <a:spcBef>
                <a:spcPts val="0"/>
              </a:spcBef>
              <a:buNone/>
            </a:pPr>
            <a:r>
              <a:rPr lang="en"/>
              <a:t>Demo: Loading Point Configs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title="demoloadconfig">
            <a:hlinkClick r:id="rId3"/>
          </p:cNvPr>
          <p:cNvSpPr/>
          <p:nvPr/>
        </p:nvSpPr>
        <p:spPr>
          <a:xfrm>
            <a:off x="672050" y="-353212"/>
            <a:ext cx="7799900" cy="5849925"/>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Improving the Assessment Editor </a:t>
            </a:r>
          </a:p>
        </p:txBody>
      </p:sp>
      <p:pic>
        <p:nvPicPr>
          <p:cNvPr descr="Screenshot 2016-11-17 23.44.57.png" id="146" name="Shape 146"/>
          <p:cNvPicPr preferRelativeResize="0"/>
          <p:nvPr/>
        </p:nvPicPr>
        <p:blipFill>
          <a:blip r:embed="rId3">
            <a:alphaModFix/>
          </a:blip>
          <a:stretch>
            <a:fillRect/>
          </a:stretch>
        </p:blipFill>
        <p:spPr>
          <a:xfrm>
            <a:off x="1242975" y="1073699"/>
            <a:ext cx="6779776" cy="377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Improving the Assessment Editor - Goals</a:t>
            </a:r>
          </a:p>
        </p:txBody>
      </p:sp>
      <p:grpSp>
        <p:nvGrpSpPr>
          <p:cNvPr id="152" name="Shape 152"/>
          <p:cNvGrpSpPr/>
          <p:nvPr/>
        </p:nvGrpSpPr>
        <p:grpSpPr>
          <a:xfrm>
            <a:off x="431925" y="1304875"/>
            <a:ext cx="2628924" cy="3416400"/>
            <a:chOff x="431925" y="1304875"/>
            <a:chExt cx="2628924" cy="3416400"/>
          </a:xfrm>
        </p:grpSpPr>
        <p:sp>
          <p:nvSpPr>
            <p:cNvPr id="153" name="Shape 153"/>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55" name="Shape 155"/>
          <p:cNvSpPr txBox="1"/>
          <p:nvPr>
            <p:ph idx="4294967295" type="body"/>
          </p:nvPr>
        </p:nvSpPr>
        <p:spPr>
          <a:xfrm>
            <a:off x="506425" y="1304875"/>
            <a:ext cx="2494499" cy="461399"/>
          </a:xfrm>
          <a:prstGeom prst="rect">
            <a:avLst/>
          </a:prstGeom>
        </p:spPr>
        <p:txBody>
          <a:bodyPr anchorCtr="0" anchor="t" bIns="91425" lIns="91425" rIns="91425" tIns="91425">
            <a:noAutofit/>
          </a:bodyPr>
          <a:lstStyle/>
          <a:p>
            <a:pPr lvl="0">
              <a:spcBef>
                <a:spcPts val="0"/>
              </a:spcBef>
              <a:spcAft>
                <a:spcPts val="0"/>
              </a:spcAft>
              <a:buNone/>
            </a:pPr>
            <a:r>
              <a:rPr lang="en">
                <a:solidFill>
                  <a:schemeClr val="lt1"/>
                </a:solidFill>
              </a:rPr>
              <a:t>Point Value to Blocks </a:t>
            </a:r>
          </a:p>
        </p:txBody>
      </p:sp>
      <p:sp>
        <p:nvSpPr>
          <p:cNvPr id="156" name="Shape 156"/>
          <p:cNvSpPr txBox="1"/>
          <p:nvPr>
            <p:ph idx="4294967295" type="body"/>
          </p:nvPr>
        </p:nvSpPr>
        <p:spPr>
          <a:xfrm>
            <a:off x="508325" y="1850300"/>
            <a:ext cx="2478600" cy="2794799"/>
          </a:xfrm>
          <a:prstGeom prst="rect">
            <a:avLst/>
          </a:prstGeom>
        </p:spPr>
        <p:txBody>
          <a:bodyPr anchorCtr="0" anchor="t" bIns="91425" lIns="91425" rIns="91425" tIns="91425">
            <a:noAutofit/>
          </a:bodyPr>
          <a:lstStyle/>
          <a:p>
            <a:pPr lvl="0">
              <a:spcBef>
                <a:spcPts val="0"/>
              </a:spcBef>
              <a:buNone/>
            </a:pPr>
            <a:r>
              <a:rPr lang="en" sz="1600"/>
              <a:t>Enable teachers to add point values to assessment blocks, associating the action “add points” to a particular trigger block with specified values.</a:t>
            </a:r>
          </a:p>
        </p:txBody>
      </p:sp>
      <p:grpSp>
        <p:nvGrpSpPr>
          <p:cNvPr id="157" name="Shape 157"/>
          <p:cNvGrpSpPr/>
          <p:nvPr/>
        </p:nvGrpSpPr>
        <p:grpSpPr>
          <a:xfrm>
            <a:off x="3320450" y="1304875"/>
            <a:ext cx="2632499" cy="3416400"/>
            <a:chOff x="3320450" y="1304875"/>
            <a:chExt cx="2632499" cy="3416400"/>
          </a:xfrm>
        </p:grpSpPr>
        <p:sp>
          <p:nvSpPr>
            <p:cNvPr id="158" name="Shape 158"/>
            <p:cNvSpPr txBox="1"/>
            <p:nvPr/>
          </p:nvSpPr>
          <p:spPr>
            <a:xfrm>
              <a:off x="3324050" y="1304875"/>
              <a:ext cx="2628899" cy="4640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33204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60" name="Shape 160"/>
          <p:cNvSpPr txBox="1"/>
          <p:nvPr>
            <p:ph idx="4294967295" type="body"/>
          </p:nvPr>
        </p:nvSpPr>
        <p:spPr>
          <a:xfrm>
            <a:off x="3389450" y="1304875"/>
            <a:ext cx="2494499" cy="461399"/>
          </a:xfrm>
          <a:prstGeom prst="rect">
            <a:avLst/>
          </a:prstGeom>
        </p:spPr>
        <p:txBody>
          <a:bodyPr anchorCtr="0" anchor="t" bIns="91425" lIns="91425" rIns="91425" tIns="91425">
            <a:noAutofit/>
          </a:bodyPr>
          <a:lstStyle/>
          <a:p>
            <a:pPr lvl="0">
              <a:spcBef>
                <a:spcPts val="0"/>
              </a:spcBef>
              <a:spcAft>
                <a:spcPts val="0"/>
              </a:spcAft>
              <a:buNone/>
            </a:pPr>
            <a:r>
              <a:rPr lang="en">
                <a:solidFill>
                  <a:schemeClr val="lt1"/>
                </a:solidFill>
              </a:rPr>
              <a:t>Student Progression</a:t>
            </a:r>
          </a:p>
        </p:txBody>
      </p:sp>
      <p:sp>
        <p:nvSpPr>
          <p:cNvPr id="161" name="Shape 161"/>
          <p:cNvSpPr txBox="1"/>
          <p:nvPr>
            <p:ph idx="4294967295" type="body"/>
          </p:nvPr>
        </p:nvSpPr>
        <p:spPr>
          <a:xfrm>
            <a:off x="3396775" y="1850300"/>
            <a:ext cx="2478600" cy="2794799"/>
          </a:xfrm>
          <a:prstGeom prst="rect">
            <a:avLst/>
          </a:prstGeom>
        </p:spPr>
        <p:txBody>
          <a:bodyPr anchorCtr="0" anchor="t" bIns="91425" lIns="91425" rIns="91425" tIns="91425">
            <a:noAutofit/>
          </a:bodyPr>
          <a:lstStyle/>
          <a:p>
            <a:pPr lvl="0">
              <a:spcBef>
                <a:spcPts val="0"/>
              </a:spcBef>
              <a:buNone/>
            </a:pPr>
            <a:r>
              <a:rPr lang="en" sz="1600"/>
              <a:t>Allow teachers to design an unlocking mechanism for students as they work through assessments, scaffolding them through computational learning goals.</a:t>
            </a:r>
          </a:p>
        </p:txBody>
      </p:sp>
      <p:grpSp>
        <p:nvGrpSpPr>
          <p:cNvPr id="162" name="Shape 162"/>
          <p:cNvGrpSpPr/>
          <p:nvPr/>
        </p:nvGrpSpPr>
        <p:grpSpPr>
          <a:xfrm>
            <a:off x="6212550" y="1304875"/>
            <a:ext cx="2632499" cy="3416400"/>
            <a:chOff x="6212550" y="1304875"/>
            <a:chExt cx="2632499" cy="3416400"/>
          </a:xfrm>
        </p:grpSpPr>
        <p:sp>
          <p:nvSpPr>
            <p:cNvPr id="163" name="Shape 163"/>
            <p:cNvSpPr/>
            <p:nvPr/>
          </p:nvSpPr>
          <p:spPr>
            <a:xfrm>
              <a:off x="621540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txBox="1"/>
            <p:nvPr/>
          </p:nvSpPr>
          <p:spPr>
            <a:xfrm>
              <a:off x="6212550" y="1304875"/>
              <a:ext cx="2632499" cy="4640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65" name="Shape 165"/>
          <p:cNvSpPr txBox="1"/>
          <p:nvPr>
            <p:ph idx="4294967295" type="body"/>
          </p:nvPr>
        </p:nvSpPr>
        <p:spPr>
          <a:xfrm>
            <a:off x="6272475" y="1304875"/>
            <a:ext cx="2494499" cy="461399"/>
          </a:xfrm>
          <a:prstGeom prst="rect">
            <a:avLst/>
          </a:prstGeom>
        </p:spPr>
        <p:txBody>
          <a:bodyPr anchorCtr="0" anchor="t" bIns="91425" lIns="91425" rIns="91425" tIns="91425">
            <a:noAutofit/>
          </a:bodyPr>
          <a:lstStyle/>
          <a:p>
            <a:pPr lvl="0">
              <a:spcBef>
                <a:spcPts val="0"/>
              </a:spcBef>
              <a:spcAft>
                <a:spcPts val="0"/>
              </a:spcAft>
              <a:buNone/>
            </a:pPr>
            <a:r>
              <a:rPr lang="en">
                <a:solidFill>
                  <a:schemeClr val="lt1"/>
                </a:solidFill>
              </a:rPr>
              <a:t>Infrastructure </a:t>
            </a:r>
          </a:p>
        </p:txBody>
      </p:sp>
      <p:sp>
        <p:nvSpPr>
          <p:cNvPr id="166" name="Shape 166"/>
          <p:cNvSpPr txBox="1"/>
          <p:nvPr>
            <p:ph idx="4294967295" type="body"/>
          </p:nvPr>
        </p:nvSpPr>
        <p:spPr>
          <a:xfrm>
            <a:off x="6286400" y="1850300"/>
            <a:ext cx="2478600" cy="2794799"/>
          </a:xfrm>
          <a:prstGeom prst="rect">
            <a:avLst/>
          </a:prstGeom>
        </p:spPr>
        <p:txBody>
          <a:bodyPr anchorCtr="0" anchor="t" bIns="91425" lIns="91425" rIns="91425" tIns="91425">
            <a:noAutofit/>
          </a:bodyPr>
          <a:lstStyle/>
          <a:p>
            <a:pPr lvl="0">
              <a:spcBef>
                <a:spcPts val="0"/>
              </a:spcBef>
              <a:buNone/>
            </a:pPr>
            <a:r>
              <a:rPr lang="en" sz="1600"/>
              <a:t>Improve service architecture to make the assessment editor more integrated with the rest of the SAGE and Scratch suite.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Point Value Blocks - SAGE Assessment Editor</a:t>
            </a:r>
          </a:p>
        </p:txBody>
      </p:sp>
      <p:pic>
        <p:nvPicPr>
          <p:cNvPr descr="Screenshot 2016-11-17 23.47.06.png" id="172" name="Shape 172"/>
          <p:cNvPicPr preferRelativeResize="0"/>
          <p:nvPr/>
        </p:nvPicPr>
        <p:blipFill>
          <a:blip r:embed="rId3">
            <a:alphaModFix/>
          </a:blip>
          <a:stretch>
            <a:fillRect/>
          </a:stretch>
        </p:blipFill>
        <p:spPr>
          <a:xfrm>
            <a:off x="450775" y="1113323"/>
            <a:ext cx="8146708" cy="3541599"/>
          </a:xfrm>
          <a:prstGeom prst="rect">
            <a:avLst/>
          </a:prstGeom>
          <a:noFill/>
          <a:ln>
            <a:noFill/>
          </a:ln>
        </p:spPr>
      </p:pic>
      <p:sp>
        <p:nvSpPr>
          <p:cNvPr id="173" name="Shape 173"/>
          <p:cNvSpPr/>
          <p:nvPr/>
        </p:nvSpPr>
        <p:spPr>
          <a:xfrm>
            <a:off x="1321175" y="2868350"/>
            <a:ext cx="1695000" cy="373800"/>
          </a:xfrm>
          <a:prstGeom prst="ellipse">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4793925" y="3550975"/>
            <a:ext cx="1695000" cy="373800"/>
          </a:xfrm>
          <a:prstGeom prst="ellipse">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Infrastructure Improvements - SAGE Assessment Editor</a:t>
            </a:r>
          </a:p>
        </p:txBody>
      </p:sp>
      <p:pic>
        <p:nvPicPr>
          <p:cNvPr descr="Screenshot 2016-11-17 23.55.44.png" id="180" name="Shape 180"/>
          <p:cNvPicPr preferRelativeResize="0"/>
          <p:nvPr/>
        </p:nvPicPr>
        <p:blipFill>
          <a:blip r:embed="rId3">
            <a:alphaModFix/>
          </a:blip>
          <a:stretch>
            <a:fillRect/>
          </a:stretch>
        </p:blipFill>
        <p:spPr>
          <a:xfrm>
            <a:off x="400076" y="1173400"/>
            <a:ext cx="3837650" cy="3735400"/>
          </a:xfrm>
          <a:prstGeom prst="rect">
            <a:avLst/>
          </a:prstGeom>
          <a:noFill/>
          <a:ln>
            <a:noFill/>
          </a:ln>
        </p:spPr>
      </p:pic>
      <p:sp>
        <p:nvSpPr>
          <p:cNvPr id="181" name="Shape 181"/>
          <p:cNvSpPr/>
          <p:nvPr/>
        </p:nvSpPr>
        <p:spPr>
          <a:xfrm>
            <a:off x="4502525" y="1738400"/>
            <a:ext cx="1208100" cy="330300"/>
          </a:xfrm>
          <a:prstGeom prst="rightArrow">
            <a:avLst>
              <a:gd fmla="val 52633" name="adj1"/>
              <a:gd fmla="val 84203"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6123200" y="1495050"/>
            <a:ext cx="1390725" cy="1686225"/>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SAGE Server</a:t>
            </a:r>
          </a:p>
        </p:txBody>
      </p:sp>
      <p:sp>
        <p:nvSpPr>
          <p:cNvPr id="183" name="Shape 183"/>
          <p:cNvSpPr txBox="1"/>
          <p:nvPr/>
        </p:nvSpPr>
        <p:spPr>
          <a:xfrm>
            <a:off x="4754525" y="1399425"/>
            <a:ext cx="704100" cy="191100"/>
          </a:xfrm>
          <a:prstGeom prst="rect">
            <a:avLst/>
          </a:prstGeom>
          <a:noFill/>
          <a:ln>
            <a:noFill/>
          </a:ln>
        </p:spPr>
        <p:txBody>
          <a:bodyPr anchorCtr="0" anchor="t" bIns="91425" lIns="91425" rIns="91425" tIns="91425">
            <a:noAutofit/>
          </a:bodyPr>
          <a:lstStyle/>
          <a:p>
            <a:pPr lvl="0">
              <a:spcBef>
                <a:spcPts val="0"/>
              </a:spcBef>
              <a:buNone/>
            </a:pPr>
            <a:r>
              <a:rPr lang="en">
                <a:solidFill>
                  <a:schemeClr val="lt2"/>
                </a:solidFill>
              </a:rPr>
              <a:t>POST</a:t>
            </a:r>
          </a:p>
        </p:txBody>
      </p:sp>
      <p:sp>
        <p:nvSpPr>
          <p:cNvPr id="184" name="Shape 184"/>
          <p:cNvSpPr/>
          <p:nvPr/>
        </p:nvSpPr>
        <p:spPr>
          <a:xfrm rot="10800000">
            <a:off x="4502525" y="2789375"/>
            <a:ext cx="1208100" cy="330300"/>
          </a:xfrm>
          <a:prstGeom prst="rightArrow">
            <a:avLst>
              <a:gd fmla="val 50000" name="adj1"/>
              <a:gd fmla="val 7506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txBox="1"/>
          <p:nvPr/>
        </p:nvSpPr>
        <p:spPr>
          <a:xfrm>
            <a:off x="4889500" y="3119675"/>
            <a:ext cx="704100" cy="191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2"/>
                </a:solidFill>
              </a:rPr>
              <a:t>GET</a:t>
            </a:r>
          </a:p>
        </p:txBody>
      </p:sp>
      <p:sp>
        <p:nvSpPr>
          <p:cNvPr id="186" name="Shape 186"/>
          <p:cNvSpPr/>
          <p:nvPr/>
        </p:nvSpPr>
        <p:spPr>
          <a:xfrm>
            <a:off x="1338550" y="3850550"/>
            <a:ext cx="1695000" cy="373800"/>
          </a:xfrm>
          <a:prstGeom prst="ellipse">
            <a:avLst/>
          </a:prstGeom>
          <a:no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Block Points</a:t>
            </a:r>
          </a:p>
          <a:p>
            <a:pPr lvl="0">
              <a:spcBef>
                <a:spcPts val="0"/>
              </a:spcBef>
              <a:buNone/>
            </a:pPr>
            <a:r>
              <a:t/>
            </a:r>
            <a:endParaRPr/>
          </a:p>
        </p:txBody>
      </p:sp>
      <p:pic>
        <p:nvPicPr>
          <p:cNvPr id="66" name="Shape 66"/>
          <p:cNvPicPr preferRelativeResize="0"/>
          <p:nvPr/>
        </p:nvPicPr>
        <p:blipFill rotWithShape="1">
          <a:blip r:embed="rId3">
            <a:alphaModFix/>
          </a:blip>
          <a:srcRect b="21567" l="0" r="0" t="5668"/>
          <a:stretch/>
        </p:blipFill>
        <p:spPr>
          <a:xfrm>
            <a:off x="609675" y="1160350"/>
            <a:ext cx="7701899" cy="3585175"/>
          </a:xfrm>
          <a:prstGeom prst="rect">
            <a:avLst/>
          </a:prstGeom>
          <a:noFill/>
          <a:ln>
            <a:noFill/>
          </a:ln>
        </p:spPr>
      </p:pic>
      <p:cxnSp>
        <p:nvCxnSpPr>
          <p:cNvPr id="67" name="Shape 67"/>
          <p:cNvCxnSpPr/>
          <p:nvPr/>
        </p:nvCxnSpPr>
        <p:spPr>
          <a:xfrm flipH="1">
            <a:off x="7466925" y="1399975"/>
            <a:ext cx="365400" cy="958800"/>
          </a:xfrm>
          <a:prstGeom prst="straightConnector1">
            <a:avLst/>
          </a:prstGeom>
          <a:noFill/>
          <a:ln cap="flat" cmpd="sng" w="38100">
            <a:solidFill>
              <a:srgbClr val="FF0000"/>
            </a:solidFill>
            <a:prstDash val="solid"/>
            <a:round/>
            <a:headEnd len="lg" w="lg" type="none"/>
            <a:tailEnd len="lg" w="lg" type="triangle"/>
          </a:ln>
        </p:spPr>
      </p:cxnSp>
      <p:cxnSp>
        <p:nvCxnSpPr>
          <p:cNvPr id="68" name="Shape 68"/>
          <p:cNvCxnSpPr/>
          <p:nvPr/>
        </p:nvCxnSpPr>
        <p:spPr>
          <a:xfrm rot="10800000">
            <a:off x="1653875" y="1527550"/>
            <a:ext cx="439800" cy="5661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Infrastructure Improvements - SAGE Assessment Editor</a:t>
            </a:r>
          </a:p>
        </p:txBody>
      </p:sp>
      <p:sp>
        <p:nvSpPr>
          <p:cNvPr id="192" name="Shape 192"/>
          <p:cNvSpPr/>
          <p:nvPr/>
        </p:nvSpPr>
        <p:spPr>
          <a:xfrm>
            <a:off x="604050" y="1225625"/>
            <a:ext cx="7935900" cy="358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txBox="1"/>
          <p:nvPr/>
        </p:nvSpPr>
        <p:spPr>
          <a:xfrm>
            <a:off x="6406025" y="1399425"/>
            <a:ext cx="1642800" cy="444000"/>
          </a:xfrm>
          <a:prstGeom prst="rect">
            <a:avLst/>
          </a:prstGeom>
          <a:noFill/>
          <a:ln>
            <a:noFill/>
          </a:ln>
        </p:spPr>
        <p:txBody>
          <a:bodyPr anchorCtr="0" anchor="t" bIns="91425" lIns="91425" rIns="91425" tIns="91425">
            <a:noAutofit/>
          </a:bodyPr>
          <a:lstStyle/>
          <a:p>
            <a:pPr lvl="0">
              <a:spcBef>
                <a:spcPts val="0"/>
              </a:spcBef>
              <a:buNone/>
            </a:pPr>
            <a:r>
              <a:rPr lang="en"/>
              <a:t>Welcome, &lt;Teacher Name&gt;</a:t>
            </a:r>
          </a:p>
        </p:txBody>
      </p:sp>
      <p:sp>
        <p:nvSpPr>
          <p:cNvPr id="194" name="Shape 194"/>
          <p:cNvSpPr/>
          <p:nvPr/>
        </p:nvSpPr>
        <p:spPr>
          <a:xfrm>
            <a:off x="1247250" y="2016650"/>
            <a:ext cx="4671900" cy="2503200"/>
          </a:xfrm>
          <a:prstGeom prst="roundRect">
            <a:avLst>
              <a:gd fmla="val 7291"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txBox="1"/>
          <p:nvPr/>
        </p:nvSpPr>
        <p:spPr>
          <a:xfrm>
            <a:off x="1390725" y="1590650"/>
            <a:ext cx="4850100" cy="426000"/>
          </a:xfrm>
          <a:prstGeom prst="rect">
            <a:avLst/>
          </a:prstGeom>
          <a:noFill/>
          <a:ln>
            <a:noFill/>
          </a:ln>
        </p:spPr>
        <p:txBody>
          <a:bodyPr anchorCtr="0" anchor="t" bIns="91425" lIns="91425" rIns="91425" tIns="91425">
            <a:noAutofit/>
          </a:bodyPr>
          <a:lstStyle/>
          <a:p>
            <a:pPr lvl="0">
              <a:spcBef>
                <a:spcPts val="0"/>
              </a:spcBef>
              <a:buNone/>
            </a:pPr>
            <a:r>
              <a:rPr lang="en"/>
              <a:t>Click on any assignment to load in the Assessment Editor</a:t>
            </a:r>
          </a:p>
        </p:txBody>
      </p:sp>
      <p:sp>
        <p:nvSpPr>
          <p:cNvPr id="196" name="Shape 196"/>
          <p:cNvSpPr/>
          <p:nvPr/>
        </p:nvSpPr>
        <p:spPr>
          <a:xfrm>
            <a:off x="1416800" y="3899275"/>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4</a:t>
            </a:r>
          </a:p>
        </p:txBody>
      </p:sp>
      <p:sp>
        <p:nvSpPr>
          <p:cNvPr id="197" name="Shape 197"/>
          <p:cNvSpPr/>
          <p:nvPr/>
        </p:nvSpPr>
        <p:spPr>
          <a:xfrm>
            <a:off x="1416800" y="2190400"/>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Assignment 1</a:t>
            </a:r>
          </a:p>
        </p:txBody>
      </p:sp>
      <p:sp>
        <p:nvSpPr>
          <p:cNvPr id="198" name="Shape 198"/>
          <p:cNvSpPr/>
          <p:nvPr/>
        </p:nvSpPr>
        <p:spPr>
          <a:xfrm>
            <a:off x="1416800" y="2760025"/>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2</a:t>
            </a:r>
          </a:p>
        </p:txBody>
      </p:sp>
      <p:sp>
        <p:nvSpPr>
          <p:cNvPr id="199" name="Shape 199"/>
          <p:cNvSpPr/>
          <p:nvPr/>
        </p:nvSpPr>
        <p:spPr>
          <a:xfrm>
            <a:off x="1416800" y="3329650"/>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3</a:t>
            </a:r>
          </a:p>
        </p:txBody>
      </p:sp>
      <p:sp>
        <p:nvSpPr>
          <p:cNvPr id="200" name="Shape 200"/>
          <p:cNvSpPr txBox="1"/>
          <p:nvPr/>
        </p:nvSpPr>
        <p:spPr>
          <a:xfrm>
            <a:off x="4328625" y="2755375"/>
            <a:ext cx="1129800" cy="860400"/>
          </a:xfrm>
          <a:prstGeom prst="rect">
            <a:avLst/>
          </a:prstGeom>
          <a:noFill/>
          <a:ln>
            <a:noFill/>
          </a:ln>
        </p:spPr>
        <p:txBody>
          <a:bodyPr anchorCtr="0" anchor="t" bIns="91425" lIns="91425" rIns="91425" tIns="91425">
            <a:noAutofit/>
          </a:bodyPr>
          <a:lstStyle/>
          <a:p>
            <a:pPr lvl="0">
              <a:spcBef>
                <a:spcPts val="0"/>
              </a:spcBef>
              <a:buNone/>
            </a:pPr>
            <a:r>
              <a:rPr lang="en"/>
              <a:t>Project 1</a:t>
            </a:r>
          </a:p>
        </p:txBody>
      </p:sp>
      <p:sp>
        <p:nvSpPr>
          <p:cNvPr id="201" name="Shape 201"/>
          <p:cNvSpPr txBox="1"/>
          <p:nvPr/>
        </p:nvSpPr>
        <p:spPr>
          <a:xfrm>
            <a:off x="6545050" y="2403125"/>
            <a:ext cx="1699500" cy="1234800"/>
          </a:xfrm>
          <a:prstGeom prst="rect">
            <a:avLst/>
          </a:prstGeom>
          <a:solidFill>
            <a:schemeClr val="dk1"/>
          </a:solidFill>
          <a:ln>
            <a:noFill/>
          </a:ln>
        </p:spPr>
        <p:txBody>
          <a:bodyPr anchorCtr="0" anchor="t" bIns="91425" lIns="91425" rIns="91425" tIns="91425">
            <a:noAutofit/>
          </a:bodyPr>
          <a:lstStyle/>
          <a:p>
            <a:pPr lvl="0" rtl="0">
              <a:spcBef>
                <a:spcPts val="0"/>
              </a:spcBef>
              <a:buNone/>
            </a:pPr>
            <a:r>
              <a:rPr lang="en">
                <a:solidFill>
                  <a:srgbClr val="7F6000"/>
                </a:solidFill>
              </a:rPr>
              <a:t>Made possible by GET request to server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Infrastructure Improvements - SAGE Assessment Editor</a:t>
            </a:r>
          </a:p>
        </p:txBody>
      </p:sp>
      <p:pic>
        <p:nvPicPr>
          <p:cNvPr descr="Screenshot 2016-11-17 23.47.06.png" id="207" name="Shape 207"/>
          <p:cNvPicPr preferRelativeResize="0"/>
          <p:nvPr/>
        </p:nvPicPr>
        <p:blipFill>
          <a:blip r:embed="rId3">
            <a:alphaModFix/>
          </a:blip>
          <a:stretch>
            <a:fillRect/>
          </a:stretch>
        </p:blipFill>
        <p:spPr>
          <a:xfrm>
            <a:off x="450775" y="1113323"/>
            <a:ext cx="8146708" cy="3541599"/>
          </a:xfrm>
          <a:prstGeom prst="rect">
            <a:avLst/>
          </a:prstGeom>
          <a:noFill/>
          <a:ln>
            <a:noFill/>
          </a:ln>
        </p:spPr>
      </p:pic>
      <p:sp>
        <p:nvSpPr>
          <p:cNvPr id="208" name="Shape 208"/>
          <p:cNvSpPr txBox="1"/>
          <p:nvPr/>
        </p:nvSpPr>
        <p:spPr>
          <a:xfrm>
            <a:off x="6406025" y="1399425"/>
            <a:ext cx="1642800" cy="444000"/>
          </a:xfrm>
          <a:prstGeom prst="rect">
            <a:avLst/>
          </a:prstGeom>
          <a:noFill/>
          <a:ln>
            <a:noFill/>
          </a:ln>
        </p:spPr>
        <p:txBody>
          <a:bodyPr anchorCtr="0" anchor="t" bIns="91425" lIns="91425" rIns="91425" tIns="91425">
            <a:noAutofit/>
          </a:bodyPr>
          <a:lstStyle/>
          <a:p>
            <a:pPr lvl="0" rtl="0">
              <a:spcBef>
                <a:spcPts val="0"/>
              </a:spcBef>
              <a:buNone/>
            </a:pPr>
            <a:r>
              <a:rPr lang="en"/>
              <a:t>Welcome, &lt;Teacher Name&gt;</a:t>
            </a:r>
          </a:p>
        </p:txBody>
      </p:sp>
      <p:sp>
        <p:nvSpPr>
          <p:cNvPr id="209" name="Shape 209"/>
          <p:cNvSpPr txBox="1"/>
          <p:nvPr/>
        </p:nvSpPr>
        <p:spPr>
          <a:xfrm>
            <a:off x="1112550" y="1335075"/>
            <a:ext cx="1642800" cy="572700"/>
          </a:xfrm>
          <a:prstGeom prst="rect">
            <a:avLst/>
          </a:prstGeom>
          <a:noFill/>
          <a:ln>
            <a:noFill/>
          </a:ln>
        </p:spPr>
        <p:txBody>
          <a:bodyPr anchorCtr="0" anchor="t" bIns="91425" lIns="91425" rIns="91425" tIns="91425">
            <a:noAutofit/>
          </a:bodyPr>
          <a:lstStyle/>
          <a:p>
            <a:pPr lvl="0" rtl="0" algn="r">
              <a:spcBef>
                <a:spcPts val="0"/>
              </a:spcBef>
              <a:buNone/>
            </a:pPr>
            <a:r>
              <a:rPr lang="en"/>
              <a:t>You are editing </a:t>
            </a:r>
          </a:p>
        </p:txBody>
      </p:sp>
      <p:sp>
        <p:nvSpPr>
          <p:cNvPr id="210" name="Shape 210"/>
          <p:cNvSpPr/>
          <p:nvPr/>
        </p:nvSpPr>
        <p:spPr>
          <a:xfrm rot="-5400000">
            <a:off x="632850" y="1232550"/>
            <a:ext cx="377100" cy="460800"/>
          </a:xfrm>
          <a:prstGeom prst="triangle">
            <a:avLst>
              <a:gd fmla="val 50000" name="adj"/>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p:nvPr/>
        </p:nvSpPr>
        <p:spPr>
          <a:xfrm>
            <a:off x="851850" y="1172400"/>
            <a:ext cx="7440300" cy="346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Student Progression - SAGE Assessment Editor</a:t>
            </a:r>
          </a:p>
        </p:txBody>
      </p:sp>
      <p:graphicFrame>
        <p:nvGraphicFramePr>
          <p:cNvPr id="217" name="Shape 217"/>
          <p:cNvGraphicFramePr/>
          <p:nvPr/>
        </p:nvGraphicFramePr>
        <p:xfrm>
          <a:off x="1552275" y="2202725"/>
          <a:ext cx="3000000" cy="3000000"/>
        </p:xfrm>
        <a:graphic>
          <a:graphicData uri="http://schemas.openxmlformats.org/drawingml/2006/table">
            <a:tbl>
              <a:tblPr>
                <a:noFill/>
                <a:tableStyleId>{B398E49E-B498-4F42-BD0D-FC6DAC091F88}</a:tableStyleId>
              </a:tblPr>
              <a:tblGrid>
                <a:gridCol w="1387100"/>
                <a:gridCol w="1387100"/>
                <a:gridCol w="1387100"/>
              </a:tblGrid>
              <a:tr h="381000">
                <a:tc>
                  <a:txBody>
                    <a:bodyPr>
                      <a:noAutofit/>
                    </a:bodyPr>
                    <a:lstStyle/>
                    <a:p>
                      <a:pPr lvl="0" rtl="0">
                        <a:spcBef>
                          <a:spcPts val="0"/>
                        </a:spcBef>
                        <a:buNone/>
                      </a:pPr>
                      <a:r>
                        <a:rPr b="1" lang="en"/>
                        <a:t>Assignment #</a:t>
                      </a:r>
                    </a:p>
                  </a:txBody>
                  <a:tcPr marT="91425" marB="91425" marR="91425" marL="91425"/>
                </a:tc>
                <a:tc>
                  <a:txBody>
                    <a:bodyPr>
                      <a:noAutofit/>
                    </a:bodyPr>
                    <a:lstStyle/>
                    <a:p>
                      <a:pPr lvl="0" rtl="0">
                        <a:spcBef>
                          <a:spcPts val="0"/>
                        </a:spcBef>
                        <a:buNone/>
                      </a:pPr>
                      <a:r>
                        <a:rPr b="1" lang="en"/>
                        <a:t>Point Value</a:t>
                      </a:r>
                    </a:p>
                  </a:txBody>
                  <a:tcPr marT="91425" marB="91425" marR="91425" marL="91425"/>
                </a:tc>
                <a:tc>
                  <a:txBody>
                    <a:bodyPr>
                      <a:noAutofit/>
                    </a:bodyPr>
                    <a:lstStyle/>
                    <a:p>
                      <a:pPr lvl="0" rtl="0">
                        <a:spcBef>
                          <a:spcPts val="0"/>
                        </a:spcBef>
                        <a:buNone/>
                      </a:pPr>
                      <a:r>
                        <a:rPr b="1" lang="en"/>
                        <a:t>Passing Value</a:t>
                      </a:r>
                    </a:p>
                  </a:txBody>
                  <a:tcPr marT="91425" marB="91425" marR="91425" marL="91425"/>
                </a:tc>
              </a:tr>
              <a:tr h="381000">
                <a:tc>
                  <a:txBody>
                    <a:bodyPr>
                      <a:noAutofit/>
                    </a:bodyPr>
                    <a:lstStyle/>
                    <a:p>
                      <a:pPr lvl="0" rtl="0">
                        <a:spcBef>
                          <a:spcPts val="0"/>
                        </a:spcBef>
                        <a:buNone/>
                      </a:pPr>
                      <a:r>
                        <a:rPr lang="en"/>
                        <a:t>1</a:t>
                      </a:r>
                    </a:p>
                  </a:txBody>
                  <a:tcPr marT="91425" marB="91425" marR="91425" marL="91425"/>
                </a:tc>
                <a:tc>
                  <a:txBody>
                    <a:bodyPr>
                      <a:noAutofit/>
                    </a:bodyPr>
                    <a:lstStyle/>
                    <a:p>
                      <a:pPr lvl="0" rtl="0">
                        <a:spcBef>
                          <a:spcPts val="0"/>
                        </a:spcBef>
                        <a:buNone/>
                      </a:pPr>
                      <a:r>
                        <a:rPr lang="en"/>
                        <a:t>45</a:t>
                      </a:r>
                    </a:p>
                  </a:txBody>
                  <a:tcPr marT="91425" marB="91425" marR="91425" marL="91425"/>
                </a:tc>
                <a:tc>
                  <a:txBody>
                    <a:bodyPr>
                      <a:noAutofit/>
                    </a:bodyPr>
                    <a:lstStyle/>
                    <a:p>
                      <a:pPr lvl="0" rtl="0">
                        <a:spcBef>
                          <a:spcPts val="0"/>
                        </a:spcBef>
                        <a:buNone/>
                      </a:pPr>
                      <a:r>
                        <a:rPr lang="en"/>
                        <a:t>25</a:t>
                      </a:r>
                    </a:p>
                  </a:txBody>
                  <a:tcPr marT="91425" marB="91425" marR="91425" marL="91425">
                    <a:solidFill>
                      <a:schemeClr val="dk1"/>
                    </a:solidFill>
                  </a:tcPr>
                </a:tc>
              </a:tr>
              <a:tr h="381000">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t>30</a:t>
                      </a:r>
                    </a:p>
                  </a:txBody>
                  <a:tcPr marT="91425" marB="91425" marR="91425" marL="91425"/>
                </a:tc>
                <a:tc>
                  <a:txBody>
                    <a:bodyPr>
                      <a:noAutofit/>
                    </a:bodyPr>
                    <a:lstStyle/>
                    <a:p>
                      <a:pPr lvl="0" rtl="0">
                        <a:spcBef>
                          <a:spcPts val="0"/>
                        </a:spcBef>
                        <a:buNone/>
                      </a:pPr>
                      <a:r>
                        <a:rPr lang="en"/>
                        <a:t>30</a:t>
                      </a:r>
                    </a:p>
                  </a:txBody>
                  <a:tcPr marT="91425" marB="91425" marR="91425" marL="91425">
                    <a:solidFill>
                      <a:schemeClr val="dk1"/>
                    </a:solidFill>
                  </a:tcPr>
                </a:tc>
              </a:tr>
              <a:tr h="381000">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55</a:t>
                      </a:r>
                    </a:p>
                  </a:txBody>
                  <a:tcPr marT="91425" marB="91425" marR="91425" marL="91425"/>
                </a:tc>
                <a:tc>
                  <a:txBody>
                    <a:bodyPr>
                      <a:noAutofit/>
                    </a:bodyPr>
                    <a:lstStyle/>
                    <a:p>
                      <a:pPr lvl="0">
                        <a:spcBef>
                          <a:spcPts val="0"/>
                        </a:spcBef>
                        <a:buNone/>
                      </a:pPr>
                      <a:r>
                        <a:t/>
                      </a:r>
                      <a:endParaRPr/>
                    </a:p>
                  </a:txBody>
                  <a:tcPr marT="91425" marB="91425" marR="91425" marL="91425">
                    <a:solidFill>
                      <a:schemeClr val="dk1"/>
                    </a:solidFill>
                  </a:tcPr>
                </a:tc>
              </a:tr>
            </a:tbl>
          </a:graphicData>
        </a:graphic>
      </p:graphicFrame>
      <p:sp>
        <p:nvSpPr>
          <p:cNvPr id="218" name="Shape 218"/>
          <p:cNvSpPr/>
          <p:nvPr/>
        </p:nvSpPr>
        <p:spPr>
          <a:xfrm>
            <a:off x="6188725" y="3450725"/>
            <a:ext cx="1043100" cy="365100"/>
          </a:xfrm>
          <a:prstGeom prst="roundRect">
            <a:avLst>
              <a:gd fmla="val 16667" name="adj"/>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SAVE</a:t>
            </a:r>
          </a:p>
        </p:txBody>
      </p:sp>
      <p:sp>
        <p:nvSpPr>
          <p:cNvPr id="219" name="Shape 219"/>
          <p:cNvSpPr txBox="1"/>
          <p:nvPr/>
        </p:nvSpPr>
        <p:spPr>
          <a:xfrm>
            <a:off x="1552275" y="1564550"/>
            <a:ext cx="3051000" cy="572700"/>
          </a:xfrm>
          <a:prstGeom prst="rect">
            <a:avLst/>
          </a:prstGeom>
          <a:noFill/>
          <a:ln>
            <a:noFill/>
          </a:ln>
        </p:spPr>
        <p:txBody>
          <a:bodyPr anchorCtr="0" anchor="t" bIns="91425" lIns="91425" rIns="91425" tIns="91425">
            <a:noAutofit/>
          </a:bodyPr>
          <a:lstStyle/>
          <a:p>
            <a:pPr lvl="0">
              <a:spcBef>
                <a:spcPts val="0"/>
              </a:spcBef>
              <a:buNone/>
            </a:pPr>
            <a:r>
              <a:rPr lang="en"/>
              <a:t>PROJECT 1</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p:nvPr/>
        </p:nvSpPr>
        <p:spPr>
          <a:xfrm>
            <a:off x="502000" y="1242950"/>
            <a:ext cx="7440300" cy="3407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Student Progression - Assessment Dashboard Frontend</a:t>
            </a:r>
          </a:p>
        </p:txBody>
      </p:sp>
      <p:pic>
        <p:nvPicPr>
          <p:cNvPr id="226" name="Shape 226" title="Points scored"/>
          <p:cNvPicPr preferRelativeResize="0"/>
          <p:nvPr/>
        </p:nvPicPr>
        <p:blipFill>
          <a:blip r:embed="rId3">
            <a:alphaModFix/>
          </a:blip>
          <a:stretch>
            <a:fillRect/>
          </a:stretch>
        </p:blipFill>
        <p:spPr>
          <a:xfrm>
            <a:off x="1055550" y="1473584"/>
            <a:ext cx="4286250" cy="2650331"/>
          </a:xfrm>
          <a:prstGeom prst="rect">
            <a:avLst/>
          </a:prstGeom>
          <a:noFill/>
          <a:ln>
            <a:noFill/>
          </a:ln>
        </p:spPr>
      </p:pic>
      <p:sp>
        <p:nvSpPr>
          <p:cNvPr id="227" name="Shape 227"/>
          <p:cNvSpPr/>
          <p:nvPr/>
        </p:nvSpPr>
        <p:spPr>
          <a:xfrm>
            <a:off x="5510725" y="1912225"/>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5</a:t>
            </a:r>
          </a:p>
        </p:txBody>
      </p:sp>
      <p:sp>
        <p:nvSpPr>
          <p:cNvPr id="228" name="Shape 228"/>
          <p:cNvSpPr/>
          <p:nvPr/>
        </p:nvSpPr>
        <p:spPr>
          <a:xfrm>
            <a:off x="5510725" y="2481850"/>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6</a:t>
            </a:r>
          </a:p>
        </p:txBody>
      </p:sp>
      <p:sp>
        <p:nvSpPr>
          <p:cNvPr id="229" name="Shape 229"/>
          <p:cNvSpPr/>
          <p:nvPr/>
        </p:nvSpPr>
        <p:spPr>
          <a:xfrm>
            <a:off x="5510725" y="3051475"/>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7</a:t>
            </a:r>
          </a:p>
        </p:txBody>
      </p:sp>
      <p:sp>
        <p:nvSpPr>
          <p:cNvPr id="230" name="Shape 230"/>
          <p:cNvSpPr/>
          <p:nvPr/>
        </p:nvSpPr>
        <p:spPr>
          <a:xfrm>
            <a:off x="5510725" y="3621100"/>
            <a:ext cx="2251200" cy="4440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Assignment 8</a:t>
            </a:r>
          </a:p>
        </p:txBody>
      </p:sp>
      <p:sp>
        <p:nvSpPr>
          <p:cNvPr id="231" name="Shape 231"/>
          <p:cNvSpPr txBox="1"/>
          <p:nvPr/>
        </p:nvSpPr>
        <p:spPr>
          <a:xfrm>
            <a:off x="5736725" y="1434175"/>
            <a:ext cx="1677600" cy="352500"/>
          </a:xfrm>
          <a:prstGeom prst="rect">
            <a:avLst/>
          </a:prstGeom>
          <a:noFill/>
          <a:ln>
            <a:noFill/>
          </a:ln>
        </p:spPr>
        <p:txBody>
          <a:bodyPr anchorCtr="0" anchor="t" bIns="91425" lIns="91425" rIns="91425" tIns="91425">
            <a:noAutofit/>
          </a:bodyPr>
          <a:lstStyle/>
          <a:p>
            <a:pPr lvl="0">
              <a:spcBef>
                <a:spcPts val="0"/>
              </a:spcBef>
              <a:buNone/>
            </a:pPr>
            <a:r>
              <a:rPr lang="en"/>
              <a:t>Still locked:</a:t>
            </a:r>
          </a:p>
        </p:txBody>
      </p:sp>
      <p:sp>
        <p:nvSpPr>
          <p:cNvPr id="232" name="Shape 232"/>
          <p:cNvSpPr txBox="1"/>
          <p:nvPr/>
        </p:nvSpPr>
        <p:spPr>
          <a:xfrm>
            <a:off x="1373325" y="4241700"/>
            <a:ext cx="5502000" cy="208500"/>
          </a:xfrm>
          <a:prstGeom prst="rect">
            <a:avLst/>
          </a:prstGeom>
          <a:noFill/>
          <a:ln>
            <a:noFill/>
          </a:ln>
        </p:spPr>
        <p:txBody>
          <a:bodyPr anchorCtr="0" anchor="t" bIns="91425" lIns="91425" rIns="91425" tIns="91425">
            <a:noAutofit/>
          </a:bodyPr>
          <a:lstStyle/>
          <a:p>
            <a:pPr lvl="0">
              <a:spcBef>
                <a:spcPts val="0"/>
              </a:spcBef>
              <a:buNone/>
            </a:pPr>
            <a:r>
              <a:rPr lang="en"/>
              <a:t>Achieve 70 points or more on Assignment 3 to unlock new puzzles!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Future Goals</a:t>
            </a:r>
          </a:p>
          <a:p>
            <a:pPr lvl="0">
              <a:spcBef>
                <a:spcPts val="0"/>
              </a:spcBef>
              <a:buNone/>
            </a:pPr>
            <a:r>
              <a:t/>
            </a:r>
            <a:endParaRPr/>
          </a:p>
        </p:txBody>
      </p:sp>
      <p:grpSp>
        <p:nvGrpSpPr>
          <p:cNvPr id="238" name="Shape 238"/>
          <p:cNvGrpSpPr/>
          <p:nvPr/>
        </p:nvGrpSpPr>
        <p:grpSpPr>
          <a:xfrm>
            <a:off x="431925" y="1304875"/>
            <a:ext cx="2628925" cy="3416400"/>
            <a:chOff x="431925" y="1304875"/>
            <a:chExt cx="2628925" cy="3416400"/>
          </a:xfrm>
        </p:grpSpPr>
        <p:sp>
          <p:nvSpPr>
            <p:cNvPr id="239" name="Shape 239"/>
            <p:cNvSpPr txBox="1"/>
            <p:nvPr/>
          </p:nvSpPr>
          <p:spPr>
            <a:xfrm>
              <a:off x="431925" y="1304875"/>
              <a:ext cx="2628900" cy="4641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4319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41" name="Shape 241"/>
          <p:cNvSpPr txBox="1"/>
          <p:nvPr>
            <p:ph idx="4294967295" type="body"/>
          </p:nvPr>
        </p:nvSpPr>
        <p:spPr>
          <a:xfrm>
            <a:off x="506425" y="1304875"/>
            <a:ext cx="2494500" cy="461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Point Value to Blocks </a:t>
            </a:r>
          </a:p>
        </p:txBody>
      </p:sp>
      <p:sp>
        <p:nvSpPr>
          <p:cNvPr id="242" name="Shape 242"/>
          <p:cNvSpPr txBox="1"/>
          <p:nvPr>
            <p:ph idx="4294967295" type="body"/>
          </p:nvPr>
        </p:nvSpPr>
        <p:spPr>
          <a:xfrm>
            <a:off x="508325" y="1850300"/>
            <a:ext cx="2478600" cy="818100"/>
          </a:xfrm>
          <a:prstGeom prst="rect">
            <a:avLst/>
          </a:prstGeom>
        </p:spPr>
        <p:txBody>
          <a:bodyPr anchorCtr="0" anchor="t" bIns="91425" lIns="91425" rIns="91425" tIns="91425">
            <a:noAutofit/>
          </a:bodyPr>
          <a:lstStyle/>
          <a:p>
            <a:pPr lvl="0" rtl="0">
              <a:spcBef>
                <a:spcPts val="0"/>
              </a:spcBef>
              <a:buNone/>
            </a:pPr>
            <a:r>
              <a:rPr lang="en" sz="1600"/>
              <a:t>Done!</a:t>
            </a:r>
          </a:p>
        </p:txBody>
      </p:sp>
      <p:grpSp>
        <p:nvGrpSpPr>
          <p:cNvPr id="243" name="Shape 243"/>
          <p:cNvGrpSpPr/>
          <p:nvPr/>
        </p:nvGrpSpPr>
        <p:grpSpPr>
          <a:xfrm>
            <a:off x="3320450" y="1304875"/>
            <a:ext cx="2632500" cy="3416400"/>
            <a:chOff x="3320450" y="1304875"/>
            <a:chExt cx="2632500" cy="3416400"/>
          </a:xfrm>
        </p:grpSpPr>
        <p:sp>
          <p:nvSpPr>
            <p:cNvPr id="244" name="Shape 244"/>
            <p:cNvSpPr txBox="1"/>
            <p:nvPr/>
          </p:nvSpPr>
          <p:spPr>
            <a:xfrm>
              <a:off x="3324050" y="1304875"/>
              <a:ext cx="2628900" cy="4641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a:off x="33204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46" name="Shape 246"/>
          <p:cNvSpPr txBox="1"/>
          <p:nvPr>
            <p:ph idx="4294967295" type="body"/>
          </p:nvPr>
        </p:nvSpPr>
        <p:spPr>
          <a:xfrm>
            <a:off x="3389450" y="1304875"/>
            <a:ext cx="2494500" cy="461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Student Progression</a:t>
            </a:r>
          </a:p>
        </p:txBody>
      </p:sp>
      <p:sp>
        <p:nvSpPr>
          <p:cNvPr id="247" name="Shape 247"/>
          <p:cNvSpPr txBox="1"/>
          <p:nvPr>
            <p:ph idx="4294967295" type="body"/>
          </p:nvPr>
        </p:nvSpPr>
        <p:spPr>
          <a:xfrm>
            <a:off x="3396775" y="1850300"/>
            <a:ext cx="2478600" cy="2794800"/>
          </a:xfrm>
          <a:prstGeom prst="rect">
            <a:avLst/>
          </a:prstGeom>
        </p:spPr>
        <p:txBody>
          <a:bodyPr anchorCtr="0" anchor="t" bIns="91425" lIns="91425" rIns="91425" tIns="91425">
            <a:noAutofit/>
          </a:bodyPr>
          <a:lstStyle/>
          <a:p>
            <a:pPr indent="-304800" lvl="0" marL="457200" rtl="0">
              <a:spcBef>
                <a:spcPts val="0"/>
              </a:spcBef>
              <a:buSzPct val="100000"/>
            </a:pPr>
            <a:r>
              <a:rPr lang="en" sz="1200"/>
              <a:t>Use blockly to aid in creation of grouped assignments and unlocking</a:t>
            </a:r>
          </a:p>
          <a:p>
            <a:pPr indent="-304800" lvl="0" marL="457200" rtl="0">
              <a:spcBef>
                <a:spcPts val="0"/>
              </a:spcBef>
              <a:buSzPct val="100000"/>
            </a:pPr>
            <a:r>
              <a:rPr lang="en" sz="1200"/>
              <a:t>OR - design a front end interface to do the same</a:t>
            </a:r>
          </a:p>
          <a:p>
            <a:pPr indent="-304800" lvl="0" marL="457200" rtl="0">
              <a:spcBef>
                <a:spcPts val="0"/>
              </a:spcBef>
              <a:buSzPct val="100000"/>
            </a:pPr>
            <a:r>
              <a:rPr lang="en" sz="1200"/>
              <a:t>Collaborate with Dashboard team to determine front end for student progression</a:t>
            </a:r>
          </a:p>
          <a:p>
            <a:pPr lvl="0" rtl="0">
              <a:lnSpc>
                <a:spcPct val="100000"/>
              </a:lnSpc>
              <a:spcBef>
                <a:spcPts val="0"/>
              </a:spcBef>
              <a:spcAft>
                <a:spcPts val="0"/>
              </a:spcAft>
              <a:buNone/>
            </a:pPr>
            <a:r>
              <a:t/>
            </a:r>
            <a:endParaRPr sz="1600"/>
          </a:p>
        </p:txBody>
      </p:sp>
      <p:grpSp>
        <p:nvGrpSpPr>
          <p:cNvPr id="248" name="Shape 248"/>
          <p:cNvGrpSpPr/>
          <p:nvPr/>
        </p:nvGrpSpPr>
        <p:grpSpPr>
          <a:xfrm>
            <a:off x="6212550" y="1304875"/>
            <a:ext cx="2632500" cy="3416400"/>
            <a:chOff x="6212550" y="1304875"/>
            <a:chExt cx="2632500" cy="3416400"/>
          </a:xfrm>
        </p:grpSpPr>
        <p:sp>
          <p:nvSpPr>
            <p:cNvPr id="249" name="Shape 249"/>
            <p:cNvSpPr/>
            <p:nvPr/>
          </p:nvSpPr>
          <p:spPr>
            <a:xfrm>
              <a:off x="621540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txBox="1"/>
            <p:nvPr/>
          </p:nvSpPr>
          <p:spPr>
            <a:xfrm>
              <a:off x="6212550" y="1304875"/>
              <a:ext cx="2632500" cy="4641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251" name="Shape 251"/>
          <p:cNvSpPr txBox="1"/>
          <p:nvPr>
            <p:ph idx="4294967295" type="body"/>
          </p:nvPr>
        </p:nvSpPr>
        <p:spPr>
          <a:xfrm>
            <a:off x="6272475" y="1304875"/>
            <a:ext cx="2494500" cy="461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Infrastructure </a:t>
            </a:r>
          </a:p>
        </p:txBody>
      </p:sp>
      <p:sp>
        <p:nvSpPr>
          <p:cNvPr id="252" name="Shape 252"/>
          <p:cNvSpPr txBox="1"/>
          <p:nvPr>
            <p:ph idx="4294967295" type="body"/>
          </p:nvPr>
        </p:nvSpPr>
        <p:spPr>
          <a:xfrm>
            <a:off x="6286400" y="1850300"/>
            <a:ext cx="2478600" cy="2794800"/>
          </a:xfrm>
          <a:prstGeom prst="rect">
            <a:avLst/>
          </a:prstGeom>
        </p:spPr>
        <p:txBody>
          <a:bodyPr anchorCtr="0" anchor="t" bIns="91425" lIns="91425" rIns="91425" tIns="91425">
            <a:noAutofit/>
          </a:bodyPr>
          <a:lstStyle/>
          <a:p>
            <a:pPr indent="-304800" lvl="0" marL="457200" rtl="0">
              <a:spcBef>
                <a:spcPts val="0"/>
              </a:spcBef>
              <a:buSzPct val="100000"/>
            </a:pPr>
            <a:r>
              <a:rPr lang="en" sz="1200"/>
              <a:t>Enable GET requests to the server from the SAGE editor, and display the information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71250" y="2141250"/>
            <a:ext cx="7852199" cy="861000"/>
          </a:xfrm>
          <a:prstGeom prst="rect">
            <a:avLst/>
          </a:prstGeom>
        </p:spPr>
        <p:txBody>
          <a:bodyPr anchorCtr="0" anchor="ctr" bIns="91425" lIns="91425" rIns="91425" tIns="91425">
            <a:noAutofit/>
          </a:bodyPr>
          <a:lstStyle/>
          <a:p>
            <a:pPr lvl="0">
              <a:spcBef>
                <a:spcPts val="0"/>
              </a:spcBef>
              <a:buNone/>
            </a:pPr>
            <a:r>
              <a:rPr lang="en"/>
              <a:t>SAGE Assessment Server</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 SAGE Assessment Server</a:t>
            </a:r>
          </a:p>
        </p:txBody>
      </p:sp>
      <p:sp>
        <p:nvSpPr>
          <p:cNvPr id="263" name="Shape 263"/>
          <p:cNvSpPr txBox="1"/>
          <p:nvPr>
            <p:ph idx="1" type="body"/>
          </p:nvPr>
        </p:nvSpPr>
        <p:spPr>
          <a:xfrm>
            <a:off x="311700" y="1152475"/>
            <a:ext cx="8520600" cy="468900"/>
          </a:xfrm>
          <a:prstGeom prst="rect">
            <a:avLst/>
          </a:prstGeom>
        </p:spPr>
        <p:txBody>
          <a:bodyPr anchorCtr="0" anchor="t" bIns="91425" lIns="91425" rIns="91425" tIns="91425">
            <a:noAutofit/>
          </a:bodyPr>
          <a:lstStyle/>
          <a:p>
            <a:pPr lvl="0" rtl="0">
              <a:spcBef>
                <a:spcPts val="0"/>
              </a:spcBef>
              <a:buNone/>
            </a:pPr>
            <a:r>
              <a:rPr lang="en"/>
              <a:t>Found on Github at </a:t>
            </a:r>
            <a:r>
              <a:rPr b="1" lang="en">
                <a:solidFill>
                  <a:schemeClr val="accent5"/>
                </a:solidFill>
              </a:rPr>
              <a:t>cu-sage/sage-node</a:t>
            </a:r>
            <a:r>
              <a:rPr lang="en"/>
              <a:t>. Uses </a:t>
            </a:r>
            <a:r>
              <a:rPr b="1" lang="en">
                <a:solidFill>
                  <a:schemeClr val="accent5"/>
                </a:solidFill>
              </a:rPr>
              <a:t>Node.js</a:t>
            </a:r>
            <a:r>
              <a:rPr lang="en"/>
              <a:t> and </a:t>
            </a:r>
            <a:r>
              <a:rPr b="1" lang="en">
                <a:solidFill>
                  <a:schemeClr val="accent5"/>
                </a:solidFill>
              </a:rPr>
              <a:t>MongoDB.</a:t>
            </a:r>
          </a:p>
          <a:p>
            <a:pPr lvl="0" rtl="0">
              <a:spcBef>
                <a:spcPts val="0"/>
              </a:spcBef>
              <a:buNone/>
            </a:pPr>
            <a:r>
              <a:t/>
            </a:r>
            <a:endParaRPr b="1">
              <a:solidFill>
                <a:schemeClr val="accent2"/>
              </a:solidFill>
            </a:endParaRPr>
          </a:p>
          <a:p>
            <a:pPr lvl="0" rtl="0">
              <a:spcBef>
                <a:spcPts val="0"/>
              </a:spcBef>
              <a:buNone/>
            </a:pPr>
            <a:r>
              <a:t/>
            </a:r>
            <a:endParaRPr b="1">
              <a:solidFill>
                <a:schemeClr val="accent2"/>
              </a:solidFill>
            </a:endParaRPr>
          </a:p>
          <a:p>
            <a:pPr lvl="0" rtl="0">
              <a:spcBef>
                <a:spcPts val="0"/>
              </a:spcBef>
              <a:buNone/>
            </a:pPr>
            <a:r>
              <a:t/>
            </a:r>
            <a:endParaRPr b="1">
              <a:solidFill>
                <a:schemeClr val="accent2"/>
              </a:solidFill>
            </a:endParaRPr>
          </a:p>
          <a:p>
            <a:pPr lvl="0" rtl="0">
              <a:spcBef>
                <a:spcPts val="0"/>
              </a:spcBef>
              <a:buNone/>
            </a:pPr>
            <a:r>
              <a:t/>
            </a:r>
            <a:endParaRPr b="1">
              <a:solidFill>
                <a:schemeClr val="accent2"/>
              </a:solidFill>
            </a:endParaRPr>
          </a:p>
          <a:p>
            <a:pPr lvl="0" rtl="0">
              <a:spcBef>
                <a:spcPts val="0"/>
              </a:spcBef>
              <a:buNone/>
            </a:pPr>
            <a:r>
              <a:t/>
            </a:r>
            <a:endParaRPr b="1">
              <a:solidFill>
                <a:schemeClr val="accent2"/>
              </a:solidFill>
            </a:endParaRPr>
          </a:p>
          <a:p>
            <a:pPr lvl="0" rtl="0">
              <a:spcBef>
                <a:spcPts val="0"/>
              </a:spcBef>
              <a:buNone/>
            </a:pPr>
            <a:r>
              <a:t/>
            </a:r>
            <a:endParaRPr>
              <a:solidFill>
                <a:schemeClr val="accent2"/>
              </a:solidFill>
            </a:endParaRPr>
          </a:p>
        </p:txBody>
      </p:sp>
      <p:pic>
        <p:nvPicPr>
          <p:cNvPr id="264" name="Shape 264"/>
          <p:cNvPicPr preferRelativeResize="0"/>
          <p:nvPr/>
        </p:nvPicPr>
        <p:blipFill rotWithShape="1">
          <a:blip r:embed="rId3">
            <a:alphaModFix/>
          </a:blip>
          <a:srcRect b="40933" l="0" r="0" t="0"/>
          <a:stretch/>
        </p:blipFill>
        <p:spPr>
          <a:xfrm>
            <a:off x="1320586" y="1720125"/>
            <a:ext cx="6502825" cy="2203725"/>
          </a:xfrm>
          <a:prstGeom prst="rect">
            <a:avLst/>
          </a:prstGeom>
          <a:noFill/>
          <a:ln>
            <a:noFill/>
          </a:ln>
        </p:spPr>
      </p:pic>
      <p:sp>
        <p:nvSpPr>
          <p:cNvPr id="265" name="Shape 265"/>
          <p:cNvSpPr txBox="1"/>
          <p:nvPr/>
        </p:nvSpPr>
        <p:spPr>
          <a:xfrm>
            <a:off x="311687" y="4098400"/>
            <a:ext cx="8520600" cy="6465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accent3"/>
                </a:solidFill>
                <a:latin typeface="Average"/>
                <a:ea typeface="Average"/>
                <a:cs typeface="Average"/>
                <a:sym typeface="Average"/>
              </a:rPr>
              <a:t>Will contain all old functionalities of existing server and add new endpoints.</a:t>
            </a:r>
          </a:p>
          <a:p>
            <a:pPr lvl="0">
              <a:spcBef>
                <a:spcPts val="0"/>
              </a:spcBef>
              <a:buNone/>
            </a:pPr>
            <a:r>
              <a:rPr lang="en" sz="1800">
                <a:solidFill>
                  <a:schemeClr val="accent3"/>
                </a:solidFill>
                <a:latin typeface="Average"/>
                <a:ea typeface="Average"/>
                <a:cs typeface="Average"/>
                <a:sym typeface="Average"/>
              </a:rPr>
              <a:t>The existing server will be deprecated in the future.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Useful Server Commands</a:t>
            </a:r>
          </a:p>
        </p:txBody>
      </p:sp>
      <p:sp>
        <p:nvSpPr>
          <p:cNvPr id="271" name="Shape 2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t>
            </a:r>
            <a:r>
              <a:rPr lang="en">
                <a:solidFill>
                  <a:schemeClr val="accent5"/>
                </a:solidFill>
              </a:rPr>
              <a:t>mongod</a:t>
            </a:r>
            <a:r>
              <a:rPr lang="en"/>
              <a:t>” - start the database</a:t>
            </a:r>
          </a:p>
          <a:p>
            <a:pPr indent="-228600" lvl="0" marL="457200" rtl="0">
              <a:spcBef>
                <a:spcPts val="0"/>
              </a:spcBef>
            </a:pPr>
            <a:r>
              <a:rPr lang="en"/>
              <a:t>“</a:t>
            </a:r>
            <a:r>
              <a:rPr lang="en">
                <a:solidFill>
                  <a:schemeClr val="accent5"/>
                </a:solidFill>
              </a:rPr>
              <a:t>npm run start</a:t>
            </a:r>
            <a:r>
              <a:rPr lang="en"/>
              <a:t>” - start the server</a:t>
            </a:r>
          </a:p>
          <a:p>
            <a:pPr indent="-228600" lvl="0" marL="457200" rtl="0">
              <a:spcBef>
                <a:spcPts val="0"/>
              </a:spcBef>
            </a:pPr>
            <a:r>
              <a:rPr lang="en"/>
              <a:t>“</a:t>
            </a:r>
            <a:r>
              <a:rPr lang="en">
                <a:solidFill>
                  <a:schemeClr val="accent5"/>
                </a:solidFill>
              </a:rPr>
              <a:t>npm run mocks</a:t>
            </a:r>
            <a:r>
              <a:rPr lang="en"/>
              <a:t>” - import mock data</a:t>
            </a:r>
          </a:p>
          <a:p>
            <a:pPr indent="-228600" lvl="0" marL="457200">
              <a:spcBef>
                <a:spcPts val="0"/>
              </a:spcBef>
            </a:pPr>
            <a:r>
              <a:rPr lang="en"/>
              <a:t>“</a:t>
            </a:r>
            <a:r>
              <a:rPr lang="en">
                <a:solidFill>
                  <a:schemeClr val="accent5"/>
                </a:solidFill>
              </a:rPr>
              <a:t>npm run test:integration</a:t>
            </a:r>
            <a:r>
              <a:rPr lang="en"/>
              <a:t>” - run integration tests</a:t>
            </a:r>
          </a:p>
        </p:txBody>
      </p:sp>
      <p:pic>
        <p:nvPicPr>
          <p:cNvPr id="272" name="Shape 272"/>
          <p:cNvPicPr preferRelativeResize="0"/>
          <p:nvPr/>
        </p:nvPicPr>
        <p:blipFill rotWithShape="1">
          <a:blip r:embed="rId3">
            <a:alphaModFix/>
          </a:blip>
          <a:srcRect b="0" l="0" r="36415" t="72635"/>
          <a:stretch/>
        </p:blipFill>
        <p:spPr>
          <a:xfrm>
            <a:off x="1432700" y="2805425"/>
            <a:ext cx="6278599" cy="1876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 Database Schemas</a:t>
            </a:r>
          </a:p>
        </p:txBody>
      </p:sp>
      <p:sp>
        <p:nvSpPr>
          <p:cNvPr id="278" name="Shape 2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Students</a:t>
            </a:r>
          </a:p>
          <a:p>
            <a:pPr indent="-381000" lvl="0" marL="457200" rtl="0">
              <a:spcBef>
                <a:spcPts val="0"/>
              </a:spcBef>
              <a:buSzPct val="100000"/>
            </a:pPr>
            <a:r>
              <a:rPr lang="en" sz="2400"/>
              <a:t>Teachers</a:t>
            </a:r>
          </a:p>
          <a:p>
            <a:pPr indent="-381000" lvl="0" marL="457200">
              <a:spcBef>
                <a:spcPts val="0"/>
              </a:spcBef>
              <a:buSzPct val="100000"/>
            </a:pPr>
            <a:r>
              <a:rPr lang="en" sz="2400"/>
              <a:t>Models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Student Schema</a:t>
            </a:r>
          </a:p>
        </p:txBody>
      </p:sp>
      <p:pic>
        <p:nvPicPr>
          <p:cNvPr id="284" name="Shape 284"/>
          <p:cNvPicPr preferRelativeResize="0"/>
          <p:nvPr/>
        </p:nvPicPr>
        <p:blipFill>
          <a:blip r:embed="rId3">
            <a:alphaModFix/>
          </a:blip>
          <a:stretch>
            <a:fillRect/>
          </a:stretch>
        </p:blipFill>
        <p:spPr>
          <a:xfrm>
            <a:off x="2276990" y="1205650"/>
            <a:ext cx="4590024" cy="319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Block Points</a:t>
            </a:r>
          </a:p>
          <a:p>
            <a:pPr lvl="0" rtl="0">
              <a:spcBef>
                <a:spcPts val="0"/>
              </a:spcBef>
              <a:buNone/>
            </a:pPr>
            <a:r>
              <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Each block is associated with a point value. Teachers can assign weights to blocks.</a:t>
            </a:r>
          </a:p>
          <a:p>
            <a:pPr indent="-228600" lvl="0" marL="457200" rtl="0">
              <a:spcBef>
                <a:spcPts val="0"/>
              </a:spcBef>
              <a:buChar char="●"/>
            </a:pPr>
            <a:r>
              <a:rPr lang="en"/>
              <a:t>Automatically quantify different problem-solving approaches</a:t>
            </a:r>
          </a:p>
          <a:p>
            <a:pPr indent="-228600" lvl="0" marL="457200" rtl="0">
              <a:spcBef>
                <a:spcPts val="0"/>
              </a:spcBef>
              <a:buChar char="●"/>
            </a:pPr>
            <a:r>
              <a:rPr b="1" lang="en"/>
              <a:t>Example 1: </a:t>
            </a:r>
            <a:r>
              <a:rPr lang="en"/>
              <a:t>blocks that represent complex programming concepts worth more points than blocks that represent simple concepts. Goal: get the highest number of points.</a:t>
            </a:r>
          </a:p>
          <a:p>
            <a:pPr indent="-228600" lvl="0" marL="457200" rtl="0">
              <a:spcBef>
                <a:spcPts val="0"/>
              </a:spcBef>
              <a:buChar char="●"/>
            </a:pPr>
            <a:r>
              <a:rPr b="1" lang="en"/>
              <a:t>Example 2</a:t>
            </a:r>
            <a:r>
              <a:rPr lang="en"/>
              <a:t>: Code Golf - complete the level with the lowest point value possible. </a:t>
            </a:r>
          </a:p>
          <a:p>
            <a:pPr lvl="0" rtl="0">
              <a:spcBef>
                <a:spcPts val="0"/>
              </a:spcBef>
              <a:buNone/>
            </a:pPr>
            <a:r>
              <a:rPr lang="en"/>
              <a:t> </a:t>
            </a:r>
            <a:br>
              <a:rPr lang="en"/>
            </a:b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Teacher Schema</a:t>
            </a:r>
          </a:p>
        </p:txBody>
      </p:sp>
      <p:pic>
        <p:nvPicPr>
          <p:cNvPr id="290" name="Shape 290"/>
          <p:cNvPicPr preferRelativeResize="0"/>
          <p:nvPr/>
        </p:nvPicPr>
        <p:blipFill>
          <a:blip r:embed="rId3">
            <a:alphaModFix/>
          </a:blip>
          <a:stretch>
            <a:fillRect/>
          </a:stretch>
        </p:blipFill>
        <p:spPr>
          <a:xfrm>
            <a:off x="2338925" y="1625112"/>
            <a:ext cx="4466149" cy="1893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Class Schema</a:t>
            </a:r>
          </a:p>
        </p:txBody>
      </p:sp>
      <p:pic>
        <p:nvPicPr>
          <p:cNvPr id="296" name="Shape 296"/>
          <p:cNvPicPr preferRelativeResize="0"/>
          <p:nvPr/>
        </p:nvPicPr>
        <p:blipFill>
          <a:blip r:embed="rId3">
            <a:alphaModFix/>
          </a:blip>
          <a:stretch>
            <a:fillRect/>
          </a:stretch>
        </p:blipFill>
        <p:spPr>
          <a:xfrm>
            <a:off x="3013412" y="1224974"/>
            <a:ext cx="3117174" cy="346524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 REST API Endpoints</a:t>
            </a:r>
          </a:p>
        </p:txBody>
      </p:sp>
      <p:sp>
        <p:nvSpPr>
          <p:cNvPr id="302" name="Shape 3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sz="2400"/>
              <a:t>Routes</a:t>
            </a:r>
          </a:p>
          <a:p>
            <a:pPr indent="-381000" lvl="0" marL="457200" rtl="0">
              <a:spcBef>
                <a:spcPts val="0"/>
              </a:spcBef>
              <a:buSzPct val="100000"/>
            </a:pPr>
            <a:r>
              <a:rPr lang="en" sz="2400"/>
              <a:t>/students</a:t>
            </a:r>
          </a:p>
          <a:p>
            <a:pPr indent="-381000" lvl="0" marL="457200" rtl="0">
              <a:spcBef>
                <a:spcPts val="0"/>
              </a:spcBef>
              <a:buSzPct val="100000"/>
            </a:pPr>
            <a:r>
              <a:rPr lang="en" sz="2400"/>
              <a:t>/teachers</a:t>
            </a:r>
          </a:p>
          <a:p>
            <a:pPr indent="-381000" lvl="0" marL="457200">
              <a:spcBef>
                <a:spcPts val="0"/>
              </a:spcBef>
              <a:buSzPct val="100000"/>
            </a:pPr>
            <a:r>
              <a:rPr lang="en" sz="2400"/>
              <a:t>/classes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GET /students/:id </a:t>
            </a:r>
            <a:r>
              <a:rPr lang="en">
                <a:solidFill>
                  <a:schemeClr val="accent3"/>
                </a:solidFill>
              </a:rPr>
              <a:t>and</a:t>
            </a:r>
            <a:r>
              <a:rPr lang="en"/>
              <a:t> GET /students/list</a:t>
            </a:r>
          </a:p>
          <a:p>
            <a:pPr lvl="0">
              <a:spcBef>
                <a:spcPts val="0"/>
              </a:spcBef>
              <a:buNone/>
            </a:pPr>
            <a:r>
              <a:t/>
            </a:r>
            <a:endParaRPr/>
          </a:p>
        </p:txBody>
      </p:sp>
      <p:pic>
        <p:nvPicPr>
          <p:cNvPr id="308" name="Shape 308"/>
          <p:cNvPicPr preferRelativeResize="0"/>
          <p:nvPr/>
        </p:nvPicPr>
        <p:blipFill>
          <a:blip r:embed="rId3">
            <a:alphaModFix/>
          </a:blip>
          <a:stretch>
            <a:fillRect/>
          </a:stretch>
        </p:blipFill>
        <p:spPr>
          <a:xfrm>
            <a:off x="4540475" y="1795325"/>
            <a:ext cx="3845299" cy="2130675"/>
          </a:xfrm>
          <a:prstGeom prst="rect">
            <a:avLst/>
          </a:prstGeom>
          <a:noFill/>
          <a:ln>
            <a:noFill/>
          </a:ln>
        </p:spPr>
      </p:pic>
      <p:sp>
        <p:nvSpPr>
          <p:cNvPr id="309" name="Shape 309"/>
          <p:cNvSpPr txBox="1"/>
          <p:nvPr>
            <p:ph idx="1" type="body"/>
          </p:nvPr>
        </p:nvSpPr>
        <p:spPr>
          <a:xfrm>
            <a:off x="311700" y="1152475"/>
            <a:ext cx="4260300" cy="3416400"/>
          </a:xfrm>
          <a:prstGeom prst="rect">
            <a:avLst/>
          </a:prstGeom>
        </p:spPr>
        <p:txBody>
          <a:bodyPr anchorCtr="0" anchor="ctr" bIns="91425" lIns="91425" rIns="91425" tIns="91425">
            <a:noAutofit/>
          </a:bodyPr>
          <a:lstStyle/>
          <a:p>
            <a:pPr lvl="0" rtl="0" algn="ctr">
              <a:spcBef>
                <a:spcPts val="0"/>
              </a:spcBef>
              <a:buNone/>
            </a:pPr>
            <a:r>
              <a:rPr lang="en"/>
              <a:t>Response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POST /students/new</a:t>
            </a:r>
          </a:p>
        </p:txBody>
      </p:sp>
      <p:sp>
        <p:nvSpPr>
          <p:cNvPr id="315" name="Shape 315"/>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sz="1800"/>
              <a:t>Request</a:t>
            </a:r>
          </a:p>
        </p:txBody>
      </p:sp>
      <p:sp>
        <p:nvSpPr>
          <p:cNvPr id="316" name="Shape 31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rPr lang="en" sz="1800"/>
              <a:t>Response</a:t>
            </a:r>
          </a:p>
          <a:p>
            <a:pPr lvl="0">
              <a:spcBef>
                <a:spcPts val="0"/>
              </a:spcBef>
              <a:buNone/>
            </a:pPr>
            <a:r>
              <a:t/>
            </a:r>
            <a:endParaRPr sz="1800"/>
          </a:p>
        </p:txBody>
      </p:sp>
      <p:pic>
        <p:nvPicPr>
          <p:cNvPr id="317" name="Shape 317"/>
          <p:cNvPicPr preferRelativeResize="0"/>
          <p:nvPr/>
        </p:nvPicPr>
        <p:blipFill>
          <a:blip r:embed="rId3">
            <a:alphaModFix/>
          </a:blip>
          <a:stretch>
            <a:fillRect/>
          </a:stretch>
        </p:blipFill>
        <p:spPr>
          <a:xfrm>
            <a:off x="5030887" y="2333575"/>
            <a:ext cx="3602924" cy="1054200"/>
          </a:xfrm>
          <a:prstGeom prst="rect">
            <a:avLst/>
          </a:prstGeom>
          <a:noFill/>
          <a:ln>
            <a:noFill/>
          </a:ln>
        </p:spPr>
      </p:pic>
      <p:pic>
        <p:nvPicPr>
          <p:cNvPr id="318" name="Shape 318"/>
          <p:cNvPicPr preferRelativeResize="0"/>
          <p:nvPr/>
        </p:nvPicPr>
        <p:blipFill>
          <a:blip r:embed="rId4">
            <a:alphaModFix/>
          </a:blip>
          <a:stretch>
            <a:fillRect/>
          </a:stretch>
        </p:blipFill>
        <p:spPr>
          <a:xfrm>
            <a:off x="825050" y="2483900"/>
            <a:ext cx="2973199" cy="8348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GET /teachers/:id </a:t>
            </a:r>
            <a:r>
              <a:rPr lang="en">
                <a:solidFill>
                  <a:schemeClr val="accent3"/>
                </a:solidFill>
              </a:rPr>
              <a:t>and</a:t>
            </a:r>
            <a:r>
              <a:rPr lang="en"/>
              <a:t> GET /teachers/list</a:t>
            </a:r>
          </a:p>
          <a:p>
            <a:pPr lvl="0" rtl="0">
              <a:spcBef>
                <a:spcPts val="0"/>
              </a:spcBef>
              <a:buNone/>
            </a:pPr>
            <a:r>
              <a:t/>
            </a:r>
            <a:endParaRPr/>
          </a:p>
        </p:txBody>
      </p:sp>
      <p:sp>
        <p:nvSpPr>
          <p:cNvPr id="324" name="Shape 324"/>
          <p:cNvSpPr txBox="1"/>
          <p:nvPr>
            <p:ph idx="1" type="body"/>
          </p:nvPr>
        </p:nvSpPr>
        <p:spPr>
          <a:xfrm>
            <a:off x="311700" y="1152475"/>
            <a:ext cx="4260300" cy="3416400"/>
          </a:xfrm>
          <a:prstGeom prst="rect">
            <a:avLst/>
          </a:prstGeom>
        </p:spPr>
        <p:txBody>
          <a:bodyPr anchorCtr="0" anchor="ctr" bIns="91425" lIns="91425" rIns="91425" tIns="91425">
            <a:noAutofit/>
          </a:bodyPr>
          <a:lstStyle/>
          <a:p>
            <a:pPr lvl="0" rtl="0" algn="ctr">
              <a:spcBef>
                <a:spcPts val="0"/>
              </a:spcBef>
              <a:buNone/>
            </a:pPr>
            <a:r>
              <a:rPr lang="en"/>
              <a:t>Response</a:t>
            </a:r>
          </a:p>
        </p:txBody>
      </p:sp>
      <p:pic>
        <p:nvPicPr>
          <p:cNvPr id="325" name="Shape 325"/>
          <p:cNvPicPr preferRelativeResize="0"/>
          <p:nvPr/>
        </p:nvPicPr>
        <p:blipFill>
          <a:blip r:embed="rId3">
            <a:alphaModFix/>
          </a:blip>
          <a:stretch>
            <a:fillRect/>
          </a:stretch>
        </p:blipFill>
        <p:spPr>
          <a:xfrm>
            <a:off x="4739425" y="1093787"/>
            <a:ext cx="3562350" cy="3533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POST /teachers/new</a:t>
            </a:r>
          </a:p>
        </p:txBody>
      </p:sp>
      <p:sp>
        <p:nvSpPr>
          <p:cNvPr id="331" name="Shape 331"/>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n" sz="1800"/>
              <a:t>Request</a:t>
            </a:r>
          </a:p>
        </p:txBody>
      </p:sp>
      <p:sp>
        <p:nvSpPr>
          <p:cNvPr id="332" name="Shape 332"/>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rPr lang="en" sz="1800"/>
              <a:t>Response</a:t>
            </a:r>
          </a:p>
          <a:p>
            <a:pPr lvl="0" rtl="0">
              <a:spcBef>
                <a:spcPts val="0"/>
              </a:spcBef>
              <a:buNone/>
            </a:pPr>
            <a:r>
              <a:t/>
            </a:r>
            <a:endParaRPr sz="1800"/>
          </a:p>
        </p:txBody>
      </p:sp>
      <p:pic>
        <p:nvPicPr>
          <p:cNvPr id="333" name="Shape 333"/>
          <p:cNvPicPr preferRelativeResize="0"/>
          <p:nvPr/>
        </p:nvPicPr>
        <p:blipFill>
          <a:blip r:embed="rId3">
            <a:alphaModFix/>
          </a:blip>
          <a:stretch>
            <a:fillRect/>
          </a:stretch>
        </p:blipFill>
        <p:spPr>
          <a:xfrm>
            <a:off x="4786112" y="2186437"/>
            <a:ext cx="4092474" cy="1348474"/>
          </a:xfrm>
          <a:prstGeom prst="rect">
            <a:avLst/>
          </a:prstGeom>
          <a:noFill/>
          <a:ln>
            <a:noFill/>
          </a:ln>
        </p:spPr>
      </p:pic>
      <p:pic>
        <p:nvPicPr>
          <p:cNvPr id="334" name="Shape 334"/>
          <p:cNvPicPr preferRelativeResize="0"/>
          <p:nvPr/>
        </p:nvPicPr>
        <p:blipFill>
          <a:blip r:embed="rId4">
            <a:alphaModFix/>
          </a:blip>
          <a:stretch>
            <a:fillRect/>
          </a:stretch>
        </p:blipFill>
        <p:spPr>
          <a:xfrm>
            <a:off x="1056675" y="2456300"/>
            <a:ext cx="2582749" cy="808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GET /classes/:id </a:t>
            </a:r>
            <a:r>
              <a:rPr lang="en">
                <a:solidFill>
                  <a:schemeClr val="accent3"/>
                </a:solidFill>
              </a:rPr>
              <a:t>and</a:t>
            </a:r>
            <a:r>
              <a:rPr lang="en"/>
              <a:t> </a:t>
            </a:r>
            <a:r>
              <a:rPr lang="en"/>
              <a:t>GET /classes/list</a:t>
            </a:r>
          </a:p>
          <a:p>
            <a:pPr lvl="0" rtl="0">
              <a:spcBef>
                <a:spcPts val="0"/>
              </a:spcBef>
              <a:buNone/>
            </a:pPr>
            <a:r>
              <a:t/>
            </a:r>
            <a:endParaRPr/>
          </a:p>
        </p:txBody>
      </p:sp>
      <p:sp>
        <p:nvSpPr>
          <p:cNvPr id="340" name="Shape 340"/>
          <p:cNvSpPr txBox="1"/>
          <p:nvPr>
            <p:ph idx="1" type="body"/>
          </p:nvPr>
        </p:nvSpPr>
        <p:spPr>
          <a:xfrm>
            <a:off x="311700" y="1152475"/>
            <a:ext cx="4260300" cy="3416400"/>
          </a:xfrm>
          <a:prstGeom prst="rect">
            <a:avLst/>
          </a:prstGeom>
        </p:spPr>
        <p:txBody>
          <a:bodyPr anchorCtr="0" anchor="ctr" bIns="91425" lIns="91425" rIns="91425" tIns="91425">
            <a:noAutofit/>
          </a:bodyPr>
          <a:lstStyle/>
          <a:p>
            <a:pPr lvl="0" rtl="0" algn="ctr">
              <a:spcBef>
                <a:spcPts val="0"/>
              </a:spcBef>
              <a:buNone/>
            </a:pPr>
            <a:r>
              <a:rPr lang="en"/>
              <a:t>Response</a:t>
            </a:r>
          </a:p>
        </p:txBody>
      </p:sp>
      <p:pic>
        <p:nvPicPr>
          <p:cNvPr id="341" name="Shape 341"/>
          <p:cNvPicPr preferRelativeResize="0"/>
          <p:nvPr/>
        </p:nvPicPr>
        <p:blipFill>
          <a:blip r:embed="rId3">
            <a:alphaModFix/>
          </a:blip>
          <a:stretch>
            <a:fillRect/>
          </a:stretch>
        </p:blipFill>
        <p:spPr>
          <a:xfrm>
            <a:off x="4967049" y="1109025"/>
            <a:ext cx="2713599" cy="3503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POST /classes/new</a:t>
            </a:r>
          </a:p>
        </p:txBody>
      </p:sp>
      <p:sp>
        <p:nvSpPr>
          <p:cNvPr id="347" name="Shape 347"/>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n" sz="1800"/>
              <a:t>Request Body</a:t>
            </a:r>
          </a:p>
        </p:txBody>
      </p:sp>
      <p:sp>
        <p:nvSpPr>
          <p:cNvPr id="348" name="Shape 348"/>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rPr lang="en" sz="1800"/>
              <a:t>Response</a:t>
            </a:r>
          </a:p>
          <a:p>
            <a:pPr lvl="0" rtl="0">
              <a:spcBef>
                <a:spcPts val="0"/>
              </a:spcBef>
              <a:buNone/>
            </a:pPr>
            <a:r>
              <a:t/>
            </a:r>
            <a:endParaRPr sz="1800"/>
          </a:p>
        </p:txBody>
      </p:sp>
      <p:pic>
        <p:nvPicPr>
          <p:cNvPr id="349" name="Shape 349"/>
          <p:cNvPicPr preferRelativeResize="0"/>
          <p:nvPr/>
        </p:nvPicPr>
        <p:blipFill>
          <a:blip r:embed="rId3">
            <a:alphaModFix/>
          </a:blip>
          <a:stretch>
            <a:fillRect/>
          </a:stretch>
        </p:blipFill>
        <p:spPr>
          <a:xfrm>
            <a:off x="1259125" y="2300275"/>
            <a:ext cx="2105025" cy="542925"/>
          </a:xfrm>
          <a:prstGeom prst="rect">
            <a:avLst/>
          </a:prstGeom>
          <a:noFill/>
          <a:ln>
            <a:noFill/>
          </a:ln>
        </p:spPr>
      </p:pic>
      <p:pic>
        <p:nvPicPr>
          <p:cNvPr id="350" name="Shape 350"/>
          <p:cNvPicPr preferRelativeResize="0"/>
          <p:nvPr/>
        </p:nvPicPr>
        <p:blipFill>
          <a:blip r:embed="rId4">
            <a:alphaModFix/>
          </a:blip>
          <a:stretch>
            <a:fillRect/>
          </a:stretch>
        </p:blipFill>
        <p:spPr>
          <a:xfrm>
            <a:off x="4832400" y="1826250"/>
            <a:ext cx="3999900" cy="149100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POST /classes/:id/update_teacher</a:t>
            </a:r>
          </a:p>
        </p:txBody>
      </p:sp>
      <p:sp>
        <p:nvSpPr>
          <p:cNvPr id="356" name="Shape 356"/>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n" sz="1800"/>
              <a:t>Request Body</a:t>
            </a:r>
          </a:p>
        </p:txBody>
      </p:sp>
      <p:sp>
        <p:nvSpPr>
          <p:cNvPr id="357" name="Shape 35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rPr lang="en" sz="1800"/>
              <a:t>Response</a:t>
            </a:r>
          </a:p>
          <a:p>
            <a:pPr lvl="0" rtl="0">
              <a:spcBef>
                <a:spcPts val="0"/>
              </a:spcBef>
              <a:buNone/>
            </a:pPr>
            <a:r>
              <a:t/>
            </a:r>
            <a:endParaRPr sz="1800"/>
          </a:p>
        </p:txBody>
      </p:sp>
      <p:pic>
        <p:nvPicPr>
          <p:cNvPr id="358" name="Shape 358"/>
          <p:cNvPicPr preferRelativeResize="0"/>
          <p:nvPr/>
        </p:nvPicPr>
        <p:blipFill>
          <a:blip r:embed="rId3">
            <a:alphaModFix/>
          </a:blip>
          <a:stretch>
            <a:fillRect/>
          </a:stretch>
        </p:blipFill>
        <p:spPr>
          <a:xfrm>
            <a:off x="699087" y="2268712"/>
            <a:ext cx="3225124" cy="606075"/>
          </a:xfrm>
          <a:prstGeom prst="rect">
            <a:avLst/>
          </a:prstGeom>
          <a:noFill/>
          <a:ln>
            <a:noFill/>
          </a:ln>
        </p:spPr>
      </p:pic>
      <p:pic>
        <p:nvPicPr>
          <p:cNvPr id="359" name="Shape 359"/>
          <p:cNvPicPr preferRelativeResize="0"/>
          <p:nvPr/>
        </p:nvPicPr>
        <p:blipFill>
          <a:blip r:embed="rId4">
            <a:alphaModFix/>
          </a:blip>
          <a:stretch>
            <a:fillRect/>
          </a:stretch>
        </p:blipFill>
        <p:spPr>
          <a:xfrm>
            <a:off x="5035087" y="2069650"/>
            <a:ext cx="3594524" cy="1582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65500" y="1733849"/>
            <a:ext cx="4045200" cy="1675800"/>
          </a:xfrm>
          <a:prstGeom prst="rect">
            <a:avLst/>
          </a:prstGeom>
        </p:spPr>
        <p:txBody>
          <a:bodyPr anchorCtr="0" anchor="ctr" bIns="91425" lIns="91425" rIns="91425" tIns="91425">
            <a:noAutofit/>
          </a:bodyPr>
          <a:lstStyle/>
          <a:p>
            <a:pPr lvl="0" rtl="0">
              <a:spcBef>
                <a:spcPts val="0"/>
              </a:spcBef>
              <a:buNone/>
            </a:pPr>
            <a:r>
              <a:rPr lang="en"/>
              <a:t>Block Points in Play Mode</a:t>
            </a:r>
          </a:p>
        </p:txBody>
      </p:sp>
      <p:pic>
        <p:nvPicPr>
          <p:cNvPr id="80" name="Shape 80"/>
          <p:cNvPicPr preferRelativeResize="0"/>
          <p:nvPr/>
        </p:nvPicPr>
        <p:blipFill>
          <a:blip r:embed="rId3">
            <a:alphaModFix/>
          </a:blip>
          <a:stretch>
            <a:fillRect/>
          </a:stretch>
        </p:blipFill>
        <p:spPr>
          <a:xfrm>
            <a:off x="5769500" y="454725"/>
            <a:ext cx="2289825" cy="4234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POST /classes/:id/remove_teacher</a:t>
            </a:r>
          </a:p>
        </p:txBody>
      </p:sp>
      <p:sp>
        <p:nvSpPr>
          <p:cNvPr id="365" name="Shape 365"/>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n" sz="1800"/>
              <a:t>Request Body</a:t>
            </a:r>
          </a:p>
        </p:txBody>
      </p:sp>
      <p:sp>
        <p:nvSpPr>
          <p:cNvPr id="366" name="Shape 36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rPr lang="en" sz="1800"/>
              <a:t>Response</a:t>
            </a:r>
          </a:p>
          <a:p>
            <a:pPr lvl="0" rtl="0">
              <a:spcBef>
                <a:spcPts val="0"/>
              </a:spcBef>
              <a:buNone/>
            </a:pPr>
            <a:r>
              <a:t/>
            </a:r>
            <a:endParaRPr sz="1800"/>
          </a:p>
        </p:txBody>
      </p:sp>
      <p:pic>
        <p:nvPicPr>
          <p:cNvPr id="367" name="Shape 367"/>
          <p:cNvPicPr preferRelativeResize="0"/>
          <p:nvPr/>
        </p:nvPicPr>
        <p:blipFill>
          <a:blip r:embed="rId3">
            <a:alphaModFix/>
          </a:blip>
          <a:stretch>
            <a:fillRect/>
          </a:stretch>
        </p:blipFill>
        <p:spPr>
          <a:xfrm>
            <a:off x="925837" y="2226850"/>
            <a:ext cx="2771618" cy="689825"/>
          </a:xfrm>
          <a:prstGeom prst="rect">
            <a:avLst/>
          </a:prstGeom>
          <a:noFill/>
          <a:ln>
            <a:noFill/>
          </a:ln>
        </p:spPr>
      </p:pic>
      <p:pic>
        <p:nvPicPr>
          <p:cNvPr id="368" name="Shape 368"/>
          <p:cNvPicPr preferRelativeResize="0"/>
          <p:nvPr/>
        </p:nvPicPr>
        <p:blipFill>
          <a:blip r:embed="rId4">
            <a:alphaModFix/>
          </a:blip>
          <a:stretch>
            <a:fillRect/>
          </a:stretch>
        </p:blipFill>
        <p:spPr>
          <a:xfrm>
            <a:off x="4832400" y="1826250"/>
            <a:ext cx="3999900" cy="14910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POST /classes/:id/add_student</a:t>
            </a:r>
          </a:p>
        </p:txBody>
      </p:sp>
      <p:sp>
        <p:nvSpPr>
          <p:cNvPr id="374" name="Shape 374"/>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n" sz="1800"/>
              <a:t>Request Body</a:t>
            </a:r>
          </a:p>
        </p:txBody>
      </p:sp>
      <p:sp>
        <p:nvSpPr>
          <p:cNvPr id="375" name="Shape 375"/>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rPr lang="en" sz="1800"/>
              <a:t>Response</a:t>
            </a:r>
          </a:p>
          <a:p>
            <a:pPr lvl="0" rtl="0">
              <a:spcBef>
                <a:spcPts val="0"/>
              </a:spcBef>
              <a:buNone/>
            </a:pPr>
            <a:r>
              <a:t/>
            </a:r>
            <a:endParaRPr sz="1800"/>
          </a:p>
        </p:txBody>
      </p:sp>
      <p:pic>
        <p:nvPicPr>
          <p:cNvPr id="376" name="Shape 376"/>
          <p:cNvPicPr preferRelativeResize="0"/>
          <p:nvPr/>
        </p:nvPicPr>
        <p:blipFill>
          <a:blip r:embed="rId3">
            <a:alphaModFix/>
          </a:blip>
          <a:stretch>
            <a:fillRect/>
          </a:stretch>
        </p:blipFill>
        <p:spPr>
          <a:xfrm>
            <a:off x="4867862" y="1871962"/>
            <a:ext cx="3928974" cy="2538524"/>
          </a:xfrm>
          <a:prstGeom prst="rect">
            <a:avLst/>
          </a:prstGeom>
          <a:noFill/>
          <a:ln>
            <a:noFill/>
          </a:ln>
        </p:spPr>
      </p:pic>
      <p:pic>
        <p:nvPicPr>
          <p:cNvPr id="377" name="Shape 377"/>
          <p:cNvPicPr preferRelativeResize="0"/>
          <p:nvPr/>
        </p:nvPicPr>
        <p:blipFill>
          <a:blip r:embed="rId4">
            <a:alphaModFix/>
          </a:blip>
          <a:stretch>
            <a:fillRect/>
          </a:stretch>
        </p:blipFill>
        <p:spPr>
          <a:xfrm>
            <a:off x="418262" y="2526925"/>
            <a:ext cx="3786774" cy="667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POST /classes/:id/remove_student</a:t>
            </a:r>
          </a:p>
        </p:txBody>
      </p:sp>
      <p:sp>
        <p:nvSpPr>
          <p:cNvPr id="383" name="Shape 383"/>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n" sz="1800"/>
              <a:t>Request</a:t>
            </a:r>
          </a:p>
        </p:txBody>
      </p:sp>
      <p:sp>
        <p:nvSpPr>
          <p:cNvPr id="384" name="Shape 384"/>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rPr lang="en" sz="1800"/>
              <a:t>Response</a:t>
            </a:r>
          </a:p>
          <a:p>
            <a:pPr lvl="0" rtl="0">
              <a:spcBef>
                <a:spcPts val="0"/>
              </a:spcBef>
              <a:buNone/>
            </a:pPr>
            <a:r>
              <a:t/>
            </a:r>
            <a:endParaRPr sz="1800"/>
          </a:p>
        </p:txBody>
      </p:sp>
      <p:pic>
        <p:nvPicPr>
          <p:cNvPr id="385" name="Shape 385"/>
          <p:cNvPicPr preferRelativeResize="0"/>
          <p:nvPr/>
        </p:nvPicPr>
        <p:blipFill>
          <a:blip r:embed="rId3">
            <a:alphaModFix/>
          </a:blip>
          <a:stretch>
            <a:fillRect/>
          </a:stretch>
        </p:blipFill>
        <p:spPr>
          <a:xfrm>
            <a:off x="4655012" y="1876300"/>
            <a:ext cx="4354675" cy="1854250"/>
          </a:xfrm>
          <a:prstGeom prst="rect">
            <a:avLst/>
          </a:prstGeom>
          <a:noFill/>
          <a:ln>
            <a:noFill/>
          </a:ln>
        </p:spPr>
      </p:pic>
      <p:pic>
        <p:nvPicPr>
          <p:cNvPr id="386" name="Shape 386"/>
          <p:cNvPicPr preferRelativeResize="0"/>
          <p:nvPr/>
        </p:nvPicPr>
        <p:blipFill>
          <a:blip r:embed="rId4">
            <a:alphaModFix/>
          </a:blip>
          <a:stretch>
            <a:fillRect/>
          </a:stretch>
        </p:blipFill>
        <p:spPr>
          <a:xfrm>
            <a:off x="696162" y="2265825"/>
            <a:ext cx="3230974" cy="6118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New REST API Endpoints Summary</a:t>
            </a:r>
          </a:p>
        </p:txBody>
      </p:sp>
      <p:sp>
        <p:nvSpPr>
          <p:cNvPr id="392" name="Shape 392"/>
          <p:cNvSpPr txBox="1"/>
          <p:nvPr/>
        </p:nvSpPr>
        <p:spPr>
          <a:xfrm>
            <a:off x="3291000" y="1152475"/>
            <a:ext cx="2562000" cy="3416400"/>
          </a:xfrm>
          <a:prstGeom prst="rect">
            <a:avLst/>
          </a:prstGeom>
          <a:noFill/>
          <a:ln>
            <a:noFill/>
          </a:ln>
        </p:spPr>
        <p:txBody>
          <a:bodyPr anchorCtr="0" anchor="t" bIns="91425" lIns="91425" rIns="91425" tIns="91425">
            <a:noAutofit/>
          </a:bodyPr>
          <a:lstStyle/>
          <a:p>
            <a:pPr lvl="0">
              <a:spcBef>
                <a:spcPts val="0"/>
              </a:spcBef>
              <a:spcAft>
                <a:spcPts val="1000"/>
              </a:spcAft>
              <a:buNone/>
            </a:pPr>
            <a:r>
              <a:rPr lang="en" sz="1800">
                <a:solidFill>
                  <a:schemeClr val="accent3"/>
                </a:solidFill>
                <a:latin typeface="Oswald"/>
                <a:ea typeface="Oswald"/>
                <a:cs typeface="Oswald"/>
                <a:sym typeface="Oswald"/>
              </a:rPr>
              <a:t>Teachers</a:t>
            </a:r>
          </a:p>
          <a:p>
            <a:pPr lvl="0">
              <a:spcBef>
                <a:spcPts val="0"/>
              </a:spcBef>
              <a:spcAft>
                <a:spcPts val="1000"/>
              </a:spcAft>
              <a:buNone/>
            </a:pPr>
            <a:r>
              <a:rPr lang="en" sz="1200">
                <a:solidFill>
                  <a:schemeClr val="accent3"/>
                </a:solidFill>
                <a:latin typeface="Average"/>
                <a:ea typeface="Average"/>
                <a:cs typeface="Average"/>
                <a:sym typeface="Average"/>
              </a:rPr>
              <a:t>GET	/teachers/:id</a:t>
            </a:r>
          </a:p>
          <a:p>
            <a:pPr lvl="0">
              <a:spcBef>
                <a:spcPts val="0"/>
              </a:spcBef>
              <a:spcAft>
                <a:spcPts val="1000"/>
              </a:spcAft>
              <a:buNone/>
            </a:pPr>
            <a:r>
              <a:rPr lang="en" sz="1200">
                <a:solidFill>
                  <a:schemeClr val="accent3"/>
                </a:solidFill>
                <a:latin typeface="Average"/>
                <a:ea typeface="Average"/>
                <a:cs typeface="Average"/>
                <a:sym typeface="Average"/>
              </a:rPr>
              <a:t>GET	/teachers/list</a:t>
            </a:r>
          </a:p>
          <a:p>
            <a:pPr lvl="0" rtl="0">
              <a:spcBef>
                <a:spcPts val="0"/>
              </a:spcBef>
              <a:spcAft>
                <a:spcPts val="1000"/>
              </a:spcAft>
              <a:buNone/>
            </a:pPr>
            <a:r>
              <a:rPr lang="en" sz="1200">
                <a:solidFill>
                  <a:schemeClr val="accent3"/>
                </a:solidFill>
                <a:latin typeface="Average"/>
                <a:ea typeface="Average"/>
                <a:cs typeface="Average"/>
                <a:sym typeface="Average"/>
              </a:rPr>
              <a:t>POST	/teachers/new</a:t>
            </a:r>
          </a:p>
        </p:txBody>
      </p:sp>
      <p:sp>
        <p:nvSpPr>
          <p:cNvPr id="393" name="Shape 393"/>
          <p:cNvSpPr txBox="1"/>
          <p:nvPr/>
        </p:nvSpPr>
        <p:spPr>
          <a:xfrm>
            <a:off x="5853050" y="1152475"/>
            <a:ext cx="2562000" cy="3416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Oswald"/>
                <a:ea typeface="Oswald"/>
                <a:cs typeface="Oswald"/>
                <a:sym typeface="Oswald"/>
              </a:rPr>
              <a:t>Classes</a:t>
            </a:r>
          </a:p>
          <a:p>
            <a:pPr lvl="0" rtl="0">
              <a:spcBef>
                <a:spcPts val="0"/>
              </a:spcBef>
              <a:spcAft>
                <a:spcPts val="1000"/>
              </a:spcAft>
              <a:buNone/>
            </a:pPr>
            <a:r>
              <a:rPr lang="en" sz="1200">
                <a:solidFill>
                  <a:schemeClr val="accent3"/>
                </a:solidFill>
                <a:latin typeface="Average"/>
                <a:ea typeface="Average"/>
                <a:cs typeface="Average"/>
                <a:sym typeface="Average"/>
              </a:rPr>
              <a:t>GET	/classes/:id</a:t>
            </a:r>
          </a:p>
          <a:p>
            <a:pPr lvl="0" rtl="0">
              <a:spcBef>
                <a:spcPts val="0"/>
              </a:spcBef>
              <a:spcAft>
                <a:spcPts val="1000"/>
              </a:spcAft>
              <a:buNone/>
            </a:pPr>
            <a:r>
              <a:rPr lang="en" sz="1200">
                <a:solidFill>
                  <a:schemeClr val="accent3"/>
                </a:solidFill>
                <a:latin typeface="Average"/>
                <a:ea typeface="Average"/>
                <a:cs typeface="Average"/>
                <a:sym typeface="Average"/>
              </a:rPr>
              <a:t>GET	/classes/list</a:t>
            </a:r>
          </a:p>
          <a:p>
            <a:pPr lvl="0" rtl="0">
              <a:spcBef>
                <a:spcPts val="0"/>
              </a:spcBef>
              <a:spcAft>
                <a:spcPts val="1000"/>
              </a:spcAft>
              <a:buNone/>
            </a:pPr>
            <a:r>
              <a:rPr lang="en" sz="1200">
                <a:solidFill>
                  <a:schemeClr val="accent3"/>
                </a:solidFill>
                <a:latin typeface="Average"/>
                <a:ea typeface="Average"/>
                <a:cs typeface="Average"/>
                <a:sym typeface="Average"/>
              </a:rPr>
              <a:t>POST	/classes/new</a:t>
            </a:r>
          </a:p>
          <a:p>
            <a:pPr lvl="0" rtl="0">
              <a:spcBef>
                <a:spcPts val="0"/>
              </a:spcBef>
              <a:spcAft>
                <a:spcPts val="1000"/>
              </a:spcAft>
              <a:buNone/>
            </a:pPr>
            <a:r>
              <a:rPr lang="en" sz="1200">
                <a:solidFill>
                  <a:schemeClr val="accent3"/>
                </a:solidFill>
                <a:latin typeface="Average"/>
                <a:ea typeface="Average"/>
                <a:cs typeface="Average"/>
                <a:sym typeface="Average"/>
              </a:rPr>
              <a:t>POST /classes/update_teacher</a:t>
            </a:r>
          </a:p>
          <a:p>
            <a:pPr lvl="0" rtl="0">
              <a:spcBef>
                <a:spcPts val="0"/>
              </a:spcBef>
              <a:spcAft>
                <a:spcPts val="1000"/>
              </a:spcAft>
              <a:buNone/>
            </a:pPr>
            <a:r>
              <a:rPr lang="en" sz="1200">
                <a:solidFill>
                  <a:schemeClr val="accent3"/>
                </a:solidFill>
                <a:latin typeface="Average"/>
                <a:ea typeface="Average"/>
                <a:cs typeface="Average"/>
                <a:sym typeface="Average"/>
              </a:rPr>
              <a:t>POST /classes/remove_teacher</a:t>
            </a:r>
          </a:p>
          <a:p>
            <a:pPr lvl="0" rtl="0">
              <a:spcBef>
                <a:spcPts val="0"/>
              </a:spcBef>
              <a:spcAft>
                <a:spcPts val="1000"/>
              </a:spcAft>
              <a:buNone/>
            </a:pPr>
            <a:r>
              <a:rPr lang="en" sz="1200">
                <a:solidFill>
                  <a:schemeClr val="accent3"/>
                </a:solidFill>
                <a:latin typeface="Average"/>
                <a:ea typeface="Average"/>
                <a:cs typeface="Average"/>
                <a:sym typeface="Average"/>
              </a:rPr>
              <a:t>POST /classes/add_student</a:t>
            </a:r>
          </a:p>
          <a:p>
            <a:pPr lvl="0" rtl="0">
              <a:spcBef>
                <a:spcPts val="0"/>
              </a:spcBef>
              <a:spcAft>
                <a:spcPts val="1000"/>
              </a:spcAft>
              <a:buNone/>
            </a:pPr>
            <a:r>
              <a:rPr lang="en" sz="1200">
                <a:solidFill>
                  <a:schemeClr val="accent3"/>
                </a:solidFill>
                <a:latin typeface="Average"/>
                <a:ea typeface="Average"/>
                <a:cs typeface="Average"/>
                <a:sym typeface="Average"/>
              </a:rPr>
              <a:t>POST /classes/remove_student</a:t>
            </a:r>
          </a:p>
        </p:txBody>
      </p:sp>
      <p:sp>
        <p:nvSpPr>
          <p:cNvPr id="394" name="Shape 394"/>
          <p:cNvSpPr txBox="1"/>
          <p:nvPr>
            <p:ph idx="1" type="body"/>
          </p:nvPr>
        </p:nvSpPr>
        <p:spPr>
          <a:xfrm>
            <a:off x="729050" y="1152475"/>
            <a:ext cx="2562000" cy="3416400"/>
          </a:xfrm>
          <a:prstGeom prst="rect">
            <a:avLst/>
          </a:prstGeom>
        </p:spPr>
        <p:txBody>
          <a:bodyPr anchorCtr="0" anchor="t" bIns="91425" lIns="91425" rIns="91425" tIns="91425">
            <a:noAutofit/>
          </a:bodyPr>
          <a:lstStyle/>
          <a:p>
            <a:pPr lvl="0">
              <a:spcBef>
                <a:spcPts val="0"/>
              </a:spcBef>
              <a:spcAft>
                <a:spcPts val="1000"/>
              </a:spcAft>
              <a:buNone/>
            </a:pPr>
            <a:r>
              <a:rPr lang="en">
                <a:latin typeface="Oswald"/>
                <a:ea typeface="Oswald"/>
                <a:cs typeface="Oswald"/>
                <a:sym typeface="Oswald"/>
              </a:rPr>
              <a:t>Students</a:t>
            </a:r>
          </a:p>
          <a:p>
            <a:pPr lvl="0" rtl="0">
              <a:spcBef>
                <a:spcPts val="0"/>
              </a:spcBef>
              <a:spcAft>
                <a:spcPts val="1000"/>
              </a:spcAft>
              <a:buNone/>
            </a:pPr>
            <a:r>
              <a:rPr lang="en" sz="1200"/>
              <a:t>GET	/students/:id</a:t>
            </a:r>
          </a:p>
          <a:p>
            <a:pPr lvl="0" rtl="0">
              <a:spcBef>
                <a:spcPts val="0"/>
              </a:spcBef>
              <a:spcAft>
                <a:spcPts val="1000"/>
              </a:spcAft>
              <a:buNone/>
            </a:pPr>
            <a:r>
              <a:rPr lang="en" sz="1200"/>
              <a:t>GET	/students/list</a:t>
            </a:r>
          </a:p>
          <a:p>
            <a:pPr lvl="0" rtl="0">
              <a:spcBef>
                <a:spcPts val="0"/>
              </a:spcBef>
              <a:spcAft>
                <a:spcPts val="1000"/>
              </a:spcAft>
              <a:buNone/>
            </a:pPr>
            <a:r>
              <a:rPr lang="en" sz="1200"/>
              <a:t>POST	/students/new</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Future Goals</a:t>
            </a:r>
          </a:p>
        </p:txBody>
      </p:sp>
      <p:sp>
        <p:nvSpPr>
          <p:cNvPr id="400" name="Shape 4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None/>
            </a:pPr>
            <a:r>
              <a:rPr lang="en"/>
              <a:t>Assignments</a:t>
            </a:r>
          </a:p>
          <a:p>
            <a:pPr indent="-317500" lvl="0" marL="457200" rtl="0">
              <a:spcBef>
                <a:spcPts val="0"/>
              </a:spcBef>
              <a:spcAft>
                <a:spcPts val="0"/>
              </a:spcAft>
              <a:buSzPct val="100000"/>
            </a:pPr>
            <a:r>
              <a:rPr lang="en" sz="1400"/>
              <a:t>Save and retrieve assignments</a:t>
            </a:r>
          </a:p>
          <a:p>
            <a:pPr indent="-317500" lvl="0" marL="457200" rtl="0">
              <a:spcBef>
                <a:spcPts val="0"/>
              </a:spcBef>
              <a:spcAft>
                <a:spcPts val="0"/>
              </a:spcAft>
              <a:buSzPct val="100000"/>
            </a:pPr>
            <a:r>
              <a:rPr lang="en" sz="1400"/>
              <a:t>Read XML from Scratch-Editor</a:t>
            </a:r>
          </a:p>
          <a:p>
            <a:pPr indent="-317500" lvl="0" marL="457200" rtl="0">
              <a:spcBef>
                <a:spcPts val="0"/>
              </a:spcBef>
              <a:spcAft>
                <a:spcPts val="1200"/>
              </a:spcAft>
              <a:buSzPct val="100000"/>
            </a:pPr>
            <a:r>
              <a:rPr lang="en" sz="1400"/>
              <a:t>Return assignment data as JSON</a:t>
            </a:r>
          </a:p>
          <a:p>
            <a:pPr lvl="0" rtl="0">
              <a:spcBef>
                <a:spcPts val="0"/>
              </a:spcBef>
              <a:spcAft>
                <a:spcPts val="0"/>
              </a:spcAft>
              <a:buClr>
                <a:srgbClr val="000000"/>
              </a:buClr>
              <a:buSzPct val="61111"/>
              <a:buFont typeface="Arial"/>
              <a:buNone/>
            </a:pPr>
            <a:r>
              <a:rPr lang="en"/>
              <a:t>Student Progression</a:t>
            </a:r>
          </a:p>
          <a:p>
            <a:pPr indent="-317500" lvl="0" marL="457200" rtl="0">
              <a:spcBef>
                <a:spcPts val="0"/>
              </a:spcBef>
              <a:spcAft>
                <a:spcPts val="1200"/>
              </a:spcAft>
              <a:buSzPct val="100000"/>
            </a:pPr>
            <a:r>
              <a:rPr lang="en" sz="1400"/>
              <a:t>Save points from assignments</a:t>
            </a:r>
          </a:p>
          <a:p>
            <a:pPr lvl="0" rtl="0">
              <a:spcBef>
                <a:spcPts val="0"/>
              </a:spcBef>
              <a:spcAft>
                <a:spcPts val="0"/>
              </a:spcAft>
              <a:buNone/>
            </a:pPr>
            <a:r>
              <a:rPr lang="en"/>
              <a:t>Leaderboards</a:t>
            </a:r>
          </a:p>
          <a:p>
            <a:pPr indent="-317500" lvl="0" marL="457200" rtl="0">
              <a:spcBef>
                <a:spcPts val="0"/>
              </a:spcBef>
              <a:spcAft>
                <a:spcPts val="0"/>
              </a:spcAft>
              <a:buSzPct val="100000"/>
            </a:pPr>
            <a:r>
              <a:rPr lang="en" sz="1400"/>
              <a:t>Generate aliases</a:t>
            </a:r>
          </a:p>
          <a:p>
            <a:pPr indent="-317500" lvl="0" marL="457200" rtl="0">
              <a:spcBef>
                <a:spcPts val="0"/>
              </a:spcBef>
              <a:spcAft>
                <a:spcPts val="0"/>
              </a:spcAft>
              <a:buSzPct val="100000"/>
            </a:pPr>
            <a:r>
              <a:rPr lang="en" sz="1400"/>
              <a:t>Calculate point leaderboards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265500" y="1733850"/>
            <a:ext cx="4045200" cy="1675800"/>
          </a:xfrm>
          <a:prstGeom prst="rect">
            <a:avLst/>
          </a:prstGeom>
        </p:spPr>
        <p:txBody>
          <a:bodyPr anchorCtr="0" anchor="ctr" bIns="91425" lIns="91425" rIns="91425" tIns="91425">
            <a:noAutofit/>
          </a:bodyPr>
          <a:lstStyle/>
          <a:p>
            <a:pPr lvl="0" rtl="0">
              <a:spcBef>
                <a:spcPts val="0"/>
              </a:spcBef>
              <a:buNone/>
            </a:pPr>
            <a:r>
              <a:rPr lang="en"/>
              <a:t>Points Are Accumulated In the Project</a:t>
            </a:r>
          </a:p>
        </p:txBody>
      </p:sp>
      <p:pic>
        <p:nvPicPr>
          <p:cNvPr id="86" name="Shape 86"/>
          <p:cNvPicPr preferRelativeResize="0"/>
          <p:nvPr/>
        </p:nvPicPr>
        <p:blipFill>
          <a:blip r:embed="rId3">
            <a:alphaModFix/>
          </a:blip>
          <a:stretch>
            <a:fillRect/>
          </a:stretch>
        </p:blipFill>
        <p:spPr>
          <a:xfrm>
            <a:off x="4776575" y="846062"/>
            <a:ext cx="4266525" cy="3451375"/>
          </a:xfrm>
          <a:prstGeom prst="rect">
            <a:avLst/>
          </a:prstGeom>
          <a:noFill/>
          <a:ln>
            <a:noFill/>
          </a:ln>
        </p:spPr>
      </p:pic>
      <p:sp>
        <p:nvSpPr>
          <p:cNvPr id="87" name="Shape 87"/>
          <p:cNvSpPr/>
          <p:nvPr/>
        </p:nvSpPr>
        <p:spPr>
          <a:xfrm>
            <a:off x="4776575" y="618000"/>
            <a:ext cx="1614300" cy="857700"/>
          </a:xfrm>
          <a:prstGeom prst="ellipse">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645900" y="2066275"/>
            <a:ext cx="7852200" cy="861000"/>
          </a:xfrm>
          <a:prstGeom prst="rect">
            <a:avLst/>
          </a:prstGeom>
        </p:spPr>
        <p:txBody>
          <a:bodyPr anchorCtr="0" anchor="ctr" bIns="91425" lIns="91425" rIns="91425" tIns="91425">
            <a:noAutofit/>
          </a:bodyPr>
          <a:lstStyle/>
          <a:p>
            <a:pPr lvl="0" rtl="0">
              <a:spcBef>
                <a:spcPts val="0"/>
              </a:spcBef>
              <a:buNone/>
            </a:pPr>
            <a:r>
              <a:rPr lang="en"/>
              <a:t>Demo: Points in Play Mode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title="demoplaymode">
            <a:hlinkClick r:id="rId3"/>
          </p:cNvPr>
          <p:cNvSpPr/>
          <p:nvPr/>
        </p:nvSpPr>
        <p:spPr>
          <a:xfrm>
            <a:off x="569137" y="-404975"/>
            <a:ext cx="8005724" cy="6004275"/>
          </a:xfrm>
          <a:prstGeom prst="rect">
            <a:avLst/>
          </a:prstGeom>
          <a:blipFill>
            <a:blip r:embed="rId4">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265500" y="1733850"/>
            <a:ext cx="4045200" cy="1675800"/>
          </a:xfrm>
          <a:prstGeom prst="rect">
            <a:avLst/>
          </a:prstGeom>
        </p:spPr>
        <p:txBody>
          <a:bodyPr anchorCtr="0" anchor="ctr" bIns="91425" lIns="91425" rIns="91425" tIns="91425">
            <a:noAutofit/>
          </a:bodyPr>
          <a:lstStyle/>
          <a:p>
            <a:pPr lvl="0" rtl="0">
              <a:spcBef>
                <a:spcPts val="0"/>
              </a:spcBef>
              <a:buNone/>
            </a:pPr>
            <a:r>
              <a:rPr lang="en"/>
              <a:t>Block Points in Design Mode</a:t>
            </a:r>
          </a:p>
        </p:txBody>
      </p:sp>
      <p:pic>
        <p:nvPicPr>
          <p:cNvPr id="103" name="Shape 103"/>
          <p:cNvPicPr preferRelativeResize="0"/>
          <p:nvPr/>
        </p:nvPicPr>
        <p:blipFill>
          <a:blip r:embed="rId3">
            <a:alphaModFix/>
          </a:blip>
          <a:stretch>
            <a:fillRect/>
          </a:stretch>
        </p:blipFill>
        <p:spPr>
          <a:xfrm>
            <a:off x="5875962" y="545112"/>
            <a:ext cx="2085975" cy="418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645900" y="2066275"/>
            <a:ext cx="7852200" cy="861000"/>
          </a:xfrm>
          <a:prstGeom prst="rect">
            <a:avLst/>
          </a:prstGeom>
        </p:spPr>
        <p:txBody>
          <a:bodyPr anchorCtr="0" anchor="ctr" bIns="91425" lIns="91425" rIns="91425" tIns="91425">
            <a:noAutofit/>
          </a:bodyPr>
          <a:lstStyle/>
          <a:p>
            <a:pPr lvl="0" rtl="0">
              <a:spcBef>
                <a:spcPts val="0"/>
              </a:spcBef>
              <a:buNone/>
            </a:pPr>
            <a:r>
              <a:rPr lang="en"/>
              <a:t>Demo: Setting Points in Design Mode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