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F6C6238-EDA4-4B3F-94E9-889D66E1A825}">
  <a:tblStyle styleId="{3F6C6238-EDA4-4B3F-94E9-889D66E1A825}" styleName="Table_0">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2" name="Shape 1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3" name="Shape 1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94" name="Shape 1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1" name="Shape 20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7" name="Shape 20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14" name="Shape 21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0" name="Shape 11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7" name="Shape 1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4" name="Shape 12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Calibri"/>
                <a:ea typeface="Calibri"/>
                <a:cs typeface="Calibri"/>
                <a:sym typeface="Calibri"/>
              </a:rPr>
              <a:t>+Big picture</a:t>
            </a:r>
          </a:p>
          <a:p>
            <a:pPr indent="-171450" lvl="1" marL="628650" marR="0" rtl="0" algn="l">
              <a:spcBef>
                <a:spcPts val="0"/>
              </a:spcBef>
              <a:buClr>
                <a:schemeClr val="dk1"/>
              </a:buClr>
              <a:buSzPct val="100000"/>
              <a:buFont typeface="Arial"/>
              <a:buChar char="•"/>
            </a:pPr>
            <a:r>
              <a:rPr lang="en-US"/>
              <a:t>The goal</a:t>
            </a:r>
          </a:p>
          <a:p>
            <a:pPr indent="-171450" lvl="2" marL="1085850" marR="0" rtl="0" algn="l">
              <a:spcBef>
                <a:spcPts val="0"/>
              </a:spcBef>
              <a:buClr>
                <a:schemeClr val="dk1"/>
              </a:buClr>
              <a:buSzPct val="100000"/>
              <a:buFont typeface="Arial"/>
              <a:buChar char="•"/>
            </a:pPr>
            <a:r>
              <a:rPr lang="en-US"/>
              <a:t>improve critical thinking skill for children</a:t>
            </a:r>
          </a:p>
          <a:p>
            <a:pPr indent="-171450" lvl="2" marL="1085850" rtl="0">
              <a:lnSpc>
                <a:spcPct val="115000"/>
              </a:lnSpc>
              <a:spcBef>
                <a:spcPts val="400"/>
              </a:spcBef>
              <a:buClr>
                <a:schemeClr val="dk1"/>
              </a:buClr>
              <a:buSzPct val="100000"/>
              <a:buFont typeface="Arial"/>
              <a:buChar char="•"/>
            </a:pPr>
            <a:r>
              <a:rPr lang="en-US"/>
              <a:t>computational thinking involves solving abstract problems, decomposing large complex problem, approximating problems’ difficulty, forecasting potential risks and issues, considering the worst case scenarios, controlling the uncertainty and thinking recursively</a:t>
            </a:r>
            <a:r>
              <a:rPr lang="en-US">
                <a:solidFill>
                  <a:srgbClr val="3F3F3F"/>
                </a:solidFill>
              </a:rPr>
              <a:t>.</a:t>
            </a:r>
          </a:p>
          <a:p>
            <a:pPr indent="-171450" lvl="1" marL="628650" rtl="0">
              <a:spcBef>
                <a:spcPts val="0"/>
              </a:spcBef>
              <a:buClr>
                <a:schemeClr val="dk1"/>
              </a:buClr>
              <a:buSzPct val="100000"/>
              <a:buFont typeface="Arial"/>
              <a:buChar char="•"/>
            </a:pPr>
            <a:r>
              <a:rPr lang="en-US"/>
              <a:t>Issues exist</a:t>
            </a:r>
          </a:p>
          <a:p>
            <a:pPr indent="-171450" lvl="2" marL="1085850" rtl="0">
              <a:spcBef>
                <a:spcPts val="0"/>
              </a:spcBef>
              <a:buClr>
                <a:schemeClr val="dk1"/>
              </a:buClr>
              <a:buSzPct val="100000"/>
              <a:buFont typeface="Arial"/>
              <a:buChar char="•"/>
            </a:pPr>
            <a:r>
              <a:rPr lang="en-US"/>
              <a:t>difficult to quantify student’s learning progression</a:t>
            </a:r>
          </a:p>
          <a:p>
            <a:pPr indent="-171450" lvl="2" marL="1085850" rtl="0">
              <a:spcBef>
                <a:spcPts val="0"/>
              </a:spcBef>
              <a:buClr>
                <a:schemeClr val="dk1"/>
              </a:buClr>
              <a:buSzPct val="100000"/>
              <a:buFont typeface="Arial"/>
              <a:buChar char="•"/>
            </a:pPr>
            <a:r>
              <a:rPr lang="en-US"/>
              <a:t>the gap between students and instructors (lack of real time assistance)</a:t>
            </a:r>
          </a:p>
          <a:p>
            <a:pPr indent="-171450" lvl="1" marL="628650" rtl="0">
              <a:spcBef>
                <a:spcPts val="0"/>
              </a:spcBef>
              <a:buClr>
                <a:schemeClr val="dk1"/>
              </a:buClr>
              <a:buSzPct val="100000"/>
              <a:buFont typeface="Arial"/>
              <a:buChar char="•"/>
            </a:pPr>
            <a:r>
              <a:rPr lang="en-US"/>
              <a:t>how </a:t>
            </a:r>
          </a:p>
          <a:p>
            <a:pPr indent="-171450" lvl="2" marL="1085850" rtl="0">
              <a:lnSpc>
                <a:spcPct val="115000"/>
              </a:lnSpc>
              <a:spcBef>
                <a:spcPts val="0"/>
              </a:spcBef>
              <a:buClr>
                <a:schemeClr val="dk1"/>
              </a:buClr>
              <a:buSzPct val="100000"/>
              <a:buFont typeface="Calibri"/>
              <a:buChar char="•"/>
            </a:pPr>
            <a:r>
              <a:rPr lang="en-US"/>
              <a:t>The Zones of Proximal Flow is a concept combining Vygostsky’s Zone of Proximal Development and Csikszentmihalyi’s state of Flow. The concept of flow is focused on how one can have optimal experience by performing an activity at one’s limit. The Zone of Proximal Development is concentrated on what one can achieve with external help. The Zones of Proximal Flow aims at the point to keep the learner continually have optimal experience while pushing one’s limit with accessible external help (Murphy, C., Kaiser, G., Loveland, K., &amp; Hasan, S. 2009).</a:t>
            </a:r>
          </a:p>
          <a:p>
            <a:pPr lvl="0" rtl="0">
              <a:lnSpc>
                <a:spcPct val="115000"/>
              </a:lnSpc>
              <a:spcBef>
                <a:spcPts val="400"/>
              </a:spcBef>
              <a:buNone/>
            </a:pPr>
            <a:r>
              <a:t/>
            </a:r>
            <a:endParaRPr>
              <a:solidFill>
                <a:srgbClr val="3F3F3F"/>
              </a:solidFill>
            </a:endParaRPr>
          </a:p>
          <a:p>
            <a:pPr lvl="0" marR="0" rtl="0" algn="l">
              <a:lnSpc>
                <a:spcPct val="10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5" name="Shape 125"/>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33" name="Shape 13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 name="Shape 14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1" marL="0" marR="0" rtl="0" algn="l">
              <a:spcBef>
                <a:spcPts val="0"/>
              </a:spcBef>
              <a:buClr>
                <a:schemeClr val="dk1"/>
              </a:buClr>
              <a:buSzPct val="25000"/>
              <a:buFont typeface="Arial"/>
              <a:buNone/>
            </a:pPr>
            <a:r>
              <a:rPr lang="en-US"/>
              <a:t>Retina: collects students’ compilation time, compilation error, runtime errors, stack trace and so on. </a:t>
            </a:r>
          </a:p>
          <a:p>
            <a:pPr indent="387350" lvl="0" rtl="0">
              <a:lnSpc>
                <a:spcPct val="200000"/>
              </a:lnSpc>
              <a:spcBef>
                <a:spcPts val="0"/>
              </a:spcBef>
              <a:buClr>
                <a:schemeClr val="dk1"/>
              </a:buClr>
              <a:buSzPct val="91666"/>
              <a:buFont typeface="Arial"/>
              <a:buNone/>
            </a:pPr>
            <a:r>
              <a:rPr lang="en-US"/>
              <a:t> We are adopting the similar concept that shows the attendance of the student. For good attendance, we will prize them. </a:t>
            </a:r>
          </a:p>
        </p:txBody>
      </p:sp>
      <p:sp>
        <p:nvSpPr>
          <p:cNvPr id="141" name="Shape 14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1" marL="0" marR="0" rtl="0" algn="l">
              <a:spcBef>
                <a:spcPts val="0"/>
              </a:spcBef>
              <a:buClr>
                <a:schemeClr val="dk1"/>
              </a:buClr>
              <a:buSzPct val="25000"/>
              <a:buFont typeface="Arial"/>
              <a:buNone/>
            </a:pPr>
            <a:r>
              <a:t/>
            </a:r>
            <a:endParaRPr b="0" i="0" sz="1200" u="none" cap="none" strike="noStrike">
              <a:solidFill>
                <a:schemeClr val="dk1"/>
              </a:solidFill>
              <a:latin typeface="Calibri"/>
              <a:ea typeface="Calibri"/>
              <a:cs typeface="Calibri"/>
              <a:sym typeface="Calibri"/>
            </a:endParaRPr>
          </a:p>
        </p:txBody>
      </p:sp>
      <p:sp>
        <p:nvSpPr>
          <p:cNvPr id="150" name="Shape 150"/>
          <p:cNvSpPr txBox="1"/>
          <p:nvPr>
            <p:ph idx="12" type="sldNum"/>
          </p:nvPr>
        </p:nvSpPr>
        <p:spPr>
          <a:xfrm>
            <a:off x="3884612" y="8685213"/>
            <a:ext cx="2971800" cy="4587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58" name="Shape 15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5" name="Shape 16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p:nvPr/>
        </p:nvSpPr>
        <p:spPr>
          <a:xfrm>
            <a:off x="0" y="6400800"/>
            <a:ext cx="12192000"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6334316"/>
            <a:ext cx="12192000" cy="66483"/>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ctrTitle"/>
          </p:nvPr>
        </p:nvSpPr>
        <p:spPr>
          <a:xfrm>
            <a:off x="1097279" y="758952"/>
            <a:ext cx="10058399"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2" name="Shape 22"/>
          <p:cNvSpPr txBox="1"/>
          <p:nvPr>
            <p:ph idx="1" type="subTitle"/>
          </p:nvPr>
        </p:nvSpPr>
        <p:spPr>
          <a:xfrm>
            <a:off x="1100050" y="4455621"/>
            <a:ext cx="10058399"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2pPr>
            <a:lvl3pPr indent="0" lvl="2" marL="914400" marR="0" rtl="0" algn="ctr">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ctr">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23" name="Shape 23"/>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26" name="Shape 26"/>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x="0" y="0"/>
          <a:ext cx="0" cy="0"/>
          <a:chOff x="0" y="0"/>
          <a:chExt cx="0" cy="0"/>
        </a:xfrm>
      </p:grpSpPr>
      <p:sp>
        <p:nvSpPr>
          <p:cNvPr id="88" name="Shape 88"/>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9" name="Shape 89"/>
          <p:cNvSpPr txBox="1"/>
          <p:nvPr>
            <p:ph idx="1" type="body"/>
          </p:nvPr>
        </p:nvSpPr>
        <p:spPr>
          <a:xfrm rot="5400000">
            <a:off x="4114799" y="-1171785"/>
            <a:ext cx="4023360" cy="100583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0" name="Shape 9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3" name="Shape 93"/>
        <p:cNvGrpSpPr/>
        <p:nvPr/>
      </p:nvGrpSpPr>
      <p:grpSpPr>
        <a:xfrm>
          <a:off x="0" y="0"/>
          <a:ext cx="0" cy="0"/>
          <a:chOff x="0" y="0"/>
          <a:chExt cx="0" cy="0"/>
        </a:xfrm>
      </p:grpSpPr>
      <p:sp>
        <p:nvSpPr>
          <p:cNvPr id="94" name="Shape 94"/>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96" name="Shape 96"/>
          <p:cNvSpPr txBox="1"/>
          <p:nvPr>
            <p:ph type="title"/>
          </p:nvPr>
        </p:nvSpPr>
        <p:spPr>
          <a:xfrm rot="5400000">
            <a:off x="7159401" y="1977801"/>
            <a:ext cx="5759897" cy="262889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7" name="Shape 97"/>
          <p:cNvSpPr txBox="1"/>
          <p:nvPr>
            <p:ph idx="1" type="body"/>
          </p:nvPr>
        </p:nvSpPr>
        <p:spPr>
          <a:xfrm rot="5400000">
            <a:off x="1825401" y="-574898"/>
            <a:ext cx="5759897" cy="77342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98" name="Shape 98"/>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0" name="Shape 100"/>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9" name="Shape 29"/>
          <p:cNvSpPr txBox="1"/>
          <p:nvPr>
            <p:ph idx="1" type="body"/>
          </p:nvPr>
        </p:nvSpPr>
        <p:spPr>
          <a:xfrm>
            <a:off x="1097279" y="1845733"/>
            <a:ext cx="1005839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30" name="Shape 3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lt1"/>
        </a:solidFill>
      </p:bgPr>
    </p:bg>
    <p:spTree>
      <p:nvGrpSpPr>
        <p:cNvPr id="33" name="Shape 33"/>
        <p:cNvGrpSpPr/>
        <p:nvPr/>
      </p:nvGrpSpPr>
      <p:grpSpPr>
        <a:xfrm>
          <a:off x="0" y="0"/>
          <a:ext cx="0" cy="0"/>
          <a:chOff x="0" y="0"/>
          <a:chExt cx="0" cy="0"/>
        </a:xfrm>
      </p:grpSpPr>
      <p:sp>
        <p:nvSpPr>
          <p:cNvPr id="34" name="Shape 34"/>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1097279" y="758952"/>
            <a:ext cx="10058399" cy="3566159"/>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262626"/>
              </a:buClr>
              <a:buFont typeface="Calibri"/>
              <a:buNone/>
              <a:defRPr b="0" i="0" sz="8000" u="none" cap="none" strike="noStrike">
                <a:solidFill>
                  <a:srgbClr val="262626"/>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1097279" y="4453128"/>
            <a:ext cx="10058399" cy="1143000"/>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24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800" u="none" cap="none" strike="noStrike">
                <a:solidFill>
                  <a:srgbClr val="888888"/>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600" u="none" cap="none" strike="noStrike">
                <a:solidFill>
                  <a:srgbClr val="888888"/>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1400" u="none" cap="none" strike="noStrike">
                <a:solidFill>
                  <a:srgbClr val="888888"/>
                </a:solidFill>
                <a:latin typeface="Calibri"/>
                <a:ea typeface="Calibri"/>
                <a:cs typeface="Calibri"/>
                <a:sym typeface="Calibri"/>
              </a:defRPr>
            </a:lvl9pPr>
          </a:lstStyle>
          <a:p/>
        </p:txBody>
      </p:sp>
      <p:sp>
        <p:nvSpPr>
          <p:cNvPr id="38" name="Shape 38"/>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cxnSp>
        <p:nvCxnSpPr>
          <p:cNvPr id="41" name="Shape 41"/>
          <p:cNvCxnSpPr/>
          <p:nvPr/>
        </p:nvCxnSpPr>
        <p:spPr>
          <a:xfrm>
            <a:off x="1207658" y="4343400"/>
            <a:ext cx="9875520" cy="0"/>
          </a:xfrm>
          <a:prstGeom prst="straightConnector1">
            <a:avLst/>
          </a:prstGeom>
          <a:noFill/>
          <a:ln cap="flat" cmpd="sng" w="9525">
            <a:solidFill>
              <a:srgbClr val="7F7F7F"/>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2" name="Shape 42"/>
        <p:cNvGrpSpPr/>
        <p:nvPr/>
      </p:nvGrpSpPr>
      <p:grpSpPr>
        <a:xfrm>
          <a:off x="0" y="0"/>
          <a:ext cx="0" cy="0"/>
          <a:chOff x="0" y="0"/>
          <a:chExt cx="0" cy="0"/>
        </a:xfrm>
      </p:grpSpPr>
      <p:sp>
        <p:nvSpPr>
          <p:cNvPr id="43" name="Shape 43"/>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1097279" y="1845733"/>
            <a:ext cx="4937760" cy="4023358"/>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5" name="Shape 45"/>
          <p:cNvSpPr txBox="1"/>
          <p:nvPr>
            <p:ph idx="2" type="body"/>
          </p:nvPr>
        </p:nvSpPr>
        <p:spPr>
          <a:xfrm>
            <a:off x="6217919" y="1845734"/>
            <a:ext cx="4937760"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46" name="Shape 46"/>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body"/>
          </p:nvPr>
        </p:nvSpPr>
        <p:spPr>
          <a:xfrm>
            <a:off x="1097279" y="1846051"/>
            <a:ext cx="4937760"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2" name="Shape 52"/>
          <p:cNvSpPr txBox="1"/>
          <p:nvPr>
            <p:ph idx="2" type="body"/>
          </p:nvPr>
        </p:nvSpPr>
        <p:spPr>
          <a:xfrm>
            <a:off x="1097279" y="2582334"/>
            <a:ext cx="4937760" cy="328675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3" name="Shape 53"/>
          <p:cNvSpPr txBox="1"/>
          <p:nvPr>
            <p:ph idx="3" type="body"/>
          </p:nvPr>
        </p:nvSpPr>
        <p:spPr>
          <a:xfrm>
            <a:off x="6217919" y="1846051"/>
            <a:ext cx="4937760" cy="736282"/>
          </a:xfrm>
          <a:prstGeom prst="rect">
            <a:avLst/>
          </a:prstGeom>
          <a:noFill/>
          <a:ln>
            <a:noFill/>
          </a:ln>
        </p:spPr>
        <p:txBody>
          <a:bodyPr anchorCtr="0" anchor="ctr" bIns="91425" lIns="91425" rIns="91425" tIns="91425"/>
          <a:lstStyle>
            <a:lvl1pPr indent="0" lvl="0" marL="0" marR="0" rtl="0" algn="l">
              <a:lnSpc>
                <a:spcPct val="90000"/>
              </a:lnSpc>
              <a:spcBef>
                <a:spcPts val="1200"/>
              </a:spcBef>
              <a:spcAft>
                <a:spcPts val="200"/>
              </a:spcAft>
              <a:buClr>
                <a:schemeClr val="accent1"/>
              </a:buClr>
              <a:buFont typeface="Calibri"/>
              <a:buNone/>
              <a:defRPr b="0" i="0" sz="2000" u="none" cap="none" strike="noStrike">
                <a:solidFill>
                  <a:schemeClr val="dk2"/>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1" i="0" sz="20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1" i="0" sz="18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1" i="0" sz="1600" u="none" cap="none" strike="noStrike">
                <a:solidFill>
                  <a:srgbClr val="3F3F3F"/>
                </a:solidFill>
                <a:latin typeface="Calibri"/>
                <a:ea typeface="Calibri"/>
                <a:cs typeface="Calibri"/>
                <a:sym typeface="Calibri"/>
              </a:defRPr>
            </a:lvl9pPr>
          </a:lstStyle>
          <a:p/>
        </p:txBody>
      </p:sp>
      <p:sp>
        <p:nvSpPr>
          <p:cNvPr id="54" name="Shape 54"/>
          <p:cNvSpPr txBox="1"/>
          <p:nvPr>
            <p:ph idx="4" type="body"/>
          </p:nvPr>
        </p:nvSpPr>
        <p:spPr>
          <a:xfrm>
            <a:off x="6217919" y="2582333"/>
            <a:ext cx="4937760" cy="328675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55" name="Shape 55"/>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6" name="Shape 56"/>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8" name="Shape 58"/>
        <p:cNvGrpSpPr/>
        <p:nvPr/>
      </p:nvGrpSpPr>
      <p:grpSpPr>
        <a:xfrm>
          <a:off x="0" y="0"/>
          <a:ext cx="0" cy="0"/>
          <a:chOff x="0" y="0"/>
          <a:chExt cx="0" cy="0"/>
        </a:xfrm>
      </p:grpSpPr>
      <p:sp>
        <p:nvSpPr>
          <p:cNvPr id="59" name="Shape 59"/>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0" name="Shape 60"/>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3" name="Shape 63"/>
        <p:cNvGrpSpPr/>
        <p:nvPr/>
      </p:nvGrpSpPr>
      <p:grpSpPr>
        <a:xfrm>
          <a:off x="0" y="0"/>
          <a:ext cx="0" cy="0"/>
          <a:chOff x="0" y="0"/>
          <a:chExt cx="0" cy="0"/>
        </a:xfrm>
      </p:grpSpPr>
      <p:sp>
        <p:nvSpPr>
          <p:cNvPr id="64" name="Shape 64"/>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65" name="Shape 65"/>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66" name="Shape 66"/>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9" name="Shape 69"/>
        <p:cNvGrpSpPr/>
        <p:nvPr/>
      </p:nvGrpSpPr>
      <p:grpSpPr>
        <a:xfrm>
          <a:off x="0" y="0"/>
          <a:ext cx="0" cy="0"/>
          <a:chOff x="0" y="0"/>
          <a:chExt cx="0" cy="0"/>
        </a:xfrm>
      </p:grpSpPr>
      <p:sp>
        <p:nvSpPr>
          <p:cNvPr id="70" name="Shape 70"/>
          <p:cNvSpPr/>
          <p:nvPr/>
        </p:nvSpPr>
        <p:spPr>
          <a:xfrm>
            <a:off x="15" y="0"/>
            <a:ext cx="4050791" cy="68580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4040071" y="0"/>
            <a:ext cx="64008" cy="6858000"/>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457200" y="594358"/>
            <a:ext cx="3200399" cy="228600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txBox="1"/>
          <p:nvPr>
            <p:ph idx="1" type="body"/>
          </p:nvPr>
        </p:nvSpPr>
        <p:spPr>
          <a:xfrm>
            <a:off x="4800600" y="731520"/>
            <a:ext cx="6492239" cy="5257799"/>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74" name="Shape 74"/>
          <p:cNvSpPr txBox="1"/>
          <p:nvPr>
            <p:ph idx="2" type="body"/>
          </p:nvPr>
        </p:nvSpPr>
        <p:spPr>
          <a:xfrm>
            <a:off x="457200" y="2926080"/>
            <a:ext cx="3200399" cy="3379124"/>
          </a:xfrm>
          <a:prstGeom prst="rect">
            <a:avLst/>
          </a:prstGeom>
          <a:no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75" name="Shape 75"/>
          <p:cNvSpPr txBox="1"/>
          <p:nvPr>
            <p:ph idx="10" type="dt"/>
          </p:nvPr>
        </p:nvSpPr>
        <p:spPr>
          <a:xfrm>
            <a:off x="465512" y="6459785"/>
            <a:ext cx="2618509"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4800600" y="6459785"/>
            <a:ext cx="4648199" cy="365125"/>
          </a:xfrm>
          <a:prstGeom prst="rect">
            <a:avLst/>
          </a:prstGeom>
          <a:noFill/>
          <a:ln>
            <a:noFill/>
          </a:ln>
        </p:spPr>
        <p:txBody>
          <a:bodyPr anchorCtr="0" anchor="ctr" bIns="91425" lIns="91425" rIns="91425" tIns="91425"/>
          <a:lstStyle>
            <a:lvl1pPr indent="0" lvl="0" marL="0" marR="0" rtl="0" algn="l">
              <a:spcBef>
                <a:spcPts val="0"/>
              </a:spcBef>
              <a:buNone/>
              <a:defRPr sz="900" cap="none">
                <a:solidFill>
                  <a:schemeClr val="dk2"/>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chemeClr val="dk2"/>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p:nvPr/>
        </p:nvSpPr>
        <p:spPr>
          <a:xfrm>
            <a:off x="0" y="4953000"/>
            <a:ext cx="12188824" cy="1904999"/>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80" name="Shape 80"/>
          <p:cNvSpPr/>
          <p:nvPr/>
        </p:nvSpPr>
        <p:spPr>
          <a:xfrm>
            <a:off x="15" y="491507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81" name="Shape 81"/>
          <p:cNvSpPr txBox="1"/>
          <p:nvPr>
            <p:ph type="title"/>
          </p:nvPr>
        </p:nvSpPr>
        <p:spPr>
          <a:xfrm>
            <a:off x="1097279" y="5074919"/>
            <a:ext cx="10113645" cy="822960"/>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FFFFFF"/>
              </a:buClr>
              <a:buFont typeface="Calibri"/>
              <a:buNone/>
              <a:defRPr b="0" i="0" sz="3600" u="none" cap="none" strike="noStrike">
                <a:solidFill>
                  <a:srgbClr val="FFFFF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p:nvPr>
            <p:ph idx="2" type="pic"/>
          </p:nvPr>
        </p:nvSpPr>
        <p:spPr>
          <a:xfrm>
            <a:off x="15" y="0"/>
            <a:ext cx="12191984" cy="4915076"/>
          </a:xfrm>
          <a:prstGeom prst="rect">
            <a:avLst/>
          </a:prstGeom>
          <a:solidFill>
            <a:srgbClr val="BECAD4"/>
          </a:solidFill>
          <a:ln>
            <a:noFill/>
          </a:ln>
        </p:spPr>
        <p:txBody>
          <a:bodyPr anchorCtr="0" anchor="t" bIns="91425" lIns="91425" rIns="91425" tIns="91425"/>
          <a:lstStyle>
            <a:lvl1pPr indent="0" lvl="0" marL="0" marR="0" rtl="0" algn="l">
              <a:lnSpc>
                <a:spcPct val="90000"/>
              </a:lnSpc>
              <a:spcBef>
                <a:spcPts val="1200"/>
              </a:spcBef>
              <a:spcAft>
                <a:spcPts val="200"/>
              </a:spcAft>
              <a:buClr>
                <a:schemeClr val="accent1"/>
              </a:buClr>
              <a:buFont typeface="Calibri"/>
              <a:buNone/>
              <a:defRPr b="0" i="0" sz="3200" u="none" cap="none" strike="noStrike">
                <a:solidFill>
                  <a:srgbClr val="3F3F3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28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24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2000" u="none" cap="none" strike="noStrike">
                <a:solidFill>
                  <a:srgbClr val="3F3F3F"/>
                </a:solidFill>
                <a:latin typeface="Calibri"/>
                <a:ea typeface="Calibri"/>
                <a:cs typeface="Calibri"/>
                <a:sym typeface="Calibri"/>
              </a:defRPr>
            </a:lvl9pPr>
          </a:lstStyle>
          <a:p/>
        </p:txBody>
      </p:sp>
      <p:sp>
        <p:nvSpPr>
          <p:cNvPr id="83" name="Shape 83"/>
          <p:cNvSpPr txBox="1"/>
          <p:nvPr>
            <p:ph idx="1" type="body"/>
          </p:nvPr>
        </p:nvSpPr>
        <p:spPr>
          <a:xfrm>
            <a:off x="1097279" y="5907023"/>
            <a:ext cx="10113264" cy="594359"/>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600"/>
              </a:spcAft>
              <a:buClr>
                <a:schemeClr val="accent1"/>
              </a:buClr>
              <a:buFont typeface="Calibri"/>
              <a:buNone/>
              <a:defRPr b="0" i="0" sz="1500" u="none" cap="none" strike="noStrike">
                <a:solidFill>
                  <a:srgbClr val="FFFFFF"/>
                </a:solidFill>
                <a:latin typeface="Calibri"/>
                <a:ea typeface="Calibri"/>
                <a:cs typeface="Calibri"/>
                <a:sym typeface="Calibri"/>
              </a:defRPr>
            </a:lvl1pPr>
            <a:lvl2pPr indent="0" lvl="1" marL="457200" marR="0" rtl="0" algn="l">
              <a:lnSpc>
                <a:spcPct val="90000"/>
              </a:lnSpc>
              <a:spcBef>
                <a:spcPts val="200"/>
              </a:spcBef>
              <a:spcAft>
                <a:spcPts val="400"/>
              </a:spcAft>
              <a:buClr>
                <a:schemeClr val="accent1"/>
              </a:buClr>
              <a:buFont typeface="Calibri"/>
              <a:buNone/>
              <a:defRPr b="0" i="0" sz="1200" u="none" cap="none" strike="noStrike">
                <a:solidFill>
                  <a:srgbClr val="3F3F3F"/>
                </a:solidFill>
                <a:latin typeface="Calibri"/>
                <a:ea typeface="Calibri"/>
                <a:cs typeface="Calibri"/>
                <a:sym typeface="Calibri"/>
              </a:defRPr>
            </a:lvl2pPr>
            <a:lvl3pPr indent="0" lvl="2" marL="914400" marR="0" rtl="0" algn="l">
              <a:lnSpc>
                <a:spcPct val="90000"/>
              </a:lnSpc>
              <a:spcBef>
                <a:spcPts val="200"/>
              </a:spcBef>
              <a:spcAft>
                <a:spcPts val="400"/>
              </a:spcAft>
              <a:buClr>
                <a:schemeClr val="accent1"/>
              </a:buClr>
              <a:buFont typeface="Calibri"/>
              <a:buNone/>
              <a:defRPr b="0" i="0" sz="1000" u="none" cap="none" strike="noStrike">
                <a:solidFill>
                  <a:srgbClr val="3F3F3F"/>
                </a:solidFill>
                <a:latin typeface="Calibri"/>
                <a:ea typeface="Calibri"/>
                <a:cs typeface="Calibri"/>
                <a:sym typeface="Calibri"/>
              </a:defRPr>
            </a:lvl3pPr>
            <a:lvl4pPr indent="0" lvl="3" marL="1371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4pPr>
            <a:lvl5pPr indent="0" lvl="4" marL="18288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5pPr>
            <a:lvl6pPr indent="0" lvl="5" marL="22860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6pPr>
            <a:lvl7pPr indent="0" lvl="6" marL="27432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7pPr>
            <a:lvl8pPr indent="0" lvl="7" marL="32004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8pPr>
            <a:lvl9pPr indent="0" lvl="8" marL="3657600" marR="0" rtl="0" algn="l">
              <a:lnSpc>
                <a:spcPct val="90000"/>
              </a:lnSpc>
              <a:spcBef>
                <a:spcPts val="200"/>
              </a:spcBef>
              <a:spcAft>
                <a:spcPts val="400"/>
              </a:spcAft>
              <a:buClr>
                <a:schemeClr val="accent1"/>
              </a:buClr>
              <a:buFont typeface="Calibri"/>
              <a:buNone/>
              <a:defRPr b="0" i="0" sz="900" u="none" cap="none" strike="noStrike">
                <a:solidFill>
                  <a:srgbClr val="3F3F3F"/>
                </a:solidFill>
                <a:latin typeface="Calibri"/>
                <a:ea typeface="Calibri"/>
                <a:cs typeface="Calibri"/>
                <a:sym typeface="Calibri"/>
              </a:defRPr>
            </a:lvl9pPr>
          </a:lstStyle>
          <a:p/>
        </p:txBody>
      </p:sp>
      <p:sp>
        <p:nvSpPr>
          <p:cNvPr id="84" name="Shape 84"/>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sz="900">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5" name="Shape 85"/>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sz="900" cap="non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3175" y="6400800"/>
            <a:ext cx="12188824" cy="457200"/>
          </a:xfrm>
          <a:prstGeom prst="rect">
            <a:avLst/>
          </a:prstGeom>
          <a:solidFill>
            <a:schemeClr val="accent2"/>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15" y="6334316"/>
            <a:ext cx="12188824" cy="64008"/>
          </a:xfrm>
          <a:prstGeom prst="rect">
            <a:avLst/>
          </a:prstGeom>
          <a:solidFill>
            <a:schemeClr val="accent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title"/>
          </p:nvPr>
        </p:nvSpPr>
        <p:spPr>
          <a:xfrm>
            <a:off x="1097279" y="286603"/>
            <a:ext cx="10058399" cy="1450756"/>
          </a:xfrm>
          <a:prstGeom prst="rect">
            <a:avLst/>
          </a:prstGeom>
          <a:noFill/>
          <a:ln>
            <a:noFill/>
          </a:ln>
        </p:spPr>
        <p:txBody>
          <a:bodyPr anchorCtr="0" anchor="b" bIns="91425" lIns="91425" rIns="91425" tIns="91425"/>
          <a:lstStyle>
            <a:lvl1pPr indent="0" lvl="0" marL="0" marR="0" rtl="0" algn="l">
              <a:lnSpc>
                <a:spcPct val="85000"/>
              </a:lnSpc>
              <a:spcBef>
                <a:spcPts val="0"/>
              </a:spcBef>
              <a:buClr>
                <a:srgbClr val="3F3F3F"/>
              </a:buClr>
              <a:buFont typeface="Calibri"/>
              <a:buNone/>
              <a:defRPr b="0" i="0" sz="4800" u="none" cap="none" strike="noStrike">
                <a:solidFill>
                  <a:srgbClr val="3F3F3F"/>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1097279" y="1845733"/>
            <a:ext cx="10058399" cy="4023360"/>
          </a:xfrm>
          <a:prstGeom prst="rect">
            <a:avLst/>
          </a:prstGeom>
          <a:noFill/>
          <a:ln>
            <a:noFill/>
          </a:ln>
        </p:spPr>
        <p:txBody>
          <a:bodyPr anchorCtr="0" anchor="t" bIns="91425" lIns="91425" rIns="91425" tIns="91425"/>
          <a:lstStyle>
            <a:lvl1pPr indent="35560" lvl="0" marL="91440" marR="0" rtl="0" algn="l">
              <a:lnSpc>
                <a:spcPct val="90000"/>
              </a:lnSpc>
              <a:spcBef>
                <a:spcPts val="1200"/>
              </a:spcBef>
              <a:spcAft>
                <a:spcPts val="200"/>
              </a:spcAft>
              <a:buClr>
                <a:schemeClr val="accent1"/>
              </a:buClr>
              <a:buSzPct val="100000"/>
              <a:buFont typeface="Calibri"/>
              <a:buChar char=" "/>
              <a:defRPr b="0" i="0" sz="2000" u="none" cap="none" strike="noStrike">
                <a:solidFill>
                  <a:srgbClr val="3F3F3F"/>
                </a:solidFill>
                <a:latin typeface="Calibri"/>
                <a:ea typeface="Calibri"/>
                <a:cs typeface="Calibri"/>
                <a:sym typeface="Calibri"/>
              </a:defRPr>
            </a:lvl1pPr>
            <a:lvl2pPr indent="-79248" lvl="1" marL="384048" marR="0" rtl="0" algn="l">
              <a:lnSpc>
                <a:spcPct val="90000"/>
              </a:lnSpc>
              <a:spcBef>
                <a:spcPts val="200"/>
              </a:spcBef>
              <a:spcAft>
                <a:spcPts val="400"/>
              </a:spcAft>
              <a:buClr>
                <a:schemeClr val="accent1"/>
              </a:buClr>
              <a:buSzPct val="100000"/>
              <a:buFont typeface="Calibri"/>
              <a:buChar char="◦"/>
              <a:defRPr b="0" i="0" sz="1800" u="none" cap="none" strike="noStrike">
                <a:solidFill>
                  <a:srgbClr val="3F3F3F"/>
                </a:solidFill>
                <a:latin typeface="Calibri"/>
                <a:ea typeface="Calibri"/>
                <a:cs typeface="Calibri"/>
                <a:sym typeface="Calibri"/>
              </a:defRPr>
            </a:lvl2pPr>
            <a:lvl3pPr indent="-97027" lvl="2" marL="56692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3pPr>
            <a:lvl4pPr indent="-102108" lvl="3" marL="74980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4pPr>
            <a:lvl5pPr indent="-94488" lvl="4" marL="932688"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5pPr>
            <a:lvl6pPr indent="-147500" lvl="5" marL="11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6pPr>
            <a:lvl7pPr indent="-144300" lvl="6" marL="13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7pPr>
            <a:lvl8pPr indent="-141100" lvl="7" marL="1500000"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8pPr>
            <a:lvl9pPr indent="-150599" lvl="8" marL="1699999" marR="0" rtl="0" algn="l">
              <a:lnSpc>
                <a:spcPct val="90000"/>
              </a:lnSpc>
              <a:spcBef>
                <a:spcPts val="200"/>
              </a:spcBef>
              <a:spcAft>
                <a:spcPts val="400"/>
              </a:spcAft>
              <a:buClr>
                <a:schemeClr val="accent1"/>
              </a:buClr>
              <a:buSzPct val="1000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Shape 14"/>
          <p:cNvSpPr txBox="1"/>
          <p:nvPr>
            <p:ph idx="10" type="dt"/>
          </p:nvPr>
        </p:nvSpPr>
        <p:spPr>
          <a:xfrm>
            <a:off x="1097279" y="6459785"/>
            <a:ext cx="2472271" cy="365125"/>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686185" y="6459785"/>
            <a:ext cx="4822803" cy="365125"/>
          </a:xfrm>
          <a:prstGeom prst="rect">
            <a:avLst/>
          </a:prstGeom>
          <a:noFill/>
          <a:ln>
            <a:noFill/>
          </a:ln>
        </p:spPr>
        <p:txBody>
          <a:bodyPr anchorCtr="0" anchor="ctr" bIns="91425" lIns="91425" rIns="91425" tIns="91425"/>
          <a:lstStyle>
            <a:lvl1pPr indent="0" lvl="0" marL="0" marR="0" rtl="0" algn="ctr">
              <a:spcBef>
                <a:spcPts val="0"/>
              </a:spcBef>
              <a:buNone/>
              <a:defRPr b="0" i="0" sz="900" u="none" cap="none" strike="noStrike">
                <a:solidFill>
                  <a:srgbClr val="FFFFFF"/>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cxnSp>
        <p:nvCxnSpPr>
          <p:cNvPr id="17" name="Shape 17"/>
          <p:cNvCxnSpPr/>
          <p:nvPr/>
        </p:nvCxnSpPr>
        <p:spPr>
          <a:xfrm>
            <a:off x="1193532" y="1737844"/>
            <a:ext cx="9966959" cy="0"/>
          </a:xfrm>
          <a:prstGeom prst="straightConnector1">
            <a:avLst/>
          </a:prstGeom>
          <a:noFill/>
          <a:ln cap="flat" cmpd="sng" w="9525">
            <a:solidFill>
              <a:srgbClr val="7F7F7F"/>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0.png"/><Relationship Id="rId4" Type="http://schemas.openxmlformats.org/officeDocument/2006/relationships/image" Target="../media/image01.png"/><Relationship Id="rId5"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ctrTitle"/>
          </p:nvPr>
        </p:nvSpPr>
        <p:spPr>
          <a:xfrm>
            <a:off x="1097279" y="758952"/>
            <a:ext cx="10058399" cy="3566159"/>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262626"/>
              </a:buClr>
              <a:buSzPct val="25000"/>
              <a:buFont typeface="Calibri"/>
              <a:buNone/>
            </a:pPr>
            <a:r>
              <a:rPr b="0" i="0" lang="en-US" sz="8000" u="none" cap="none" strike="noStrike">
                <a:solidFill>
                  <a:srgbClr val="262626"/>
                </a:solidFill>
                <a:latin typeface="Calibri"/>
                <a:ea typeface="Calibri"/>
                <a:cs typeface="Calibri"/>
                <a:sym typeface="Calibri"/>
              </a:rPr>
              <a:t>SAGE</a:t>
            </a:r>
            <a:r>
              <a:rPr lang="en-US"/>
              <a:t> Dashboard</a:t>
            </a:r>
            <a:r>
              <a:rPr b="0" i="0" lang="en-US" sz="8000" u="none" cap="none" strike="noStrike">
                <a:solidFill>
                  <a:srgbClr val="262626"/>
                </a:solidFill>
                <a:latin typeface="Calibri"/>
                <a:ea typeface="Calibri"/>
                <a:cs typeface="Calibri"/>
                <a:sym typeface="Calibri"/>
              </a:rPr>
              <a:t>: Proposal</a:t>
            </a:r>
          </a:p>
        </p:txBody>
      </p:sp>
      <p:sp>
        <p:nvSpPr>
          <p:cNvPr id="107" name="Shape 107"/>
          <p:cNvSpPr txBox="1"/>
          <p:nvPr>
            <p:ph idx="1" type="subTitle"/>
          </p:nvPr>
        </p:nvSpPr>
        <p:spPr>
          <a:xfrm>
            <a:off x="1100050" y="4455621"/>
            <a:ext cx="10058399" cy="1143000"/>
          </a:xfrm>
          <a:prstGeom prst="rect">
            <a:avLst/>
          </a:prstGeom>
          <a:noFill/>
          <a:ln>
            <a:noFill/>
          </a:ln>
        </p:spPr>
        <p:txBody>
          <a:bodyPr anchorCtr="0" anchor="t" bIns="45700" lIns="91425" rIns="91425" tIns="45700">
            <a:noAutofit/>
          </a:bodyPr>
          <a:lstStyle/>
          <a:p>
            <a:pPr indent="0" lvl="0" marL="0" marR="0" rtl="0" algn="l">
              <a:lnSpc>
                <a:spcPct val="70000"/>
              </a:lnSpc>
              <a:spcBef>
                <a:spcPts val="0"/>
              </a:spcBef>
              <a:spcAft>
                <a:spcPts val="0"/>
              </a:spcAft>
              <a:buClr>
                <a:schemeClr val="accent1"/>
              </a:buClr>
              <a:buSzPct val="25000"/>
              <a:buFont typeface="Calibri"/>
              <a:buNone/>
            </a:pPr>
            <a:r>
              <a:rPr lang="en-US" sz="2040"/>
              <a:t>Ruicong Xie and Tianci Zhong</a:t>
            </a:r>
          </a:p>
          <a:p>
            <a:pPr indent="0" lvl="0" marL="0" marR="0" rtl="0" algn="l">
              <a:lnSpc>
                <a:spcPct val="70000"/>
              </a:lnSpc>
              <a:spcBef>
                <a:spcPts val="1400"/>
              </a:spcBef>
              <a:spcAft>
                <a:spcPts val="0"/>
              </a:spcAft>
              <a:buClr>
                <a:schemeClr val="accent1"/>
              </a:buClr>
              <a:buSzPct val="25000"/>
              <a:buFont typeface="Calibri"/>
              <a:buNone/>
            </a:pPr>
            <a:r>
              <a:rPr lang="en-US" sz="2040"/>
              <a:t>Columbia University</a:t>
            </a:r>
          </a:p>
          <a:p>
            <a:pPr indent="0" lvl="0" marL="0" marR="0" rtl="0" algn="l">
              <a:lnSpc>
                <a:spcPct val="70000"/>
              </a:lnSpc>
              <a:spcBef>
                <a:spcPts val="1400"/>
              </a:spcBef>
              <a:spcAft>
                <a:spcPts val="0"/>
              </a:spcAft>
              <a:buClr>
                <a:schemeClr val="accent1"/>
              </a:buClr>
              <a:buSzPct val="25000"/>
              <a:buFont typeface="Calibri"/>
              <a:buNone/>
            </a:pPr>
            <a:r>
              <a:rPr lang="en-US" sz="2040"/>
              <a:t>FALL</a:t>
            </a:r>
            <a:r>
              <a:rPr b="0" i="0" lang="en-US" sz="2040" u="none" cap="none" strike="noStrike">
                <a:solidFill>
                  <a:schemeClr val="dk2"/>
                </a:solidFill>
                <a:latin typeface="Calibri"/>
                <a:ea typeface="Calibri"/>
                <a:cs typeface="Calibri"/>
                <a:sym typeface="Calibri"/>
              </a:rPr>
              <a:t> 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Proposal</a:t>
            </a:r>
          </a:p>
        </p:txBody>
      </p:sp>
      <p:sp>
        <p:nvSpPr>
          <p:cNvPr id="176" name="Shape 17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grpSp>
        <p:nvGrpSpPr>
          <p:cNvPr id="177" name="Shape 177"/>
          <p:cNvGrpSpPr/>
          <p:nvPr/>
        </p:nvGrpSpPr>
        <p:grpSpPr>
          <a:xfrm>
            <a:off x="1273224" y="1935725"/>
            <a:ext cx="9859200" cy="3926404"/>
            <a:chOff x="1273224" y="1935725"/>
            <a:chExt cx="9859200" cy="3926404"/>
          </a:xfrm>
        </p:grpSpPr>
        <p:sp>
          <p:nvSpPr>
            <p:cNvPr id="178" name="Shape 178"/>
            <p:cNvSpPr/>
            <p:nvPr/>
          </p:nvSpPr>
          <p:spPr>
            <a:xfrm flipH="1">
              <a:off x="1334915" y="2335075"/>
              <a:ext cx="1938300" cy="1752600"/>
            </a:xfrm>
            <a:prstGeom prst="rect">
              <a:avLst/>
            </a:prstGeom>
            <a:noFill/>
            <a:ln cap="flat" cmpd="sng" w="2857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a:p>
              <a:pPr indent="0" lvl="0" marL="0" marR="0" rtl="0" algn="ctr">
                <a:spcBef>
                  <a:spcPts val="0"/>
                </a:spcBef>
                <a:buNone/>
              </a:pPr>
              <a:r>
                <a:t/>
              </a:r>
              <a:endParaRPr sz="1800">
                <a:solidFill>
                  <a:schemeClr val="dk1"/>
                </a:solidFill>
                <a:latin typeface="Calibri"/>
                <a:ea typeface="Calibri"/>
                <a:cs typeface="Calibri"/>
                <a:sym typeface="Calibri"/>
              </a:endParaRPr>
            </a:p>
          </p:txBody>
        </p:sp>
        <p:sp>
          <p:nvSpPr>
            <p:cNvPr id="179" name="Shape 179"/>
            <p:cNvSpPr/>
            <p:nvPr/>
          </p:nvSpPr>
          <p:spPr>
            <a:xfrm>
              <a:off x="4939074" y="2335075"/>
              <a:ext cx="2457300" cy="1353000"/>
            </a:xfrm>
            <a:prstGeom prst="rect">
              <a:avLst/>
            </a:prstGeom>
            <a:noFill/>
            <a:ln cap="flat" cmpd="sng" w="28575">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lang="en-US" sz="1800">
                  <a:solidFill>
                    <a:schemeClr val="dk1"/>
                  </a:solidFill>
                  <a:latin typeface="Calibri"/>
                  <a:ea typeface="Calibri"/>
                  <a:cs typeface="Calibri"/>
                  <a:sym typeface="Calibri"/>
                </a:rPr>
                <a:t>Test Server</a:t>
              </a:r>
            </a:p>
          </p:txBody>
        </p:sp>
        <p:cxnSp>
          <p:nvCxnSpPr>
            <p:cNvPr id="180" name="Shape 180"/>
            <p:cNvCxnSpPr/>
            <p:nvPr/>
          </p:nvCxnSpPr>
          <p:spPr>
            <a:xfrm flipH="1">
              <a:off x="3273225" y="3293250"/>
              <a:ext cx="1676400" cy="6000"/>
            </a:xfrm>
            <a:prstGeom prst="straightConnector1">
              <a:avLst/>
            </a:prstGeom>
            <a:noFill/>
            <a:ln cap="flat" cmpd="sng" w="38100">
              <a:solidFill>
                <a:schemeClr val="dk1"/>
              </a:solidFill>
              <a:prstDash val="solid"/>
              <a:round/>
              <a:headEnd len="med" w="med" type="none"/>
              <a:tailEnd len="lg" w="lg" type="triangle"/>
            </a:ln>
          </p:spPr>
        </p:cxnSp>
        <p:sp>
          <p:nvSpPr>
            <p:cNvPr id="181" name="Shape 181"/>
            <p:cNvSpPr txBox="1"/>
            <p:nvPr/>
          </p:nvSpPr>
          <p:spPr>
            <a:xfrm>
              <a:off x="5769100" y="3936750"/>
              <a:ext cx="1311900" cy="362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Mock Data</a:t>
              </a:r>
            </a:p>
          </p:txBody>
        </p:sp>
        <p:pic>
          <p:nvPicPr>
            <p:cNvPr descr="http://www.codeforest.net/wp-content/uploads/2010/09/Database_1.png" id="182" name="Shape 182"/>
            <p:cNvPicPr preferRelativeResize="0"/>
            <p:nvPr/>
          </p:nvPicPr>
          <p:blipFill rotWithShape="1">
            <a:blip r:embed="rId3">
              <a:alphaModFix/>
            </a:blip>
            <a:srcRect b="0" l="0" r="0" t="0"/>
            <a:stretch/>
          </p:blipFill>
          <p:spPr>
            <a:xfrm>
              <a:off x="4890708" y="4276329"/>
              <a:ext cx="2457300" cy="1585800"/>
            </a:xfrm>
            <a:prstGeom prst="rect">
              <a:avLst/>
            </a:prstGeom>
            <a:noFill/>
            <a:ln>
              <a:noFill/>
            </a:ln>
          </p:spPr>
        </p:pic>
        <p:cxnSp>
          <p:nvCxnSpPr>
            <p:cNvPr id="183" name="Shape 183"/>
            <p:cNvCxnSpPr/>
            <p:nvPr/>
          </p:nvCxnSpPr>
          <p:spPr>
            <a:xfrm rot="10800000">
              <a:off x="5769100" y="3701750"/>
              <a:ext cx="3000" cy="710100"/>
            </a:xfrm>
            <a:prstGeom prst="straightConnector1">
              <a:avLst/>
            </a:prstGeom>
            <a:noFill/>
            <a:ln cap="flat" cmpd="sng" w="38100">
              <a:solidFill>
                <a:schemeClr val="dk1"/>
              </a:solidFill>
              <a:prstDash val="solid"/>
              <a:round/>
              <a:headEnd len="med" w="med" type="none"/>
              <a:tailEnd len="lg" w="lg" type="triangle"/>
            </a:ln>
          </p:spPr>
        </p:cxnSp>
        <p:sp>
          <p:nvSpPr>
            <p:cNvPr id="184" name="Shape 184"/>
            <p:cNvSpPr txBox="1"/>
            <p:nvPr/>
          </p:nvSpPr>
          <p:spPr>
            <a:xfrm>
              <a:off x="3355898" y="2828250"/>
              <a:ext cx="1628100" cy="366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JSON response</a:t>
              </a:r>
            </a:p>
          </p:txBody>
        </p:sp>
        <p:pic>
          <p:nvPicPr>
            <p:cNvPr id="185" name="Shape 185"/>
            <p:cNvPicPr preferRelativeResize="0"/>
            <p:nvPr/>
          </p:nvPicPr>
          <p:blipFill>
            <a:blip r:embed="rId4">
              <a:alphaModFix/>
            </a:blip>
            <a:stretch>
              <a:fillRect/>
            </a:stretch>
          </p:blipFill>
          <p:spPr>
            <a:xfrm>
              <a:off x="1490067" y="2485998"/>
              <a:ext cx="1628021" cy="1450749"/>
            </a:xfrm>
            <a:prstGeom prst="rect">
              <a:avLst/>
            </a:prstGeom>
            <a:noFill/>
            <a:ln>
              <a:noFill/>
            </a:ln>
          </p:spPr>
        </p:pic>
        <p:sp>
          <p:nvSpPr>
            <p:cNvPr id="186" name="Shape 186"/>
            <p:cNvSpPr txBox="1"/>
            <p:nvPr/>
          </p:nvSpPr>
          <p:spPr>
            <a:xfrm>
              <a:off x="1273224" y="1935725"/>
              <a:ext cx="2163000" cy="362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Student Dashboard</a:t>
              </a:r>
            </a:p>
          </p:txBody>
        </p:sp>
        <p:sp>
          <p:nvSpPr>
            <p:cNvPr id="187" name="Shape 187"/>
            <p:cNvSpPr txBox="1"/>
            <p:nvPr/>
          </p:nvSpPr>
          <p:spPr>
            <a:xfrm>
              <a:off x="8969424" y="2088125"/>
              <a:ext cx="2163000" cy="362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Instructor</a:t>
              </a:r>
              <a:r>
                <a:rPr lang="en-US" sz="1800">
                  <a:solidFill>
                    <a:schemeClr val="dk1"/>
                  </a:solidFill>
                  <a:latin typeface="Calibri"/>
                  <a:ea typeface="Calibri"/>
                  <a:cs typeface="Calibri"/>
                  <a:sym typeface="Calibri"/>
                </a:rPr>
                <a:t> Dashboard</a:t>
              </a:r>
            </a:p>
          </p:txBody>
        </p:sp>
        <p:sp>
          <p:nvSpPr>
            <p:cNvPr id="188" name="Shape 188"/>
            <p:cNvSpPr/>
            <p:nvPr/>
          </p:nvSpPr>
          <p:spPr>
            <a:xfrm flipH="1">
              <a:off x="9031115" y="2487475"/>
              <a:ext cx="1938300" cy="1752600"/>
            </a:xfrm>
            <a:prstGeom prst="rect">
              <a:avLst/>
            </a:prstGeom>
            <a:noFill/>
            <a:ln cap="flat" cmpd="sng" w="2857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Calibri"/>
                <a:ea typeface="Calibri"/>
                <a:cs typeface="Calibri"/>
                <a:sym typeface="Calibri"/>
              </a:endParaRPr>
            </a:p>
            <a:p>
              <a:pPr indent="0" lvl="0" marL="0" marR="0" rtl="0" algn="ctr">
                <a:spcBef>
                  <a:spcPts val="0"/>
                </a:spcBef>
                <a:buNone/>
              </a:pPr>
              <a:r>
                <a:t/>
              </a:r>
              <a:endParaRPr sz="1800">
                <a:solidFill>
                  <a:schemeClr val="dk1"/>
                </a:solidFill>
                <a:latin typeface="Calibri"/>
                <a:ea typeface="Calibri"/>
                <a:cs typeface="Calibri"/>
                <a:sym typeface="Calibri"/>
              </a:endParaRPr>
            </a:p>
          </p:txBody>
        </p:sp>
        <p:pic>
          <p:nvPicPr>
            <p:cNvPr id="189" name="Shape 189"/>
            <p:cNvPicPr preferRelativeResize="0"/>
            <p:nvPr/>
          </p:nvPicPr>
          <p:blipFill>
            <a:blip r:embed="rId5">
              <a:alphaModFix/>
            </a:blip>
            <a:stretch>
              <a:fillRect/>
            </a:stretch>
          </p:blipFill>
          <p:spPr>
            <a:xfrm>
              <a:off x="9162074" y="2603587"/>
              <a:ext cx="1676400" cy="1520365"/>
            </a:xfrm>
            <a:prstGeom prst="rect">
              <a:avLst/>
            </a:prstGeom>
            <a:noFill/>
            <a:ln>
              <a:noFill/>
            </a:ln>
          </p:spPr>
        </p:pic>
        <p:cxnSp>
          <p:nvCxnSpPr>
            <p:cNvPr id="190" name="Shape 190"/>
            <p:cNvCxnSpPr/>
            <p:nvPr/>
          </p:nvCxnSpPr>
          <p:spPr>
            <a:xfrm>
              <a:off x="7387025" y="3294450"/>
              <a:ext cx="1628400" cy="3600"/>
            </a:xfrm>
            <a:prstGeom prst="straightConnector1">
              <a:avLst/>
            </a:prstGeom>
            <a:noFill/>
            <a:ln cap="flat" cmpd="sng" w="38100">
              <a:solidFill>
                <a:schemeClr val="dk1"/>
              </a:solidFill>
              <a:prstDash val="solid"/>
              <a:round/>
              <a:headEnd len="med" w="med" type="none"/>
              <a:tailEnd len="lg" w="lg" type="triangle"/>
            </a:ln>
          </p:spPr>
        </p:cxnSp>
        <p:sp>
          <p:nvSpPr>
            <p:cNvPr id="191" name="Shape 191"/>
            <p:cNvSpPr txBox="1"/>
            <p:nvPr/>
          </p:nvSpPr>
          <p:spPr>
            <a:xfrm>
              <a:off x="7387173" y="2926650"/>
              <a:ext cx="1628100" cy="3666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Calibri"/>
                  <a:ea typeface="Calibri"/>
                  <a:cs typeface="Calibri"/>
                  <a:sym typeface="Calibri"/>
                </a:rPr>
                <a:t>JSON response</a:t>
              </a: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197" name="Shape 197"/>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Motivation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Proposal</a:t>
            </a:r>
          </a:p>
          <a:p>
            <a:pPr indent="-228600" lvl="0" marL="228600" marR="0" rtl="0" algn="l">
              <a:lnSpc>
                <a:spcPct val="90000"/>
              </a:lnSpc>
              <a:spcBef>
                <a:spcPts val="1400"/>
              </a:spcBef>
              <a:spcAft>
                <a:spcPts val="0"/>
              </a:spcAft>
              <a:buClr>
                <a:schemeClr val="accent1"/>
              </a:buClr>
              <a:buSzPct val="100000"/>
              <a:buFont typeface="Arial"/>
              <a:buChar char="•"/>
            </a:pPr>
            <a:r>
              <a:rPr b="1" i="0" lang="en-US" sz="2400" u="none" cap="none" strike="noStrike">
                <a:solidFill>
                  <a:schemeClr val="accent1"/>
                </a:solidFill>
                <a:latin typeface="Calibri"/>
                <a:ea typeface="Calibri"/>
                <a:cs typeface="Calibri"/>
                <a:sym typeface="Calibri"/>
              </a:rPr>
              <a:t>Milestones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a:t>
            </a:r>
          </a:p>
        </p:txBody>
      </p:sp>
      <p:sp>
        <p:nvSpPr>
          <p:cNvPr id="198" name="Shape 19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Milestones</a:t>
            </a:r>
          </a:p>
        </p:txBody>
      </p:sp>
      <p:graphicFrame>
        <p:nvGraphicFramePr>
          <p:cNvPr id="204" name="Shape 204"/>
          <p:cNvGraphicFramePr/>
          <p:nvPr/>
        </p:nvGraphicFramePr>
        <p:xfrm>
          <a:off x="3981450" y="1980175"/>
          <a:ext cx="3000000" cy="3000000"/>
        </p:xfrm>
        <a:graphic>
          <a:graphicData uri="http://schemas.openxmlformats.org/drawingml/2006/table">
            <a:tbl>
              <a:tblPr>
                <a:noFill/>
                <a:tableStyleId>{3F6C6238-EDA4-4B3F-94E9-889D66E1A825}</a:tableStyleId>
              </a:tblPr>
              <a:tblGrid>
                <a:gridCol w="3200400"/>
                <a:gridCol w="1028700"/>
              </a:tblGrid>
              <a:tr h="12700">
                <a:tc>
                  <a:txBody>
                    <a:bodyPr>
                      <a:noAutofit/>
                    </a:bodyPr>
                    <a:lstStyle/>
                    <a:p>
                      <a:pPr lvl="0" rtl="0">
                        <a:spcBef>
                          <a:spcPts val="0"/>
                        </a:spcBef>
                        <a:buNone/>
                      </a:pPr>
                      <a:r>
                        <a:rPr b="1" lang="en-US" sz="1200" u="sng">
                          <a:latin typeface="Times New Roman"/>
                          <a:ea typeface="Times New Roman"/>
                          <a:cs typeface="Times New Roman"/>
                          <a:sym typeface="Times New Roman"/>
                        </a:rPr>
                        <a:t>Milestone</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rPr b="1" lang="en-US" sz="1200" u="sng">
                          <a:latin typeface="Times New Roman"/>
                          <a:ea typeface="Times New Roman"/>
                          <a:cs typeface="Times New Roman"/>
                          <a:sym typeface="Times New Roman"/>
                        </a:rPr>
                        <a:t>Date</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a:latin typeface="Times New Roman"/>
                          <a:ea typeface="Times New Roman"/>
                          <a:cs typeface="Times New Roman"/>
                          <a:sym typeface="Times New Roman"/>
                        </a:rPr>
                        <a:t>Tech stack review </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rPr lang="en-US" sz="1200">
                          <a:latin typeface="Times New Roman"/>
                          <a:ea typeface="Times New Roman"/>
                          <a:cs typeface="Times New Roman"/>
                          <a:sym typeface="Times New Roman"/>
                        </a:rPr>
                        <a:t>October 7</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a:latin typeface="Times New Roman"/>
                          <a:ea typeface="Times New Roman"/>
                          <a:cs typeface="Times New Roman"/>
                          <a:sym typeface="Times New Roman"/>
                        </a:rPr>
                        <a:t>Backend </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a:latin typeface="Times New Roman"/>
                          <a:ea typeface="Times New Roman"/>
                          <a:cs typeface="Times New Roman"/>
                          <a:sym typeface="Times New Roman"/>
                        </a:rPr>
                        <a:t>        Static mock dataset</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rPr lang="en-US" sz="1200">
                          <a:latin typeface="Times New Roman"/>
                          <a:ea typeface="Times New Roman"/>
                          <a:cs typeface="Times New Roman"/>
                          <a:sym typeface="Times New Roman"/>
                        </a:rPr>
                        <a:t>October 14</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a:latin typeface="Times New Roman"/>
                          <a:ea typeface="Times New Roman"/>
                          <a:cs typeface="Times New Roman"/>
                          <a:sym typeface="Times New Roman"/>
                        </a:rPr>
                        <a:t>        Testing backend server</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rPr lang="en-US" sz="1200">
                          <a:latin typeface="Times New Roman"/>
                          <a:ea typeface="Times New Roman"/>
                          <a:cs typeface="Times New Roman"/>
                          <a:sym typeface="Times New Roman"/>
                        </a:rPr>
                        <a:t>October 21</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a:latin typeface="Times New Roman"/>
                          <a:ea typeface="Times New Roman"/>
                          <a:cs typeface="Times New Roman"/>
                          <a:sym typeface="Times New Roman"/>
                        </a:rPr>
                        <a:t>Student Dashboard</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a:latin typeface="Times New Roman"/>
                          <a:ea typeface="Times New Roman"/>
                          <a:cs typeface="Times New Roman"/>
                          <a:sym typeface="Times New Roman"/>
                        </a:rPr>
                        <a:t>       Design</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rPr lang="en-US" sz="1200">
                          <a:latin typeface="Times New Roman"/>
                          <a:ea typeface="Times New Roman"/>
                          <a:cs typeface="Times New Roman"/>
                          <a:sym typeface="Times New Roman"/>
                        </a:rPr>
                        <a:t>October 28</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a:latin typeface="Times New Roman"/>
                          <a:ea typeface="Times New Roman"/>
                          <a:cs typeface="Times New Roman"/>
                          <a:sym typeface="Times New Roman"/>
                        </a:rPr>
                        <a:t>       Implementation</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rPr lang="en-US" sz="1200">
                          <a:latin typeface="Times New Roman"/>
                          <a:ea typeface="Times New Roman"/>
                          <a:cs typeface="Times New Roman"/>
                          <a:sym typeface="Times New Roman"/>
                        </a:rPr>
                        <a:t>November 11</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a:latin typeface="Times New Roman"/>
                          <a:ea typeface="Times New Roman"/>
                          <a:cs typeface="Times New Roman"/>
                          <a:sym typeface="Times New Roman"/>
                        </a:rPr>
                        <a:t>Midterm written progress report</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rPr lang="en-US" sz="1200">
                          <a:latin typeface="Times New Roman"/>
                          <a:ea typeface="Times New Roman"/>
                          <a:cs typeface="Times New Roman"/>
                          <a:sym typeface="Times New Roman"/>
                        </a:rPr>
                        <a:t>November 18</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a:latin typeface="Times New Roman"/>
                          <a:ea typeface="Times New Roman"/>
                          <a:cs typeface="Times New Roman"/>
                          <a:sym typeface="Times New Roman"/>
                        </a:rPr>
                        <a:t>Instructor Dashboard</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t/>
                      </a:r>
                      <a:endParaRPr sz="1200">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a:latin typeface="Times New Roman"/>
                          <a:ea typeface="Times New Roman"/>
                          <a:cs typeface="Times New Roman"/>
                          <a:sym typeface="Times New Roman"/>
                        </a:rPr>
                        <a:t>       Design</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rPr lang="en-US" sz="1200">
                          <a:latin typeface="Times New Roman"/>
                          <a:ea typeface="Times New Roman"/>
                          <a:cs typeface="Times New Roman"/>
                          <a:sym typeface="Times New Roman"/>
                        </a:rPr>
                        <a:t>November 25</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a:latin typeface="Times New Roman"/>
                          <a:ea typeface="Times New Roman"/>
                          <a:cs typeface="Times New Roman"/>
                          <a:sym typeface="Times New Roman"/>
                        </a:rPr>
                        <a:t>       Implementation</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rPr lang="en-US" sz="1200">
                          <a:latin typeface="Times New Roman"/>
                          <a:ea typeface="Times New Roman"/>
                          <a:cs typeface="Times New Roman"/>
                          <a:sym typeface="Times New Roman"/>
                        </a:rPr>
                        <a:t>December 9</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r h="12700">
                <a:tc>
                  <a:txBody>
                    <a:bodyPr>
                      <a:noAutofit/>
                    </a:bodyPr>
                    <a:lstStyle/>
                    <a:p>
                      <a:pPr lvl="0" rtl="0">
                        <a:spcBef>
                          <a:spcPts val="0"/>
                        </a:spcBef>
                        <a:buNone/>
                      </a:pPr>
                      <a:r>
                        <a:rPr lang="en-US" sz="1200" u="sng">
                          <a:latin typeface="Times New Roman"/>
                          <a:ea typeface="Times New Roman"/>
                          <a:cs typeface="Times New Roman"/>
                          <a:sym typeface="Times New Roman"/>
                        </a:rPr>
                        <a:t>Final written report and oral presentation</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c>
                  <a:txBody>
                    <a:bodyPr>
                      <a:noAutofit/>
                    </a:bodyPr>
                    <a:lstStyle/>
                    <a:p>
                      <a:pPr lvl="0" rtl="0">
                        <a:spcBef>
                          <a:spcPts val="0"/>
                        </a:spcBef>
                        <a:buNone/>
                      </a:pPr>
                      <a:r>
                        <a:rPr lang="en-US" sz="1200" u="sng">
                          <a:latin typeface="Times New Roman"/>
                          <a:ea typeface="Times New Roman"/>
                          <a:cs typeface="Times New Roman"/>
                          <a:sym typeface="Times New Roman"/>
                        </a:rPr>
                        <a:t>December 16</a:t>
                      </a:r>
                    </a:p>
                  </a:txBody>
                  <a:tcPr marT="63500" marB="63500" marR="63500" marL="63500">
                    <a:lnL cap="flat" cmpd="sng">
                      <a:solidFill>
                        <a:srgbClr val="000000"/>
                      </a:solidFill>
                      <a:prstDash val="solid"/>
                      <a:round/>
                      <a:headEnd len="med" w="med" type="none"/>
                      <a:tailEnd len="med" w="med" type="none"/>
                    </a:lnL>
                    <a:lnR cap="flat" cmpd="sng">
                      <a:solidFill>
                        <a:srgbClr val="000000"/>
                      </a:solidFill>
                      <a:prstDash val="solid"/>
                      <a:round/>
                      <a:headEnd len="med" w="med" type="none"/>
                      <a:tailEnd len="med" w="med" type="none"/>
                    </a:lnR>
                    <a:lnT cap="flat" cmpd="sng">
                      <a:solidFill>
                        <a:srgbClr val="000000"/>
                      </a:solidFill>
                      <a:prstDash val="solid"/>
                      <a:round/>
                      <a:headEnd len="med" w="med" type="none"/>
                      <a:tailEnd len="med" w="med" type="none"/>
                    </a:lnT>
                    <a:lnB cap="flat" cmpd="sng">
                      <a:solidFill>
                        <a:srgbClr val="000000"/>
                      </a:solidFill>
                      <a:prstDash val="solid"/>
                      <a:round/>
                      <a:headEnd len="med" w="med" type="none"/>
                      <a:tailEnd len="med" w="med"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210" name="Shape 210"/>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Motivation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Proposal</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Milestones</a:t>
            </a:r>
          </a:p>
          <a:p>
            <a:pPr indent="-228600" lvl="0" marL="228600" marR="0" rtl="0" algn="l">
              <a:lnSpc>
                <a:spcPct val="90000"/>
              </a:lnSpc>
              <a:spcBef>
                <a:spcPts val="1400"/>
              </a:spcBef>
              <a:spcAft>
                <a:spcPts val="0"/>
              </a:spcAft>
              <a:buClr>
                <a:schemeClr val="accent1"/>
              </a:buClr>
              <a:buSzPct val="100000"/>
              <a:buFont typeface="Arial"/>
              <a:buChar char="•"/>
            </a:pPr>
            <a:r>
              <a:rPr b="1" i="0" lang="en-US" sz="2400" u="none" cap="none" strike="noStrike">
                <a:solidFill>
                  <a:schemeClr val="accent1"/>
                </a:solidFill>
                <a:latin typeface="Calibri"/>
                <a:ea typeface="Calibri"/>
                <a:cs typeface="Calibri"/>
                <a:sym typeface="Calibri"/>
              </a:rPr>
              <a:t>Future Work</a:t>
            </a:r>
          </a:p>
        </p:txBody>
      </p:sp>
      <p:sp>
        <p:nvSpPr>
          <p:cNvPr id="211" name="Shape 211"/>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lang="en-US" sz="2400"/>
              <a:t>Validating Effectiveness</a:t>
            </a:r>
          </a:p>
          <a:p>
            <a:pPr indent="-229108" lvl="1" marL="521208" marR="0" rtl="0" algn="l">
              <a:lnSpc>
                <a:spcPct val="90000"/>
              </a:lnSpc>
              <a:spcBef>
                <a:spcPts val="0"/>
              </a:spcBef>
              <a:spcAft>
                <a:spcPts val="0"/>
              </a:spcAft>
              <a:buClr>
                <a:schemeClr val="accent1"/>
              </a:buClr>
              <a:buSzPct val="100000"/>
              <a:buFont typeface="Arial"/>
              <a:buChar char="•"/>
            </a:pPr>
            <a:r>
              <a:rPr lang="en-US" sz="2400"/>
              <a:t>More field researches must be completed in order to evaluate and validate the effectiveness of the current design of the dashboard system for students and instructors</a:t>
            </a:r>
          </a:p>
          <a:p>
            <a:pPr indent="-228600" lvl="0" marL="228600" marR="0" rtl="0" algn="l">
              <a:lnSpc>
                <a:spcPct val="90000"/>
              </a:lnSpc>
              <a:spcBef>
                <a:spcPts val="0"/>
              </a:spcBef>
              <a:spcAft>
                <a:spcPts val="0"/>
              </a:spcAft>
              <a:buClr>
                <a:schemeClr val="accent1"/>
              </a:buClr>
              <a:buSzPct val="100000"/>
              <a:buFont typeface="Arial"/>
              <a:buChar char="•"/>
            </a:pPr>
            <a:r>
              <a:rPr lang="en-US" sz="2400"/>
              <a:t>Additional </a:t>
            </a:r>
            <a:r>
              <a:rPr b="0" i="0" lang="en-US" sz="2400" u="none" cap="none" strike="noStrike">
                <a:solidFill>
                  <a:srgbClr val="3F3F3F"/>
                </a:solidFill>
                <a:latin typeface="Calibri"/>
                <a:ea typeface="Calibri"/>
                <a:cs typeface="Calibri"/>
                <a:sym typeface="Calibri"/>
              </a:rPr>
              <a:t>Data collection</a:t>
            </a:r>
          </a:p>
          <a:p>
            <a:pPr indent="-229108" lvl="1" marL="521208" marR="0" rtl="0" algn="l">
              <a:lnSpc>
                <a:spcPct val="90000"/>
              </a:lnSpc>
              <a:spcBef>
                <a:spcPts val="400"/>
              </a:spcBef>
              <a:spcAft>
                <a:spcPts val="0"/>
              </a:spcAft>
              <a:buClr>
                <a:schemeClr val="accent1"/>
              </a:buClr>
              <a:buSzPct val="100000"/>
              <a:buFont typeface="Arial"/>
              <a:buChar char="•"/>
            </a:pPr>
            <a:r>
              <a:rPr lang="en-US" sz="2400"/>
              <a:t>identify what additional sets of data can be collected that may be helpful for students and teacher in identifying problems and tracking progress.</a:t>
            </a:r>
          </a:p>
          <a:p>
            <a:pPr indent="-229108" lvl="1" marL="521208" marR="0" rtl="0" algn="l">
              <a:lnSpc>
                <a:spcPct val="90000"/>
              </a:lnSpc>
              <a:spcBef>
                <a:spcPts val="400"/>
              </a:spcBef>
              <a:spcAft>
                <a:spcPts val="0"/>
              </a:spcAft>
              <a:buClr>
                <a:schemeClr val="accent1"/>
              </a:buClr>
              <a:buSzPct val="100000"/>
              <a:buFont typeface="Arial"/>
              <a:buChar char="•"/>
            </a:pPr>
            <a:r>
              <a:rPr lang="en-US" sz="2400"/>
              <a:t>Test alternative presentation of the dashboard data, so more comprehensive subsequent versions of the dashboard system can be implemented.</a:t>
            </a:r>
          </a:p>
        </p:txBody>
      </p:sp>
      <p:sp>
        <p:nvSpPr>
          <p:cNvPr id="217" name="Shape 217"/>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Future Work</a:t>
            </a:r>
          </a:p>
        </p:txBody>
      </p:sp>
      <p:sp>
        <p:nvSpPr>
          <p:cNvPr id="218" name="Shape 218"/>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113" name="Shape 113"/>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Motivation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Proposal</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Milestones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a:t>
            </a:r>
          </a:p>
        </p:txBody>
      </p:sp>
      <p:sp>
        <p:nvSpPr>
          <p:cNvPr id="114" name="Shape 114"/>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120" name="Shape 120"/>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1" i="0" lang="en-US" sz="2400" u="none" cap="none" strike="noStrike">
                <a:solidFill>
                  <a:schemeClr val="accent1"/>
                </a:solidFill>
                <a:latin typeface="Calibri"/>
                <a:ea typeface="Calibri"/>
                <a:cs typeface="Calibri"/>
                <a:sym typeface="Calibri"/>
              </a:rPr>
              <a:t>Motivation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Proposal</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Milestones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a:t>
            </a:r>
          </a:p>
        </p:txBody>
      </p:sp>
      <p:sp>
        <p:nvSpPr>
          <p:cNvPr id="121" name="Shape 121"/>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Motivation</a:t>
            </a:r>
          </a:p>
        </p:txBody>
      </p:sp>
      <p:sp>
        <p:nvSpPr>
          <p:cNvPr id="128" name="Shape 128"/>
          <p:cNvSpPr txBox="1"/>
          <p:nvPr>
            <p:ph idx="1" type="body"/>
          </p:nvPr>
        </p:nvSpPr>
        <p:spPr>
          <a:xfrm>
            <a:off x="1066804" y="1737408"/>
            <a:ext cx="10058400" cy="402330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Promote computational thinking</a:t>
            </a:r>
            <a:r>
              <a:rPr b="0" baseline="30000" i="0" lang="en-US" sz="2400" u="none" cap="none" strike="noStrike">
                <a:solidFill>
                  <a:srgbClr val="3F3F3F"/>
                </a:solidFill>
                <a:latin typeface="Calibri"/>
                <a:ea typeface="Calibri"/>
                <a:cs typeface="Calibri"/>
                <a:sym typeface="Calibri"/>
              </a:rPr>
              <a:t>1</a:t>
            </a:r>
          </a:p>
          <a:p>
            <a:pPr indent="-89408" lvl="1" marL="521208" rtl="0">
              <a:lnSpc>
                <a:spcPct val="115000"/>
              </a:lnSpc>
              <a:spcBef>
                <a:spcPts val="0"/>
              </a:spcBef>
              <a:spcAft>
                <a:spcPts val="0"/>
              </a:spcAft>
              <a:buClr>
                <a:schemeClr val="accent1"/>
              </a:buClr>
              <a:buFont typeface="Calibri"/>
              <a:buChar char="•"/>
            </a:pPr>
            <a:r>
              <a:rPr lang="en-US" sz="2000">
                <a:solidFill>
                  <a:schemeClr val="dk1"/>
                </a:solidFill>
              </a:rPr>
              <a:t>one of the fundamental skill that is critical to every child’s analytical ability</a:t>
            </a:r>
          </a:p>
          <a:p>
            <a:pPr indent="-228600" lvl="0" marL="228600" marR="0" rtl="0" algn="l">
              <a:lnSpc>
                <a:spcPct val="90000"/>
              </a:lnSpc>
              <a:spcBef>
                <a:spcPts val="1600"/>
              </a:spcBef>
              <a:spcAft>
                <a:spcPts val="0"/>
              </a:spcAft>
              <a:buClr>
                <a:schemeClr val="accent1"/>
              </a:buClr>
              <a:buSzPct val="100000"/>
              <a:buFont typeface="Arial"/>
              <a:buChar char="•"/>
            </a:pPr>
            <a:r>
              <a:rPr lang="en-US" sz="2400"/>
              <a:t>Quantify</a:t>
            </a:r>
            <a:r>
              <a:rPr b="0" i="0" lang="en-US" sz="2400" u="none" cap="none" strike="noStrike">
                <a:solidFill>
                  <a:srgbClr val="3F3F3F"/>
                </a:solidFill>
                <a:latin typeface="Calibri"/>
                <a:ea typeface="Calibri"/>
                <a:cs typeface="Calibri"/>
                <a:sym typeface="Calibri"/>
              </a:rPr>
              <a:t> </a:t>
            </a:r>
            <a:r>
              <a:rPr lang="en-US" sz="2400"/>
              <a:t>students action during assignment </a:t>
            </a:r>
            <a:r>
              <a:rPr b="0" i="0" lang="en-US" sz="2400" u="none" cap="none" strike="noStrike">
                <a:solidFill>
                  <a:srgbClr val="3F3F3F"/>
                </a:solidFill>
                <a:latin typeface="Calibri"/>
                <a:ea typeface="Calibri"/>
                <a:cs typeface="Calibri"/>
                <a:sym typeface="Calibri"/>
              </a:rPr>
              <a:t>Scratch</a:t>
            </a:r>
            <a:r>
              <a:rPr b="0" baseline="30000" i="0" lang="en-US" sz="2400" u="none" cap="none" strike="noStrike">
                <a:solidFill>
                  <a:srgbClr val="3F3F3F"/>
                </a:solidFill>
                <a:latin typeface="Calibri"/>
                <a:ea typeface="Calibri"/>
                <a:cs typeface="Calibri"/>
                <a:sym typeface="Calibri"/>
              </a:rPr>
              <a:t>2</a:t>
            </a:r>
            <a:r>
              <a:rPr b="0" i="0" lang="en-US" sz="2400" u="none" cap="none" strike="noStrike">
                <a:solidFill>
                  <a:srgbClr val="3F3F3F"/>
                </a:solidFill>
                <a:latin typeface="Calibri"/>
                <a:ea typeface="Calibri"/>
                <a:cs typeface="Calibri"/>
                <a:sym typeface="Calibri"/>
              </a:rPr>
              <a:t> and SAGE</a:t>
            </a:r>
            <a:r>
              <a:rPr b="0" baseline="30000" i="0" lang="en-US" sz="2400" u="none" cap="none" strike="noStrike">
                <a:solidFill>
                  <a:srgbClr val="3F3F3F"/>
                </a:solidFill>
                <a:latin typeface="Calibri"/>
                <a:ea typeface="Calibri"/>
                <a:cs typeface="Calibri"/>
                <a:sym typeface="Calibri"/>
              </a:rPr>
              <a:t>3</a:t>
            </a:r>
          </a:p>
          <a:p>
            <a:pPr indent="-89408" lvl="1" marL="521208" rtl="0">
              <a:lnSpc>
                <a:spcPct val="115000"/>
              </a:lnSpc>
              <a:spcBef>
                <a:spcPts val="0"/>
              </a:spcBef>
              <a:spcAft>
                <a:spcPts val="0"/>
              </a:spcAft>
              <a:buClr>
                <a:schemeClr val="accent1"/>
              </a:buClr>
              <a:buFont typeface="Calibri"/>
              <a:buChar char="•"/>
            </a:pPr>
            <a:r>
              <a:rPr lang="en-US" sz="2000">
                <a:solidFill>
                  <a:schemeClr val="dk1"/>
                </a:solidFill>
              </a:rPr>
              <a:t>visualization of students’ study progression and their improvement of computational thinking through the dashboard on SAGE platform to assist both students and instructors</a:t>
            </a:r>
          </a:p>
          <a:p>
            <a:pPr indent="-228600" lvl="0" marL="228600" marR="0" rtl="0" algn="l">
              <a:lnSpc>
                <a:spcPct val="90000"/>
              </a:lnSpc>
              <a:spcBef>
                <a:spcPts val="1600"/>
              </a:spcBef>
              <a:spcAft>
                <a:spcPts val="0"/>
              </a:spcAft>
              <a:buClr>
                <a:schemeClr val="accent1"/>
              </a:buClr>
              <a:buSzPct val="100000"/>
              <a:buFont typeface="Arial"/>
              <a:buChar char="•"/>
            </a:pPr>
            <a:r>
              <a:rPr lang="en-US" sz="2400"/>
              <a:t>Provide more interaction between instructors and students</a:t>
            </a:r>
          </a:p>
          <a:p>
            <a:pPr indent="-89408" lvl="1" marL="521208" rtl="0">
              <a:spcBef>
                <a:spcPts val="400"/>
              </a:spcBef>
              <a:spcAft>
                <a:spcPts val="0"/>
              </a:spcAft>
              <a:buClr>
                <a:schemeClr val="accent1"/>
              </a:buClr>
              <a:buFont typeface="Arial"/>
              <a:buChar char="•"/>
            </a:pPr>
            <a:r>
              <a:rPr lang="en-US" sz="2000"/>
              <a:t>Enables students to receive formative feedback in real-time.</a:t>
            </a:r>
          </a:p>
          <a:p>
            <a:pPr indent="-89408" lvl="1" marL="521208" marR="0" rtl="0" algn="l">
              <a:lnSpc>
                <a:spcPct val="90000"/>
              </a:lnSpc>
              <a:spcBef>
                <a:spcPts val="400"/>
              </a:spcBef>
              <a:spcAft>
                <a:spcPts val="0"/>
              </a:spcAft>
              <a:buClr>
                <a:schemeClr val="accent1"/>
              </a:buClr>
              <a:buFont typeface="Arial"/>
              <a:buChar char="•"/>
            </a:pPr>
            <a:r>
              <a:rPr lang="en-US" sz="2000">
                <a:solidFill>
                  <a:schemeClr val="dk1"/>
                </a:solidFill>
              </a:rPr>
              <a:t>Enables instructors conveniently track each student’s progression and keep the student inside the Zone of Proximal Flow</a:t>
            </a:r>
            <a:r>
              <a:rPr b="0" i="0" lang="en-US" sz="2000" u="none" cap="none" strike="noStrike">
                <a:solidFill>
                  <a:srgbClr val="3F3F3F"/>
                </a:solidFill>
              </a:rPr>
              <a:t>.</a:t>
            </a:r>
            <a:r>
              <a:rPr b="0" i="0" lang="en-US" sz="2000" u="none" cap="none" strike="noStrike">
                <a:solidFill>
                  <a:srgbClr val="3F3F3F"/>
                </a:solidFill>
                <a:latin typeface="Calibri"/>
                <a:ea typeface="Calibri"/>
                <a:cs typeface="Calibri"/>
                <a:sym typeface="Calibri"/>
              </a:rPr>
              <a:t> </a:t>
            </a:r>
          </a:p>
        </p:txBody>
      </p:sp>
      <p:sp>
        <p:nvSpPr>
          <p:cNvPr id="129" name="Shape 129"/>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050" u="none" cap="none" strike="noStrike">
                <a:solidFill>
                  <a:srgbClr val="FFFFFF"/>
                </a:solidFill>
                <a:latin typeface="Calibri"/>
                <a:ea typeface="Calibri"/>
                <a:cs typeface="Calibri"/>
                <a:sym typeface="Calibri"/>
              </a:rPr>
              <a:t>‹#›</a:t>
            </a:fld>
          </a:p>
        </p:txBody>
      </p:sp>
      <p:sp>
        <p:nvSpPr>
          <p:cNvPr id="130" name="Shape 130"/>
          <p:cNvSpPr txBox="1"/>
          <p:nvPr/>
        </p:nvSpPr>
        <p:spPr>
          <a:xfrm>
            <a:off x="452714" y="5716976"/>
            <a:ext cx="10559400" cy="11079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30000" i="0" lang="en-US" sz="1200" u="none" cap="none" strike="noStrike">
                <a:solidFill>
                  <a:schemeClr val="dk1"/>
                </a:solidFill>
                <a:latin typeface="Calibri"/>
                <a:ea typeface="Calibri"/>
                <a:cs typeface="Calibri"/>
                <a:sym typeface="Calibri"/>
              </a:rPr>
              <a:t>1 </a:t>
            </a:r>
            <a:r>
              <a:rPr lang="en-US" sz="1200">
                <a:solidFill>
                  <a:srgbClr val="505050"/>
                </a:solidFill>
                <a:latin typeface="Times New Roman"/>
                <a:ea typeface="Times New Roman"/>
                <a:cs typeface="Times New Roman"/>
                <a:sym typeface="Times New Roman"/>
              </a:rPr>
              <a:t>J. M. Wing, "Computational thinking," </a:t>
            </a:r>
            <a:r>
              <a:rPr i="1" lang="en-US" sz="1200">
                <a:solidFill>
                  <a:srgbClr val="505050"/>
                </a:solidFill>
                <a:latin typeface="Times New Roman"/>
                <a:ea typeface="Times New Roman"/>
                <a:cs typeface="Times New Roman"/>
                <a:sym typeface="Times New Roman"/>
              </a:rPr>
              <a:t>Communications of the ACM</a:t>
            </a:r>
            <a:r>
              <a:rPr lang="en-US" sz="1200">
                <a:solidFill>
                  <a:srgbClr val="505050"/>
                </a:solidFill>
                <a:latin typeface="Times New Roman"/>
                <a:ea typeface="Times New Roman"/>
                <a:cs typeface="Times New Roman"/>
                <a:sym typeface="Times New Roman"/>
              </a:rPr>
              <a:t>, vol. 49, no. 3, p. 33, Mar. 2006.</a:t>
            </a:r>
          </a:p>
          <a:p>
            <a:pPr indent="0" lvl="0" marL="0" marR="0" rtl="0" algn="l">
              <a:spcBef>
                <a:spcPts val="0"/>
              </a:spcBef>
              <a:buSzPct val="25000"/>
              <a:buNone/>
            </a:pPr>
            <a:r>
              <a:rPr baseline="30000" lang="en-US" sz="1200">
                <a:solidFill>
                  <a:schemeClr val="dk1"/>
                </a:solidFill>
                <a:latin typeface="Calibri"/>
                <a:ea typeface="Calibri"/>
                <a:cs typeface="Calibri"/>
                <a:sym typeface="Calibri"/>
              </a:rPr>
              <a:t>2 </a:t>
            </a:r>
            <a:r>
              <a:rPr lang="en-US" sz="1200">
                <a:solidFill>
                  <a:schemeClr val="dk1"/>
                </a:solidFill>
                <a:latin typeface="Calibri"/>
                <a:ea typeface="Calibri"/>
                <a:cs typeface="Calibri"/>
                <a:sym typeface="Calibri"/>
              </a:rPr>
              <a:t>http://scratch.mit.edu</a:t>
            </a:r>
          </a:p>
          <a:p>
            <a:pPr indent="0" lvl="0" marL="0" marR="0" rtl="0" algn="l">
              <a:spcBef>
                <a:spcPts val="0"/>
              </a:spcBef>
              <a:buSzPct val="25000"/>
              <a:buNone/>
            </a:pPr>
            <a:r>
              <a:rPr baseline="30000" lang="en-US" sz="1200">
                <a:solidFill>
                  <a:schemeClr val="dk1"/>
                </a:solidFill>
                <a:latin typeface="Calibri"/>
                <a:ea typeface="Calibri"/>
                <a:cs typeface="Calibri"/>
                <a:sym typeface="Calibri"/>
              </a:rPr>
              <a:t>3 </a:t>
            </a:r>
            <a:r>
              <a:rPr lang="en-US" sz="1200">
                <a:solidFill>
                  <a:schemeClr val="dk1"/>
                </a:solidFill>
                <a:latin typeface="Calibri"/>
                <a:ea typeface="Calibri"/>
                <a:cs typeface="Calibri"/>
                <a:sym typeface="Calibri"/>
              </a:rPr>
              <a:t>Bender, J. (2015). </a:t>
            </a:r>
            <a:r>
              <a:rPr i="1" lang="en-US" sz="1200">
                <a:solidFill>
                  <a:schemeClr val="dk1"/>
                </a:solidFill>
                <a:latin typeface="Calibri"/>
                <a:ea typeface="Calibri"/>
                <a:cs typeface="Calibri"/>
                <a:sym typeface="Calibri"/>
              </a:rPr>
              <a:t>Developing a Collaborative Game-Based Learning System to Infuse Computational Thinking within Grade 6-8 Curricula.</a:t>
            </a:r>
          </a:p>
          <a:p>
            <a:pPr indent="0" lvl="0" marL="0" marR="0" rtl="0" algn="l">
              <a:spcBef>
                <a:spcPts val="0"/>
              </a:spcBef>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136" name="Shape 136"/>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Motivation</a:t>
            </a:r>
          </a:p>
          <a:p>
            <a:pPr indent="-228600" lvl="0" marL="228600" marR="0" rtl="0" algn="l">
              <a:lnSpc>
                <a:spcPct val="90000"/>
              </a:lnSpc>
              <a:spcBef>
                <a:spcPts val="1400"/>
              </a:spcBef>
              <a:spcAft>
                <a:spcPts val="0"/>
              </a:spcAft>
              <a:buClr>
                <a:schemeClr val="accent1"/>
              </a:buClr>
              <a:buSzPct val="100000"/>
              <a:buFont typeface="Arial"/>
              <a:buChar char="•"/>
            </a:pPr>
            <a:r>
              <a:rPr b="1" i="0" lang="en-US" sz="2400" u="none" cap="none" strike="noStrike">
                <a:solidFill>
                  <a:schemeClr val="accent1"/>
                </a:solidFill>
                <a:latin typeface="Calibri"/>
                <a:ea typeface="Calibri"/>
                <a:cs typeface="Calibri"/>
                <a:sym typeface="Calibri"/>
              </a:rPr>
              <a:t>Related</a:t>
            </a:r>
            <a:r>
              <a:rPr b="0" i="0" lang="en-US" sz="2400" u="none" cap="none" strike="noStrike">
                <a:solidFill>
                  <a:schemeClr val="accent1"/>
                </a:solidFill>
                <a:latin typeface="Calibri"/>
                <a:ea typeface="Calibri"/>
                <a:cs typeface="Calibri"/>
                <a:sym typeface="Calibri"/>
              </a:rPr>
              <a:t> </a:t>
            </a:r>
            <a:r>
              <a:rPr b="1" i="0" lang="en-US" sz="2400" u="none" cap="none" strike="noStrike">
                <a:solidFill>
                  <a:schemeClr val="accent1"/>
                </a:solidFill>
                <a:latin typeface="Calibri"/>
                <a:ea typeface="Calibri"/>
                <a:cs typeface="Calibri"/>
                <a:sym typeface="Calibri"/>
              </a:rPr>
              <a:t>Work</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Proposal</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Milestones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a:t>
            </a:r>
          </a:p>
        </p:txBody>
      </p:sp>
      <p:sp>
        <p:nvSpPr>
          <p:cNvPr id="137" name="Shape 137"/>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nvSpPr>
        <p:spPr>
          <a:xfrm>
            <a:off x="290262" y="5265589"/>
            <a:ext cx="11611500" cy="831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aseline="30000" lang="en-US" sz="1200">
                <a:solidFill>
                  <a:schemeClr val="dk1"/>
                </a:solidFill>
                <a:latin typeface="Calibri"/>
                <a:ea typeface="Calibri"/>
                <a:cs typeface="Calibri"/>
                <a:sym typeface="Calibri"/>
              </a:rPr>
              <a:t>1</a:t>
            </a:r>
            <a:r>
              <a:rPr lang="en-US" sz="1200">
                <a:solidFill>
                  <a:schemeClr val="dk1"/>
                </a:solidFill>
                <a:latin typeface="Calibri"/>
                <a:ea typeface="Calibri"/>
                <a:cs typeface="Calibri"/>
                <a:sym typeface="Calibri"/>
              </a:rPr>
              <a:t> Murphy, C., Kaiser, G., Loveland, K., &amp; Hasan, S. (2009). Retina: Helping Students and Instructors Based on Observed Programming Activities. </a:t>
            </a:r>
            <a:r>
              <a:rPr i="1" lang="en-US" sz="1200">
                <a:solidFill>
                  <a:schemeClr val="dk1"/>
                </a:solidFill>
                <a:latin typeface="Calibri"/>
                <a:ea typeface="Calibri"/>
                <a:cs typeface="Calibri"/>
                <a:sym typeface="Calibri"/>
              </a:rPr>
              <a:t>SIGCSE</a:t>
            </a:r>
            <a:r>
              <a:rPr lang="en-US" sz="1200">
                <a:solidFill>
                  <a:schemeClr val="dk1"/>
                </a:solidFill>
                <a:latin typeface="Calibri"/>
                <a:ea typeface="Calibri"/>
                <a:cs typeface="Calibri"/>
                <a:sym typeface="Calibri"/>
              </a:rPr>
              <a:t> (pp. 178-182). Chattanooga: ACM.</a:t>
            </a:r>
          </a:p>
          <a:p>
            <a:pPr indent="0" lvl="0" marL="0" marR="0" rtl="0" algn="l">
              <a:spcBef>
                <a:spcPts val="0"/>
              </a:spcBef>
              <a:buSzPct val="25000"/>
              <a:buNone/>
            </a:pPr>
            <a:r>
              <a:rPr baseline="30000" lang="en-US" sz="1200">
                <a:solidFill>
                  <a:schemeClr val="dk1"/>
                </a:solidFill>
                <a:latin typeface="Calibri"/>
                <a:ea typeface="Calibri"/>
                <a:cs typeface="Calibri"/>
                <a:sym typeface="Calibri"/>
              </a:rPr>
              <a:t>2</a:t>
            </a:r>
            <a:r>
              <a:rPr lang="en-US" sz="1200">
                <a:solidFill>
                  <a:schemeClr val="dk1"/>
                </a:solidFill>
                <a:latin typeface="Calibri"/>
                <a:ea typeface="Calibri"/>
                <a:cs typeface="Calibri"/>
                <a:sym typeface="Calibri"/>
              </a:rPr>
              <a:t> Holman, C., Fishman, B., Aguilar, S. (2013). Designing a Game-Inspired Learning Management System. Poster for Games+Learning+Society Conference 9.0. University of Wisconsin- Madison. Madison, WI.</a:t>
            </a:r>
          </a:p>
          <a:p>
            <a:pPr indent="0" lvl="0" marL="0" marR="0" rtl="0" algn="l">
              <a:spcBef>
                <a:spcPts val="0"/>
              </a:spcBef>
              <a:buSzPct val="25000"/>
              <a:buNone/>
            </a:pPr>
            <a:r>
              <a:rPr baseline="30000" lang="en-US" sz="1200">
                <a:solidFill>
                  <a:schemeClr val="dk1"/>
                </a:solidFill>
                <a:latin typeface="Calibri"/>
                <a:ea typeface="Calibri"/>
                <a:cs typeface="Calibri"/>
                <a:sym typeface="Calibri"/>
              </a:rPr>
              <a:t>3</a:t>
            </a:r>
            <a:r>
              <a:rPr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Koh, K., Basawapatna, A., Nickerson H., &amp; Repenning A.(2014). Real Time Assessment of Computational Thinking. 2014 IEEE Symposium on Visual Languages and Human-Centric Computing(VL/HHC)</a:t>
            </a:r>
          </a:p>
        </p:txBody>
      </p:sp>
      <p:sp>
        <p:nvSpPr>
          <p:cNvPr id="144" name="Shape 144"/>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Related Work</a:t>
            </a:r>
          </a:p>
        </p:txBody>
      </p:sp>
      <p:sp>
        <p:nvSpPr>
          <p:cNvPr id="145" name="Shape 145"/>
          <p:cNvSpPr txBox="1"/>
          <p:nvPr>
            <p:ph idx="1" type="body"/>
          </p:nvPr>
        </p:nvSpPr>
        <p:spPr>
          <a:xfrm>
            <a:off x="1097275" y="1733125"/>
            <a:ext cx="10058400" cy="334260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Retina</a:t>
            </a:r>
            <a:r>
              <a:rPr b="0" baseline="30000" i="0" lang="en-US" sz="2400" u="none" cap="none" strike="noStrike">
                <a:solidFill>
                  <a:srgbClr val="3F3F3F"/>
                </a:solidFill>
                <a:latin typeface="Calibri"/>
                <a:ea typeface="Calibri"/>
                <a:cs typeface="Calibri"/>
                <a:sym typeface="Calibri"/>
              </a:rPr>
              <a:t>1</a:t>
            </a:r>
          </a:p>
          <a:p>
            <a:pPr indent="-229108" lvl="1" marL="521208" marR="0" rtl="0" algn="l">
              <a:lnSpc>
                <a:spcPct val="90000"/>
              </a:lnSpc>
              <a:spcBef>
                <a:spcPts val="400"/>
              </a:spcBef>
              <a:spcAft>
                <a:spcPts val="0"/>
              </a:spcAft>
              <a:buClr>
                <a:schemeClr val="accent1"/>
              </a:buClr>
              <a:buSzPct val="100000"/>
              <a:buFont typeface="Arial"/>
              <a:buChar char="•"/>
            </a:pPr>
            <a:r>
              <a:rPr b="0" i="0" lang="en-US" sz="2200" u="none" cap="none" strike="noStrike">
                <a:solidFill>
                  <a:srgbClr val="3F3F3F"/>
                </a:solidFill>
                <a:latin typeface="Calibri"/>
                <a:ea typeface="Calibri"/>
                <a:cs typeface="Calibri"/>
                <a:sym typeface="Calibri"/>
              </a:rPr>
              <a:t>Aggregates information about classroom programming activity to provide recommendations as students works on assignments.</a:t>
            </a:r>
          </a:p>
          <a:p>
            <a:pPr indent="-228600" lvl="0" marL="228600" marR="0" rtl="0" algn="l">
              <a:lnSpc>
                <a:spcPct val="90000"/>
              </a:lnSpc>
              <a:spcBef>
                <a:spcPts val="1600"/>
              </a:spcBef>
              <a:spcAft>
                <a:spcPts val="0"/>
              </a:spcAft>
              <a:buClr>
                <a:schemeClr val="accent1"/>
              </a:buClr>
              <a:buSzPct val="100000"/>
              <a:buFont typeface="Arial"/>
              <a:buChar char="•"/>
            </a:pPr>
            <a:r>
              <a:rPr lang="en-US" sz="2400"/>
              <a:t>GradeCraft</a:t>
            </a:r>
            <a:r>
              <a:rPr b="0" baseline="30000" i="0" lang="en-US" sz="2400" u="none" cap="none" strike="noStrike">
                <a:solidFill>
                  <a:srgbClr val="3F3F3F"/>
                </a:solidFill>
                <a:latin typeface="Calibri"/>
                <a:ea typeface="Calibri"/>
                <a:cs typeface="Calibri"/>
                <a:sym typeface="Calibri"/>
              </a:rPr>
              <a:t>2</a:t>
            </a:r>
          </a:p>
          <a:p>
            <a:pPr indent="-229108" lvl="1" marL="521208" marR="0" rtl="0" algn="l">
              <a:lnSpc>
                <a:spcPct val="90000"/>
              </a:lnSpc>
              <a:spcBef>
                <a:spcPts val="400"/>
              </a:spcBef>
              <a:spcAft>
                <a:spcPts val="0"/>
              </a:spcAft>
              <a:buClr>
                <a:schemeClr val="accent1"/>
              </a:buClr>
              <a:buSzPct val="100000"/>
              <a:buFont typeface="Arial"/>
              <a:buChar char="•"/>
            </a:pPr>
            <a:r>
              <a:rPr lang="en-US" sz="2200"/>
              <a:t>a custom learning management system that supports game-inspired courses</a:t>
            </a:r>
          </a:p>
          <a:p>
            <a:pPr indent="-228600" lvl="0" marL="228600" rtl="0">
              <a:spcBef>
                <a:spcPts val="1600"/>
              </a:spcBef>
              <a:spcAft>
                <a:spcPts val="0"/>
              </a:spcAft>
              <a:buClr>
                <a:schemeClr val="accent1"/>
              </a:buClr>
              <a:buSzPct val="100000"/>
              <a:buFont typeface="Arial"/>
              <a:buChar char="•"/>
            </a:pPr>
            <a:r>
              <a:rPr lang="en-US" sz="2400"/>
              <a:t>REACT</a:t>
            </a:r>
            <a:r>
              <a:rPr baseline="30000" lang="en-US" sz="2400"/>
              <a:t>3</a:t>
            </a:r>
          </a:p>
          <a:p>
            <a:pPr indent="-229108" lvl="1" marL="521208" rtl="0">
              <a:spcBef>
                <a:spcPts val="400"/>
              </a:spcBef>
              <a:spcAft>
                <a:spcPts val="0"/>
              </a:spcAft>
              <a:buClr>
                <a:schemeClr val="accent1"/>
              </a:buClr>
              <a:buSzPct val="100000"/>
              <a:buFont typeface="Arial"/>
              <a:buChar char="•"/>
            </a:pPr>
            <a:r>
              <a:rPr lang="en-US" sz="2200"/>
              <a:t>a real time graphic assessment tool that quickly gives teachers insight into students’ mastery of computational thinking construct.</a:t>
            </a:r>
          </a:p>
        </p:txBody>
      </p:sp>
      <p:sp>
        <p:nvSpPr>
          <p:cNvPr id="146" name="Shape 146"/>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nvSpPr>
        <p:spPr>
          <a:xfrm>
            <a:off x="302712" y="5342164"/>
            <a:ext cx="11611500" cy="8310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aseline="30000" lang="en-US" sz="1200">
                <a:solidFill>
                  <a:schemeClr val="dk1"/>
                </a:solidFill>
                <a:latin typeface="Calibri"/>
                <a:ea typeface="Calibri"/>
                <a:cs typeface="Calibri"/>
                <a:sym typeface="Calibri"/>
              </a:rPr>
              <a:t>4</a:t>
            </a:r>
            <a:r>
              <a:rPr lang="en-US" sz="1200">
                <a:solidFill>
                  <a:schemeClr val="dk1"/>
                </a:solidFill>
                <a:highlight>
                  <a:srgbClr val="FFFFFF"/>
                </a:highlight>
                <a:latin typeface="Times New Roman"/>
                <a:ea typeface="Times New Roman"/>
                <a:cs typeface="Times New Roman"/>
                <a:sym typeface="Times New Roman"/>
              </a:rPr>
              <a:t>Siemens, G., Gasevic, D., Haythornthwaite, C., Dawson, S., Shum, S.B., Ferguson, R., Duval, E., Verbert, K., Baker, R.S.J.d. (2011) Open Learning Analytics: an integrated &amp; modularized platform: Proposal to design, implement and evaluate an open platform to integrate heterogeneous learning analytics techniques. Athabasca, Alberta, Canada: Society for Learning Analytics Research.</a:t>
            </a:r>
            <a:r>
              <a:rPr lang="en-US" sz="1200">
                <a:solidFill>
                  <a:schemeClr val="dk1"/>
                </a:solidFill>
                <a:latin typeface="Calibri"/>
                <a:ea typeface="Calibri"/>
                <a:cs typeface="Calibri"/>
                <a:sym typeface="Calibri"/>
              </a:rPr>
              <a:t>.</a:t>
            </a:r>
          </a:p>
          <a:p>
            <a:pPr indent="0" lvl="0" marL="0" marR="0" rtl="0" algn="l">
              <a:spcBef>
                <a:spcPts val="0"/>
              </a:spcBef>
              <a:buNone/>
            </a:pPr>
            <a:r>
              <a:t/>
            </a:r>
            <a:endParaRPr sz="1600">
              <a:solidFill>
                <a:schemeClr val="dk1"/>
              </a:solidFill>
              <a:latin typeface="Calibri"/>
              <a:ea typeface="Calibri"/>
              <a:cs typeface="Calibri"/>
              <a:sym typeface="Calibri"/>
            </a:endParaRPr>
          </a:p>
        </p:txBody>
      </p:sp>
      <p:sp>
        <p:nvSpPr>
          <p:cNvPr id="153" name="Shape 153"/>
          <p:cNvSpPr txBox="1"/>
          <p:nvPr>
            <p:ph type="title"/>
          </p:nvPr>
        </p:nvSpPr>
        <p:spPr>
          <a:xfrm>
            <a:off x="1097279" y="286603"/>
            <a:ext cx="10058400" cy="1450800"/>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Related Work</a:t>
            </a:r>
          </a:p>
        </p:txBody>
      </p:sp>
      <p:sp>
        <p:nvSpPr>
          <p:cNvPr id="154" name="Shape 154"/>
          <p:cNvSpPr txBox="1"/>
          <p:nvPr>
            <p:ph idx="1" type="body"/>
          </p:nvPr>
        </p:nvSpPr>
        <p:spPr>
          <a:xfrm>
            <a:off x="1097279" y="1737403"/>
            <a:ext cx="10058400" cy="4023300"/>
          </a:xfrm>
          <a:prstGeom prst="rect">
            <a:avLst/>
          </a:prstGeom>
          <a:noFill/>
          <a:ln>
            <a:noFill/>
          </a:ln>
        </p:spPr>
        <p:txBody>
          <a:bodyPr anchorCtr="0" anchor="t" bIns="45700" lIns="0" rIns="0" tIns="45700">
            <a:noAutofit/>
          </a:bodyPr>
          <a:lstStyle/>
          <a:p>
            <a:pPr indent="-228600" lvl="0" marL="228600" rtl="0">
              <a:spcBef>
                <a:spcPts val="1600"/>
              </a:spcBef>
              <a:spcAft>
                <a:spcPts val="0"/>
              </a:spcAft>
              <a:buClr>
                <a:schemeClr val="accent1"/>
              </a:buClr>
              <a:buSzPct val="100000"/>
              <a:buFont typeface="Arial"/>
              <a:buChar char="•"/>
            </a:pPr>
            <a:r>
              <a:rPr lang="en-US" sz="2400"/>
              <a:t>Open Learning Analytics</a:t>
            </a:r>
            <a:r>
              <a:rPr baseline="30000" lang="en-US" sz="2400"/>
              <a:t>4</a:t>
            </a:r>
          </a:p>
          <a:p>
            <a:pPr indent="-191008" lvl="1" marL="521208" rtl="0">
              <a:lnSpc>
                <a:spcPct val="115000"/>
              </a:lnSpc>
              <a:spcBef>
                <a:spcPts val="0"/>
              </a:spcBef>
              <a:spcAft>
                <a:spcPts val="0"/>
              </a:spcAft>
              <a:buClr>
                <a:schemeClr val="accent1"/>
              </a:buClr>
              <a:buSzPct val="72727"/>
              <a:buFont typeface="Calibri"/>
              <a:buChar char="•"/>
            </a:pPr>
            <a:r>
              <a:rPr lang="en-US" sz="2200">
                <a:solidFill>
                  <a:schemeClr val="dk1"/>
                </a:solidFill>
              </a:rPr>
              <a:t>categories for students to evaluate of the course and assignment and also serves as feedbacks for instructor to improve the course or assignment</a:t>
            </a:r>
          </a:p>
        </p:txBody>
      </p:sp>
      <p:sp>
        <p:nvSpPr>
          <p:cNvPr id="155" name="Shape 155"/>
          <p:cNvSpPr txBox="1"/>
          <p:nvPr>
            <p:ph idx="12" type="sldNum"/>
          </p:nvPr>
        </p:nvSpPr>
        <p:spPr>
          <a:xfrm>
            <a:off x="9900457" y="6459785"/>
            <a:ext cx="13119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Outline</a:t>
            </a:r>
          </a:p>
        </p:txBody>
      </p:sp>
      <p:sp>
        <p:nvSpPr>
          <p:cNvPr id="161" name="Shape 161"/>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Motivation</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Related Work</a:t>
            </a:r>
          </a:p>
          <a:p>
            <a:pPr indent="-228600" lvl="0" marL="228600" marR="0" rtl="0" algn="l">
              <a:lnSpc>
                <a:spcPct val="90000"/>
              </a:lnSpc>
              <a:spcBef>
                <a:spcPts val="1400"/>
              </a:spcBef>
              <a:spcAft>
                <a:spcPts val="0"/>
              </a:spcAft>
              <a:buClr>
                <a:schemeClr val="accent1"/>
              </a:buClr>
              <a:buSzPct val="100000"/>
              <a:buFont typeface="Arial"/>
              <a:buChar char="•"/>
            </a:pPr>
            <a:r>
              <a:rPr b="1" i="0" lang="en-US" sz="2400" u="none" cap="none" strike="noStrike">
                <a:solidFill>
                  <a:schemeClr val="accent1"/>
                </a:solidFill>
                <a:latin typeface="Calibri"/>
                <a:ea typeface="Calibri"/>
                <a:cs typeface="Calibri"/>
                <a:sym typeface="Calibri"/>
              </a:rPr>
              <a:t>Proposal</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Milestones</a:t>
            </a:r>
          </a:p>
          <a:p>
            <a:pPr indent="-228600" lvl="0" marL="228600" marR="0" rtl="0" algn="l">
              <a:lnSpc>
                <a:spcPct val="90000"/>
              </a:lnSpc>
              <a:spcBef>
                <a:spcPts val="1400"/>
              </a:spcBef>
              <a:spcAft>
                <a:spcPts val="0"/>
              </a:spcAft>
              <a:buClr>
                <a:schemeClr val="accent1"/>
              </a:buClr>
              <a:buSzPct val="100000"/>
              <a:buFont typeface="Arial"/>
              <a:buChar char="•"/>
            </a:pPr>
            <a:r>
              <a:rPr b="0" i="0" lang="en-US" sz="2400" u="none" cap="none" strike="noStrike">
                <a:solidFill>
                  <a:srgbClr val="3F3F3F"/>
                </a:solidFill>
                <a:latin typeface="Calibri"/>
                <a:ea typeface="Calibri"/>
                <a:cs typeface="Calibri"/>
                <a:sym typeface="Calibri"/>
              </a:rPr>
              <a:t>Future Work</a:t>
            </a:r>
          </a:p>
        </p:txBody>
      </p:sp>
      <p:sp>
        <p:nvSpPr>
          <p:cNvPr id="162" name="Shape 162"/>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1097279" y="286603"/>
            <a:ext cx="10058399" cy="1450756"/>
          </a:xfrm>
          <a:prstGeom prst="rect">
            <a:avLst/>
          </a:prstGeom>
          <a:noFill/>
          <a:ln>
            <a:noFill/>
          </a:ln>
        </p:spPr>
        <p:txBody>
          <a:bodyPr anchorCtr="0" anchor="b" bIns="45700" lIns="91425" rIns="91425" tIns="45700">
            <a:noAutofit/>
          </a:bodyPr>
          <a:lstStyle/>
          <a:p>
            <a:pPr indent="0" lvl="0" marL="0" marR="0" rtl="0" algn="l">
              <a:lnSpc>
                <a:spcPct val="85000"/>
              </a:lnSpc>
              <a:spcBef>
                <a:spcPts val="0"/>
              </a:spcBef>
              <a:buClr>
                <a:srgbClr val="3F3F3F"/>
              </a:buClr>
              <a:buSzPct val="25000"/>
              <a:buFont typeface="Calibri"/>
              <a:buNone/>
            </a:pPr>
            <a:r>
              <a:rPr b="0" i="0" lang="en-US" sz="4800" u="none" cap="none" strike="noStrike">
                <a:solidFill>
                  <a:srgbClr val="3F3F3F"/>
                </a:solidFill>
                <a:latin typeface="Calibri"/>
                <a:ea typeface="Calibri"/>
                <a:cs typeface="Calibri"/>
                <a:sym typeface="Calibri"/>
              </a:rPr>
              <a:t>Proposal</a:t>
            </a:r>
          </a:p>
        </p:txBody>
      </p:sp>
      <p:sp>
        <p:nvSpPr>
          <p:cNvPr id="168" name="Shape 168"/>
          <p:cNvSpPr txBox="1"/>
          <p:nvPr>
            <p:ph idx="1" type="body"/>
          </p:nvPr>
        </p:nvSpPr>
        <p:spPr>
          <a:xfrm>
            <a:off x="1097279" y="1845733"/>
            <a:ext cx="10058399" cy="4023360"/>
          </a:xfrm>
          <a:prstGeom prst="rect">
            <a:avLst/>
          </a:prstGeom>
          <a:noFill/>
          <a:ln>
            <a:noFill/>
          </a:ln>
        </p:spPr>
        <p:txBody>
          <a:bodyPr anchorCtr="0" anchor="t" bIns="45700" lIns="0" rIns="0" tIns="45700">
            <a:noAutofit/>
          </a:bodyPr>
          <a:lstStyle/>
          <a:p>
            <a:pPr indent="-228600" lvl="0" marL="228600" marR="0" rtl="0" algn="l">
              <a:lnSpc>
                <a:spcPct val="90000"/>
              </a:lnSpc>
              <a:spcBef>
                <a:spcPts val="0"/>
              </a:spcBef>
              <a:spcAft>
                <a:spcPts val="0"/>
              </a:spcAft>
              <a:buClr>
                <a:schemeClr val="accent1"/>
              </a:buClr>
              <a:buSzPct val="100000"/>
              <a:buFont typeface="Arial"/>
              <a:buChar char="•"/>
            </a:pPr>
            <a:r>
              <a:rPr lang="en-US" sz="2400"/>
              <a:t>Mock Dataset and Test Server </a:t>
            </a:r>
          </a:p>
          <a:p>
            <a:pPr indent="-229108" lvl="1" marL="521208" marR="0" rtl="0" algn="l">
              <a:lnSpc>
                <a:spcPct val="90000"/>
              </a:lnSpc>
              <a:spcBef>
                <a:spcPts val="400"/>
              </a:spcBef>
              <a:spcAft>
                <a:spcPts val="0"/>
              </a:spcAft>
              <a:buClr>
                <a:schemeClr val="accent1"/>
              </a:buClr>
              <a:buSzPct val="100000"/>
              <a:buFont typeface="Arial"/>
              <a:buChar char="•"/>
            </a:pPr>
            <a:r>
              <a:rPr lang="en-US" sz="2200"/>
              <a:t>Construct a couple of mock data set in JSON and build test server that serves the mock data set to dashboard pages.</a:t>
            </a:r>
          </a:p>
          <a:p>
            <a:pPr indent="-228600" lvl="0" marL="228600" marR="0" rtl="0" algn="l">
              <a:lnSpc>
                <a:spcPct val="90000"/>
              </a:lnSpc>
              <a:spcBef>
                <a:spcPts val="1600"/>
              </a:spcBef>
              <a:spcAft>
                <a:spcPts val="0"/>
              </a:spcAft>
              <a:buClr>
                <a:schemeClr val="accent1"/>
              </a:buClr>
              <a:buSzPct val="100000"/>
              <a:buFont typeface="Arial"/>
              <a:buChar char="•"/>
            </a:pPr>
            <a:r>
              <a:rPr lang="en-US" sz="2400"/>
              <a:t>Design and Implementing Student Dashboard</a:t>
            </a:r>
          </a:p>
          <a:p>
            <a:pPr indent="-229108" lvl="1" marL="521208" marR="0" rtl="0" algn="l">
              <a:lnSpc>
                <a:spcPct val="90000"/>
              </a:lnSpc>
              <a:spcBef>
                <a:spcPts val="400"/>
              </a:spcBef>
              <a:spcAft>
                <a:spcPts val="0"/>
              </a:spcAft>
              <a:buClr>
                <a:schemeClr val="accent1"/>
              </a:buClr>
              <a:buSzPct val="100000"/>
              <a:buFont typeface="Arial"/>
              <a:buChar char="•"/>
            </a:pPr>
            <a:r>
              <a:rPr lang="en-US" sz="2200"/>
              <a:t>Implementing mechanics and designing features that encourage students to take ownership of their learning progress, make learning progress more gameful.</a:t>
            </a:r>
          </a:p>
          <a:p>
            <a:pPr indent="-228600" lvl="0" marL="228600" rtl="0">
              <a:spcBef>
                <a:spcPts val="1600"/>
              </a:spcBef>
              <a:spcAft>
                <a:spcPts val="0"/>
              </a:spcAft>
              <a:buClr>
                <a:schemeClr val="accent1"/>
              </a:buClr>
              <a:buSzPct val="100000"/>
              <a:buFont typeface="Arial"/>
              <a:buChar char="•"/>
            </a:pPr>
            <a:r>
              <a:rPr lang="en-US" sz="2400"/>
              <a:t>Design and Implementing Instructor Dashboard</a:t>
            </a:r>
          </a:p>
          <a:p>
            <a:pPr indent="-229108" lvl="1" marL="521208" rtl="0">
              <a:spcBef>
                <a:spcPts val="400"/>
              </a:spcBef>
              <a:spcAft>
                <a:spcPts val="0"/>
              </a:spcAft>
              <a:buClr>
                <a:schemeClr val="accent1"/>
              </a:buClr>
              <a:buSzPct val="100000"/>
              <a:buFont typeface="Arial"/>
              <a:buChar char="•"/>
            </a:pPr>
            <a:r>
              <a:rPr lang="en-US" sz="2200"/>
              <a:t>Implementing mechanics and designing features that help instructor identify struggling and overachieving students and make appropriate invention tools readily available to instructors</a:t>
            </a:r>
          </a:p>
          <a:p>
            <a:pPr indent="-229108" lvl="1" marL="521208" marR="0" rtl="0" algn="l">
              <a:lnSpc>
                <a:spcPct val="90000"/>
              </a:lnSpc>
              <a:spcBef>
                <a:spcPts val="600"/>
              </a:spcBef>
              <a:spcAft>
                <a:spcPts val="0"/>
              </a:spcAft>
              <a:buClr>
                <a:schemeClr val="accent1"/>
              </a:buClr>
              <a:buSzPct val="100000"/>
              <a:buFont typeface="Arial"/>
              <a:buNone/>
            </a:pPr>
            <a:r>
              <a:t/>
            </a:r>
            <a:endParaRPr b="0" i="0" sz="2400" u="none" cap="none" strike="noStrike">
              <a:solidFill>
                <a:srgbClr val="3F3F3F"/>
              </a:solidFill>
              <a:latin typeface="Calibri"/>
              <a:ea typeface="Calibri"/>
              <a:cs typeface="Calibri"/>
              <a:sym typeface="Calibri"/>
            </a:endParaRPr>
          </a:p>
          <a:p>
            <a:pPr indent="-228600" lvl="0" marL="228600" marR="0" rtl="0" algn="l">
              <a:lnSpc>
                <a:spcPct val="90000"/>
              </a:lnSpc>
              <a:spcBef>
                <a:spcPts val="1600"/>
              </a:spcBef>
              <a:spcAft>
                <a:spcPts val="0"/>
              </a:spcAft>
              <a:buClr>
                <a:schemeClr val="accent1"/>
              </a:buClr>
              <a:buSzPct val="100000"/>
              <a:buFont typeface="Arial"/>
              <a:buNone/>
            </a:pPr>
            <a:r>
              <a:t/>
            </a:r>
            <a:endParaRPr b="0" i="0" sz="2000" u="none" cap="none" strike="noStrike">
              <a:solidFill>
                <a:srgbClr val="3F3F3F"/>
              </a:solidFill>
              <a:latin typeface="Calibri"/>
              <a:ea typeface="Calibri"/>
              <a:cs typeface="Calibri"/>
              <a:sym typeface="Calibri"/>
            </a:endParaRPr>
          </a:p>
        </p:txBody>
      </p:sp>
      <p:sp>
        <p:nvSpPr>
          <p:cNvPr id="169" name="Shape 169"/>
          <p:cNvSpPr txBox="1"/>
          <p:nvPr>
            <p:ph idx="12" type="sldNum"/>
          </p:nvPr>
        </p:nvSpPr>
        <p:spPr>
          <a:xfrm>
            <a:off x="9900457" y="6459785"/>
            <a:ext cx="1312024"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050">
                <a:solidFill>
                  <a:srgbClr val="FFFFFF"/>
                </a:solidFill>
                <a:latin typeface="Calibri"/>
                <a:ea typeface="Calibri"/>
                <a:cs typeface="Calibri"/>
                <a:sym typeface="Calibri"/>
              </a:rPr>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