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7" r:id="rId2"/>
    <p:sldId id="276" r:id="rId3"/>
    <p:sldId id="258" r:id="rId4"/>
    <p:sldId id="259" r:id="rId5"/>
    <p:sldId id="260" r:id="rId6"/>
    <p:sldId id="261" r:id="rId7"/>
    <p:sldId id="262" r:id="rId8"/>
    <p:sldId id="263" r:id="rId9"/>
    <p:sldId id="264" r:id="rId10"/>
    <p:sldId id="265" r:id="rId11"/>
    <p:sldId id="266" r:id="rId12"/>
    <p:sldId id="267" r:id="rId13"/>
    <p:sldId id="268" r:id="rId14"/>
    <p:sldId id="277" r:id="rId15"/>
    <p:sldId id="269" r:id="rId16"/>
    <p:sldId id="272" r:id="rId17"/>
    <p:sldId id="274" r:id="rId18"/>
    <p:sldId id="273"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7"/>
  </p:normalViewPr>
  <p:slideViewPr>
    <p:cSldViewPr snapToGrid="0" snapToObjects="1">
      <p:cViewPr varScale="1">
        <p:scale>
          <a:sx n="89" d="100"/>
          <a:sy n="89" d="100"/>
        </p:scale>
        <p:origin x="8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DF8FC9-09AF-3140-AC85-4C614B2BC397}" type="datetimeFigureOut">
              <a:rPr lang="en-US" smtClean="0"/>
              <a:t>9/30/16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2BDBC-B3C9-7748-88D9-04544E9101BE}" type="slidenum">
              <a:rPr lang="en-US" smtClean="0"/>
              <a:t>‹#›</a:t>
            </a:fld>
            <a:endParaRPr lang="en-US"/>
          </a:p>
        </p:txBody>
      </p:sp>
    </p:spTree>
    <p:extLst>
      <p:ext uri="{BB962C8B-B14F-4D97-AF65-F5344CB8AC3E}">
        <p14:creationId xmlns:p14="http://schemas.microsoft.com/office/powerpoint/2010/main" val="957568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12BDBC-B3C9-7748-88D9-04544E9101BE}" type="slidenum">
              <a:rPr lang="en-US" smtClean="0"/>
              <a:t>3</a:t>
            </a:fld>
            <a:endParaRPr lang="en-US"/>
          </a:p>
        </p:txBody>
      </p:sp>
    </p:spTree>
    <p:extLst>
      <p:ext uri="{BB962C8B-B14F-4D97-AF65-F5344CB8AC3E}">
        <p14:creationId xmlns:p14="http://schemas.microsoft.com/office/powerpoint/2010/main" val="605379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9/30/16</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9/30/16</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9/30/16</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9928" y="275793"/>
            <a:ext cx="11042072" cy="3025074"/>
          </a:xfrm>
        </p:spPr>
        <p:txBody>
          <a:bodyPr>
            <a:normAutofit fontScale="90000"/>
          </a:bodyPr>
          <a:lstStyle/>
          <a:p>
            <a:r>
              <a:rPr lang="en-US" sz="4800" dirty="0" smtClean="0"/>
              <a:t>     formative sage assessments</a:t>
            </a:r>
            <a:br>
              <a:rPr lang="en-US" sz="4800" dirty="0" smtClean="0"/>
            </a:br>
            <a:r>
              <a:rPr lang="en-US" sz="4800" dirty="0" smtClean="0"/>
              <a:t/>
            </a:r>
            <a:br>
              <a:rPr lang="en-US" sz="4800" dirty="0" smtClean="0"/>
            </a:br>
            <a:r>
              <a:rPr lang="en-US" sz="4800" dirty="0" smtClean="0"/>
              <a:t>                       with </a:t>
            </a:r>
            <a:br>
              <a:rPr lang="en-US" sz="4800" dirty="0" smtClean="0"/>
            </a:br>
            <a:r>
              <a:rPr lang="en-US" sz="4800" dirty="0" smtClean="0"/>
              <a:t/>
            </a:r>
            <a:br>
              <a:rPr lang="en-US" sz="4800" dirty="0" smtClean="0"/>
            </a:br>
            <a:r>
              <a:rPr lang="en-US" sz="4800" dirty="0" smtClean="0"/>
              <a:t>        parson’s programming</a:t>
            </a:r>
            <a:endParaRPr lang="en-US" sz="4800" dirty="0"/>
          </a:p>
        </p:txBody>
      </p:sp>
      <p:sp>
        <p:nvSpPr>
          <p:cNvPr id="3" name="Subtitle 2"/>
          <p:cNvSpPr>
            <a:spLocks noGrp="1"/>
          </p:cNvSpPr>
          <p:nvPr>
            <p:ph type="subTitle" idx="1"/>
          </p:nvPr>
        </p:nvSpPr>
        <p:spPr>
          <a:xfrm>
            <a:off x="4218872" y="3683604"/>
            <a:ext cx="8637072" cy="2495523"/>
          </a:xfrm>
        </p:spPr>
        <p:txBody>
          <a:bodyPr>
            <a:normAutofit/>
          </a:bodyPr>
          <a:lstStyle/>
          <a:p>
            <a:r>
              <a:rPr lang="en-US" dirty="0" smtClean="0"/>
              <a:t>Coms e 6901, section 14</a:t>
            </a:r>
          </a:p>
          <a:p>
            <a:r>
              <a:rPr lang="en-US" dirty="0" smtClean="0"/>
              <a:t>Fall 2016</a:t>
            </a:r>
          </a:p>
          <a:p>
            <a:r>
              <a:rPr lang="en-US" dirty="0" smtClean="0"/>
              <a:t>30 SEPTEMBER 2016</a:t>
            </a:r>
            <a:endParaRPr lang="en-US" dirty="0"/>
          </a:p>
          <a:p>
            <a:r>
              <a:rPr lang="en-US" dirty="0" err="1" smtClean="0"/>
              <a:t>Akanksha</a:t>
            </a:r>
            <a:r>
              <a:rPr lang="en-US" dirty="0" smtClean="0"/>
              <a:t> Gupta</a:t>
            </a:r>
          </a:p>
          <a:p>
            <a:r>
              <a:rPr lang="en-US" dirty="0" err="1" smtClean="0"/>
              <a:t>Sudhanshu</a:t>
            </a:r>
            <a:r>
              <a:rPr lang="en-US" dirty="0" smtClean="0"/>
              <a:t> </a:t>
            </a:r>
            <a:r>
              <a:rPr lang="en-US" dirty="0" err="1" smtClean="0"/>
              <a:t>mohan</a:t>
            </a:r>
            <a:endParaRPr lang="en-US" dirty="0"/>
          </a:p>
        </p:txBody>
      </p:sp>
    </p:spTree>
    <p:extLst>
      <p:ext uri="{BB962C8B-B14F-4D97-AF65-F5344CB8AC3E}">
        <p14:creationId xmlns:p14="http://schemas.microsoft.com/office/powerpoint/2010/main" val="2289661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Proposal</a:t>
            </a:r>
            <a:endParaRPr lang="en-US" b="1" dirty="0"/>
          </a:p>
        </p:txBody>
      </p:sp>
      <p:pic>
        <p:nvPicPr>
          <p:cNvPr id="5122" name="Picture 2" descr="creen Shot 2016-09-29 at 9.34.58 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1575" y="2029980"/>
            <a:ext cx="5128338"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896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proposal</a:t>
            </a:r>
            <a:endParaRPr lang="en-US" b="1" dirty="0"/>
          </a:p>
        </p:txBody>
      </p:sp>
      <p:pic>
        <p:nvPicPr>
          <p:cNvPr id="6146" name="Picture 2" descr="creen Shot 2016-09-29 at 9.36.01 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7600" y="2016125"/>
            <a:ext cx="4400980"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607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a:t>Parson’s  Palette</a:t>
            </a:r>
            <a:r>
              <a:rPr lang="en-US" dirty="0"/>
              <a:t/>
            </a:r>
            <a:br>
              <a:rPr lang="en-US" dirty="0"/>
            </a:br>
            <a:endParaRPr lang="en-US" dirty="0"/>
          </a:p>
        </p:txBody>
      </p:sp>
      <p:sp>
        <p:nvSpPr>
          <p:cNvPr id="3" name="Content Placeholder 2"/>
          <p:cNvSpPr>
            <a:spLocks noGrp="1"/>
          </p:cNvSpPr>
          <p:nvPr>
            <p:ph idx="1"/>
          </p:nvPr>
        </p:nvSpPr>
        <p:spPr>
          <a:xfrm>
            <a:off x="1451580" y="2015732"/>
            <a:ext cx="5835046" cy="810595"/>
          </a:xfrm>
        </p:spPr>
        <p:txBody>
          <a:bodyPr>
            <a:noAutofit/>
          </a:bodyPr>
          <a:lstStyle/>
          <a:p>
            <a:r>
              <a:rPr lang="en-US" dirty="0" smtClean="0"/>
              <a:t>There </a:t>
            </a:r>
            <a:r>
              <a:rPr lang="en-US" dirty="0"/>
              <a:t>will be a separate palette for Parson’s programming. On selecting the Parson’s palette, the teacher will get the option to author Parson’s puzzle.</a:t>
            </a:r>
          </a:p>
        </p:txBody>
      </p:sp>
      <p:pic>
        <p:nvPicPr>
          <p:cNvPr id="7172" name="Picture 4" descr="creen Shot 2016-09-29 at 9.38.46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2462" y="2015732"/>
            <a:ext cx="1758830" cy="3899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614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Palette restriction</a:t>
            </a:r>
            <a:endParaRPr lang="en-US" b="1" dirty="0"/>
          </a:p>
        </p:txBody>
      </p:sp>
      <p:sp>
        <p:nvSpPr>
          <p:cNvPr id="3" name="Content Placeholder 2"/>
          <p:cNvSpPr>
            <a:spLocks noGrp="1"/>
          </p:cNvSpPr>
          <p:nvPr>
            <p:ph idx="1"/>
          </p:nvPr>
        </p:nvSpPr>
        <p:spPr/>
        <p:txBody>
          <a:bodyPr/>
          <a:lstStyle/>
          <a:p>
            <a:pPr lvl="0">
              <a:lnSpc>
                <a:spcPct val="100000"/>
              </a:lnSpc>
              <a:spcBef>
                <a:spcPts val="0"/>
              </a:spcBef>
              <a:buClrTx/>
              <a:buSzTx/>
              <a:buFont typeface="Arial" charset="0"/>
              <a:buChar char="•"/>
            </a:pPr>
            <a:r>
              <a:rPr lang="en-US" dirty="0"/>
              <a:t>On selecting the Parson’s palette, the teacher will get the option to author Parson’s puzzle</a:t>
            </a:r>
            <a:r>
              <a:rPr lang="en-US" dirty="0" smtClean="0"/>
              <a:t>.</a:t>
            </a:r>
          </a:p>
          <a:p>
            <a:pPr lvl="0">
              <a:lnSpc>
                <a:spcPct val="100000"/>
              </a:lnSpc>
              <a:spcBef>
                <a:spcPts val="0"/>
              </a:spcBef>
              <a:buClrTx/>
              <a:buSzTx/>
              <a:buFont typeface="Arial" charset="0"/>
              <a:buChar char="•"/>
            </a:pPr>
            <a:r>
              <a:rPr lang="en-US" dirty="0" smtClean="0"/>
              <a:t> </a:t>
            </a:r>
            <a:r>
              <a:rPr lang="en-US" dirty="0"/>
              <a:t>All other palettes will become inactive on selection of Parson’s palette. </a:t>
            </a:r>
            <a:endParaRPr lang="en-US" dirty="0" smtClean="0"/>
          </a:p>
          <a:p>
            <a:pPr lvl="0">
              <a:lnSpc>
                <a:spcPct val="100000"/>
              </a:lnSpc>
              <a:spcBef>
                <a:spcPts val="0"/>
              </a:spcBef>
              <a:buClrTx/>
              <a:buSzTx/>
              <a:buFont typeface="Arial" charset="0"/>
              <a:buChar char="•"/>
            </a:pPr>
            <a:r>
              <a:rPr lang="en-US" dirty="0" smtClean="0"/>
              <a:t>This </a:t>
            </a:r>
            <a:r>
              <a:rPr lang="en-US" dirty="0"/>
              <a:t>will be a palette restriction that will be implemented so that student focuses only on those blocks of code which the teacher wants the student to focus. </a:t>
            </a:r>
            <a:endParaRPr lang="en-US" dirty="0" smtClean="0"/>
          </a:p>
          <a:p>
            <a:pPr lvl="0">
              <a:lnSpc>
                <a:spcPct val="100000"/>
              </a:lnSpc>
              <a:spcBef>
                <a:spcPts val="0"/>
              </a:spcBef>
              <a:buClrTx/>
              <a:buSzTx/>
              <a:buFont typeface="Arial" charset="0"/>
              <a:buChar char="•"/>
            </a:pPr>
            <a:r>
              <a:rPr lang="en-US" dirty="0" smtClean="0"/>
              <a:t>There </a:t>
            </a:r>
            <a:r>
              <a:rPr lang="en-US" dirty="0"/>
              <a:t>will be an option to selectively enable palettes which will increase the difficulty level for the students.</a:t>
            </a:r>
          </a:p>
        </p:txBody>
      </p:sp>
      <p:pic>
        <p:nvPicPr>
          <p:cNvPr id="8194" name="Picture 2" descr="creen Shot 2016-09-29 at 9.49.03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976255"/>
            <a:ext cx="2886075"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635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Interactive sprites</a:t>
            </a:r>
            <a:endParaRPr lang="en-US" b="1" dirty="0"/>
          </a:p>
        </p:txBody>
      </p:sp>
      <p:sp>
        <p:nvSpPr>
          <p:cNvPr id="3" name="Content Placeholder 2"/>
          <p:cNvSpPr>
            <a:spLocks noGrp="1"/>
          </p:cNvSpPr>
          <p:nvPr>
            <p:ph idx="1"/>
          </p:nvPr>
        </p:nvSpPr>
        <p:spPr/>
        <p:txBody>
          <a:bodyPr/>
          <a:lstStyle/>
          <a:p>
            <a:pPr marL="584200" indent="-342900">
              <a:buFont typeface="Arial" charset="0"/>
              <a:buChar char="•"/>
            </a:pPr>
            <a:r>
              <a:rPr lang="en-US" dirty="0"/>
              <a:t>As the student orders the lines of code, sprites will move correspondingly in the left pane and show the progress of student</a:t>
            </a:r>
            <a:r>
              <a:rPr lang="en-US" dirty="0" smtClean="0"/>
              <a:t>. in the Sprite Studio. </a:t>
            </a:r>
            <a:endParaRPr lang="en-US" dirty="0"/>
          </a:p>
          <a:p>
            <a:pPr marL="584200" indent="-342900">
              <a:buFont typeface="Arial" charset="0"/>
              <a:buChar char="•"/>
            </a:pPr>
            <a:r>
              <a:rPr lang="en-US" dirty="0" smtClean="0"/>
              <a:t>Such </a:t>
            </a:r>
            <a:r>
              <a:rPr lang="en-US" dirty="0"/>
              <a:t>interactive sprites will give hints to the student and also be </a:t>
            </a:r>
            <a:r>
              <a:rPr lang="en-US" dirty="0" err="1"/>
              <a:t>gameful</a:t>
            </a:r>
            <a:r>
              <a:rPr lang="en-US" dirty="0"/>
              <a:t> for the student. </a:t>
            </a:r>
            <a:endParaRPr lang="en-US" dirty="0" smtClean="0"/>
          </a:p>
          <a:p>
            <a:pPr marL="584200" indent="-342900">
              <a:buFont typeface="Arial" charset="0"/>
              <a:buChar char="•"/>
            </a:pPr>
            <a:r>
              <a:rPr lang="en-US" dirty="0" smtClean="0"/>
              <a:t>This </a:t>
            </a:r>
            <a:r>
              <a:rPr lang="en-US" dirty="0"/>
              <a:t>will ensure the student is not distracted and has active learning , enjoying the puzzle.</a:t>
            </a:r>
            <a:br>
              <a:rPr lang="en-US" dirty="0"/>
            </a:br>
            <a:endParaRPr lang="en-US" dirty="0"/>
          </a:p>
        </p:txBody>
      </p:sp>
    </p:spTree>
    <p:extLst>
      <p:ext uri="{BB962C8B-B14F-4D97-AF65-F5344CB8AC3E}">
        <p14:creationId xmlns:p14="http://schemas.microsoft.com/office/powerpoint/2010/main" val="824293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1451579" y="2015733"/>
            <a:ext cx="9603275" cy="1946668"/>
          </a:xfrm>
        </p:spPr>
        <p:txBody>
          <a:bodyPr/>
          <a:lstStyle/>
          <a:p>
            <a:r>
              <a:rPr lang="en-US" dirty="0"/>
              <a:t>Further there will be a timer in the play mode. This will help the teacher track the time taken by student to solve the problem. This result will also help assess the student and will have a marking scheme taking time taken by student to solve the puzzle into consideration. This will also help the student as well to time himself and focus more on problem and not get distracted. </a:t>
            </a:r>
          </a:p>
        </p:txBody>
      </p:sp>
      <p:pic>
        <p:nvPicPr>
          <p:cNvPr id="9218" name="Picture 2" descr="creen Shot 2016-09-29 at 10.24.46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345" y="3962401"/>
            <a:ext cx="5219700"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8963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p>
          <a:p>
            <a:pPr marL="584200" indent="-342900">
              <a:buFont typeface="Arial" charset="0"/>
              <a:buChar char="•"/>
            </a:pPr>
            <a:r>
              <a:rPr lang="en-US" dirty="0" smtClean="0"/>
              <a:t>The </a:t>
            </a:r>
            <a:r>
              <a:rPr lang="en-US" dirty="0"/>
              <a:t>results on the dashboard will indicate to the student which evaluations have passed successfully and which evaluations are not passing. </a:t>
            </a:r>
            <a:endParaRPr lang="en-US" dirty="0" smtClean="0"/>
          </a:p>
          <a:p>
            <a:pPr marL="584200" indent="-342900">
              <a:buFont typeface="Arial" charset="0"/>
              <a:buChar char="•"/>
            </a:pPr>
            <a:r>
              <a:rPr lang="en-US" dirty="0" smtClean="0"/>
              <a:t>For </a:t>
            </a:r>
            <a:r>
              <a:rPr lang="en-US" dirty="0"/>
              <a:t>those evaluations that are not passing, the student will need to continue to work. </a:t>
            </a:r>
            <a:endParaRPr lang="en-US" dirty="0" smtClean="0"/>
          </a:p>
          <a:p>
            <a:pPr marL="584200" indent="-342900">
              <a:buFont typeface="Arial" charset="0"/>
              <a:buChar char="•"/>
            </a:pPr>
            <a:r>
              <a:rPr lang="en-US" dirty="0" smtClean="0"/>
              <a:t>The </a:t>
            </a:r>
            <a:r>
              <a:rPr lang="en-US" dirty="0"/>
              <a:t>dashboard will, in cases where it is appropriate, display suggestions that will help the student work towards successful evaluations</a:t>
            </a:r>
            <a:r>
              <a:rPr lang="en-US" dirty="0" smtClean="0"/>
              <a:t>.</a:t>
            </a:r>
            <a:r>
              <a:rPr lang="en-US" dirty="0"/>
              <a:t/>
            </a:r>
            <a:br>
              <a:rPr lang="en-US" dirty="0"/>
            </a:br>
            <a:endParaRPr lang="en-US" dirty="0"/>
          </a:p>
        </p:txBody>
      </p:sp>
      <p:sp>
        <p:nvSpPr>
          <p:cNvPr id="4" name="Title 1"/>
          <p:cNvSpPr>
            <a:spLocks noGrp="1"/>
          </p:cNvSpPr>
          <p:nvPr>
            <p:ph type="title"/>
          </p:nvPr>
        </p:nvSpPr>
        <p:spPr>
          <a:xfrm>
            <a:off x="1451579" y="804519"/>
            <a:ext cx="9603275" cy="1049235"/>
          </a:xfrm>
        </p:spPr>
        <p:txBody>
          <a:bodyPr/>
          <a:lstStyle/>
          <a:p>
            <a:r>
              <a:rPr lang="en-US" b="1" dirty="0" smtClean="0"/>
              <a:t>final</a:t>
            </a:r>
            <a:r>
              <a:rPr lang="en-US" dirty="0" smtClean="0"/>
              <a:t> report</a:t>
            </a:r>
            <a:endParaRPr lang="en-US" dirty="0"/>
          </a:p>
        </p:txBody>
      </p:sp>
    </p:spTree>
    <p:extLst>
      <p:ext uri="{BB962C8B-B14F-4D97-AF65-F5344CB8AC3E}">
        <p14:creationId xmlns:p14="http://schemas.microsoft.com/office/powerpoint/2010/main" val="2037627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milestones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23837936"/>
              </p:ext>
            </p:extLst>
          </p:nvPr>
        </p:nvGraphicFramePr>
        <p:xfrm>
          <a:off x="2452110" y="1864853"/>
          <a:ext cx="6303963" cy="2904048"/>
        </p:xfrm>
        <a:graphic>
          <a:graphicData uri="http://schemas.openxmlformats.org/drawingml/2006/table">
            <a:tbl>
              <a:tblPr/>
              <a:tblGrid>
                <a:gridCol w="464715"/>
                <a:gridCol w="3495467"/>
                <a:gridCol w="2343781"/>
              </a:tblGrid>
              <a:tr h="322672">
                <a:tc>
                  <a:txBody>
                    <a:bodyPr/>
                    <a:lstStyle/>
                    <a:p>
                      <a:pPr algn="ctr" rtl="0" fontAlgn="t">
                        <a:spcBef>
                          <a:spcPts val="0"/>
                        </a:spcBef>
                        <a:spcAft>
                          <a:spcPts val="0"/>
                        </a:spcAft>
                      </a:pPr>
                      <a:r>
                        <a:rPr lang="en-US" sz="1400" b="0" i="0" u="none" strike="noStrike">
                          <a:solidFill>
                            <a:srgbClr val="000000"/>
                          </a:solidFill>
                          <a:effectLst/>
                          <a:latin typeface="Times New Roman" charset="0"/>
                        </a:rPr>
                        <a:t>S.No</a:t>
                      </a:r>
                      <a:endParaRPr lang="en-US" sz="1400">
                        <a:effectLst/>
                      </a:endParaRPr>
                    </a:p>
                  </a:txBody>
                  <a:tcPr marL="35180" marR="35180" marT="35180" marB="351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dirty="0">
                          <a:solidFill>
                            <a:srgbClr val="000000"/>
                          </a:solidFill>
                          <a:effectLst/>
                          <a:latin typeface="Times New Roman" charset="0"/>
                        </a:rPr>
                        <a:t>Milestone</a:t>
                      </a:r>
                      <a:endParaRPr lang="en-US" sz="1400" dirty="0">
                        <a:effectLst/>
                      </a:endParaRPr>
                    </a:p>
                  </a:txBody>
                  <a:tcPr marL="35180" marR="35180" marT="35180" marB="351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000000"/>
                          </a:solidFill>
                          <a:effectLst/>
                          <a:latin typeface="Times New Roman" charset="0"/>
                        </a:rPr>
                        <a:t>Date</a:t>
                      </a:r>
                      <a:endParaRPr lang="en-US" sz="1400">
                        <a:effectLst/>
                      </a:endParaRPr>
                    </a:p>
                  </a:txBody>
                  <a:tcPr marL="35180" marR="35180" marT="35180" marB="351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2672">
                <a:tc>
                  <a:txBody>
                    <a:bodyPr/>
                    <a:lstStyle/>
                    <a:p>
                      <a:pPr rtl="0" fontAlgn="t">
                        <a:spcBef>
                          <a:spcPts val="0"/>
                        </a:spcBef>
                        <a:spcAft>
                          <a:spcPts val="0"/>
                        </a:spcAft>
                      </a:pPr>
                      <a:r>
                        <a:rPr lang="nb-NO" sz="1400" b="0" i="0" u="none" strike="noStrike">
                          <a:solidFill>
                            <a:srgbClr val="000000"/>
                          </a:solidFill>
                          <a:effectLst/>
                          <a:latin typeface="Times New Roman" charset="0"/>
                        </a:rPr>
                        <a:t>1.</a:t>
                      </a:r>
                      <a:endParaRPr lang="nb-NO" sz="1400">
                        <a:effectLst/>
                      </a:endParaRPr>
                    </a:p>
                  </a:txBody>
                  <a:tcPr marL="35180" marR="35180" marT="35180" marB="351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Times New Roman" charset="0"/>
                        </a:rPr>
                        <a:t>Project Proposal</a:t>
                      </a:r>
                      <a:endParaRPr lang="en-US" sz="1400">
                        <a:effectLst/>
                      </a:endParaRPr>
                    </a:p>
                  </a:txBody>
                  <a:tcPr marL="35180" marR="35180" marT="35180" marB="351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s-IS" sz="1400" b="0" i="0" u="none" strike="noStrike">
                          <a:solidFill>
                            <a:srgbClr val="000000"/>
                          </a:solidFill>
                          <a:effectLst/>
                          <a:latin typeface="Times New Roman" charset="0"/>
                        </a:rPr>
                        <a:t>September 30, 2016</a:t>
                      </a:r>
                      <a:endParaRPr lang="is-IS" sz="1400">
                        <a:effectLst/>
                      </a:endParaRPr>
                    </a:p>
                  </a:txBody>
                  <a:tcPr marL="35180" marR="35180" marT="35180" marB="351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2672">
                <a:tc>
                  <a:txBody>
                    <a:bodyPr/>
                    <a:lstStyle/>
                    <a:p>
                      <a:pPr rtl="0" fontAlgn="t">
                        <a:spcBef>
                          <a:spcPts val="0"/>
                        </a:spcBef>
                        <a:spcAft>
                          <a:spcPts val="0"/>
                        </a:spcAft>
                      </a:pPr>
                      <a:r>
                        <a:rPr lang="hr-HR" sz="1400" b="0" i="0" u="none" strike="noStrike">
                          <a:solidFill>
                            <a:srgbClr val="000000"/>
                          </a:solidFill>
                          <a:effectLst/>
                          <a:latin typeface="Times New Roman" charset="0"/>
                        </a:rPr>
                        <a:t>2.</a:t>
                      </a:r>
                      <a:endParaRPr lang="hr-HR" sz="1400">
                        <a:effectLst/>
                      </a:endParaRPr>
                    </a:p>
                  </a:txBody>
                  <a:tcPr marL="35180" marR="35180" marT="35180" marB="351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Times New Roman" charset="0"/>
                        </a:rPr>
                        <a:t>Parson’s  Palette</a:t>
                      </a:r>
                      <a:endParaRPr lang="en-US" sz="1400">
                        <a:effectLst/>
                      </a:endParaRPr>
                    </a:p>
                  </a:txBody>
                  <a:tcPr marL="35180" marR="35180" marT="35180" marB="351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Times New Roman" charset="0"/>
                        </a:rPr>
                        <a:t>October 26, 2016</a:t>
                      </a:r>
                      <a:endParaRPr lang="en-US" sz="1400">
                        <a:effectLst/>
                      </a:endParaRPr>
                    </a:p>
                  </a:txBody>
                  <a:tcPr marL="35180" marR="35180" marT="35180" marB="351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2672">
                <a:tc>
                  <a:txBody>
                    <a:bodyPr/>
                    <a:lstStyle/>
                    <a:p>
                      <a:pPr rtl="0" fontAlgn="t">
                        <a:spcBef>
                          <a:spcPts val="0"/>
                        </a:spcBef>
                        <a:spcAft>
                          <a:spcPts val="0"/>
                        </a:spcAft>
                      </a:pPr>
                      <a:r>
                        <a:rPr lang="hr-HR" sz="1400" b="0" i="0" u="none" strike="noStrike">
                          <a:solidFill>
                            <a:srgbClr val="000000"/>
                          </a:solidFill>
                          <a:effectLst/>
                          <a:latin typeface="Times New Roman" charset="0"/>
                        </a:rPr>
                        <a:t>3.</a:t>
                      </a:r>
                      <a:endParaRPr lang="hr-HR" sz="1400">
                        <a:effectLst/>
                      </a:endParaRPr>
                    </a:p>
                  </a:txBody>
                  <a:tcPr marL="35180" marR="35180" marT="35180" marB="351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Times New Roman" charset="0"/>
                        </a:rPr>
                        <a:t>Palette Restriction</a:t>
                      </a:r>
                      <a:endParaRPr lang="en-US" sz="1400">
                        <a:effectLst/>
                      </a:endParaRPr>
                    </a:p>
                  </a:txBody>
                  <a:tcPr marL="35180" marR="35180" marT="35180" marB="351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s-IS" sz="1400" b="0" i="0" u="none" strike="noStrike">
                          <a:solidFill>
                            <a:srgbClr val="000000"/>
                          </a:solidFill>
                          <a:effectLst/>
                          <a:latin typeface="Times New Roman" charset="0"/>
                        </a:rPr>
                        <a:t>November 4, 2016</a:t>
                      </a:r>
                      <a:endParaRPr lang="is-IS" sz="1400">
                        <a:effectLst/>
                      </a:endParaRPr>
                    </a:p>
                  </a:txBody>
                  <a:tcPr marL="35180" marR="35180" marT="35180" marB="351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2672">
                <a:tc>
                  <a:txBody>
                    <a:bodyPr/>
                    <a:lstStyle/>
                    <a:p>
                      <a:pPr rtl="0" fontAlgn="t">
                        <a:spcBef>
                          <a:spcPts val="0"/>
                        </a:spcBef>
                        <a:spcAft>
                          <a:spcPts val="0"/>
                        </a:spcAft>
                      </a:pPr>
                      <a:r>
                        <a:rPr lang="hr-HR" sz="1400" b="0" i="0" u="none" strike="noStrike">
                          <a:solidFill>
                            <a:srgbClr val="000000"/>
                          </a:solidFill>
                          <a:effectLst/>
                          <a:latin typeface="Times New Roman" charset="0"/>
                        </a:rPr>
                        <a:t>4.</a:t>
                      </a:r>
                      <a:endParaRPr lang="hr-HR" sz="1400">
                        <a:effectLst/>
                      </a:endParaRPr>
                    </a:p>
                  </a:txBody>
                  <a:tcPr marL="35180" marR="35180" marT="35180" marB="351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smtClean="0">
                          <a:solidFill>
                            <a:srgbClr val="000000"/>
                          </a:solidFill>
                          <a:effectLst/>
                          <a:latin typeface="Times New Roman" charset="0"/>
                        </a:rPr>
                        <a:t>Interactive </a:t>
                      </a:r>
                      <a:r>
                        <a:rPr lang="en-US" sz="1400" b="0" i="0" u="none" strike="noStrike" baseline="0" dirty="0" smtClean="0">
                          <a:solidFill>
                            <a:srgbClr val="000000"/>
                          </a:solidFill>
                          <a:effectLst/>
                          <a:latin typeface="Times New Roman" charset="0"/>
                        </a:rPr>
                        <a:t>Sprites</a:t>
                      </a:r>
                      <a:endParaRPr lang="en-US" sz="1400" dirty="0">
                        <a:effectLst/>
                      </a:endParaRPr>
                    </a:p>
                  </a:txBody>
                  <a:tcPr marL="35180" marR="35180" marT="35180" marB="351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s-IS" sz="1400" b="0" i="0" u="none" strike="noStrike">
                          <a:solidFill>
                            <a:srgbClr val="000000"/>
                          </a:solidFill>
                          <a:effectLst/>
                          <a:latin typeface="Times New Roman" charset="0"/>
                        </a:rPr>
                        <a:t>November 11, 2016</a:t>
                      </a:r>
                      <a:endParaRPr lang="is-IS" sz="1400">
                        <a:effectLst/>
                      </a:endParaRPr>
                    </a:p>
                  </a:txBody>
                  <a:tcPr marL="35180" marR="35180" marT="35180" marB="351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2672">
                <a:tc>
                  <a:txBody>
                    <a:bodyPr/>
                    <a:lstStyle/>
                    <a:p>
                      <a:pPr rtl="0" fontAlgn="t">
                        <a:spcBef>
                          <a:spcPts val="0"/>
                        </a:spcBef>
                        <a:spcAft>
                          <a:spcPts val="0"/>
                        </a:spcAft>
                      </a:pPr>
                      <a:r>
                        <a:rPr lang="nb-NO" sz="1400" b="0" i="0" u="none" strike="noStrike" dirty="0">
                          <a:solidFill>
                            <a:srgbClr val="000000"/>
                          </a:solidFill>
                          <a:effectLst/>
                          <a:latin typeface="Times New Roman" charset="0"/>
                        </a:rPr>
                        <a:t>5</a:t>
                      </a:r>
                      <a:r>
                        <a:rPr lang="nb-NO" sz="1400" b="0" i="0" u="none" strike="noStrike" dirty="0" smtClean="0">
                          <a:solidFill>
                            <a:srgbClr val="000000"/>
                          </a:solidFill>
                          <a:effectLst/>
                          <a:latin typeface="Times New Roman" charset="0"/>
                        </a:rPr>
                        <a:t>.</a:t>
                      </a:r>
                      <a:endParaRPr lang="nb-NO" sz="1400" dirty="0">
                        <a:effectLst/>
                      </a:endParaRPr>
                    </a:p>
                  </a:txBody>
                  <a:tcPr marL="35180" marR="35180" marT="35180" marB="351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smtClean="0">
                          <a:solidFill>
                            <a:srgbClr val="000000"/>
                          </a:solidFill>
                          <a:effectLst/>
                          <a:latin typeface="Times New Roman" charset="0"/>
                        </a:rPr>
                        <a:t>Timer</a:t>
                      </a:r>
                      <a:endParaRPr lang="en-US" sz="1400" dirty="0">
                        <a:effectLst/>
                      </a:endParaRPr>
                    </a:p>
                  </a:txBody>
                  <a:tcPr marL="35180" marR="35180" marT="35180" marB="351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s-IS" sz="1400" b="0" i="0" u="none" strike="noStrike">
                          <a:solidFill>
                            <a:srgbClr val="000000"/>
                          </a:solidFill>
                          <a:effectLst/>
                          <a:latin typeface="Times New Roman" charset="0"/>
                        </a:rPr>
                        <a:t>November 18, 2016</a:t>
                      </a:r>
                      <a:endParaRPr lang="is-IS" sz="1400">
                        <a:effectLst/>
                      </a:endParaRPr>
                    </a:p>
                  </a:txBody>
                  <a:tcPr marL="35180" marR="35180" marT="35180" marB="351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2672">
                <a:tc>
                  <a:txBody>
                    <a:bodyPr/>
                    <a:lstStyle/>
                    <a:p>
                      <a:pPr rtl="0" fontAlgn="t">
                        <a:spcBef>
                          <a:spcPts val="0"/>
                        </a:spcBef>
                        <a:spcAft>
                          <a:spcPts val="0"/>
                        </a:spcAft>
                      </a:pPr>
                      <a:r>
                        <a:rPr lang="nb-NO" sz="1400" b="0" i="0" u="none" strike="noStrike" dirty="0">
                          <a:solidFill>
                            <a:srgbClr val="000000"/>
                          </a:solidFill>
                          <a:effectLst/>
                          <a:latin typeface="Times New Roman" charset="0"/>
                        </a:rPr>
                        <a:t>6</a:t>
                      </a:r>
                      <a:r>
                        <a:rPr lang="nb-NO" sz="1400" b="0" i="0" u="none" strike="noStrike" dirty="0" smtClean="0">
                          <a:solidFill>
                            <a:srgbClr val="000000"/>
                          </a:solidFill>
                          <a:effectLst/>
                          <a:latin typeface="Times New Roman" charset="0"/>
                        </a:rPr>
                        <a:t>.</a:t>
                      </a:r>
                      <a:endParaRPr lang="nb-NO" sz="1400" dirty="0">
                        <a:effectLst/>
                      </a:endParaRPr>
                    </a:p>
                  </a:txBody>
                  <a:tcPr marL="35180" marR="35180" marT="35180" marB="351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smtClean="0">
                          <a:solidFill>
                            <a:srgbClr val="000000"/>
                          </a:solidFill>
                          <a:effectLst/>
                          <a:latin typeface="Times New Roman" charset="0"/>
                        </a:rPr>
                        <a:t>Report Card</a:t>
                      </a:r>
                      <a:endParaRPr lang="en-US" sz="1400" dirty="0">
                        <a:effectLst/>
                      </a:endParaRPr>
                    </a:p>
                  </a:txBody>
                  <a:tcPr marL="35180" marR="35180" marT="35180" marB="351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s-IS" sz="1400" b="0" i="0" u="none" strike="noStrike">
                          <a:solidFill>
                            <a:srgbClr val="000000"/>
                          </a:solidFill>
                          <a:effectLst/>
                          <a:latin typeface="Times New Roman" charset="0"/>
                        </a:rPr>
                        <a:t>November 25, 2016</a:t>
                      </a:r>
                      <a:endParaRPr lang="is-IS" sz="1400">
                        <a:effectLst/>
                      </a:endParaRPr>
                    </a:p>
                  </a:txBody>
                  <a:tcPr marL="35180" marR="35180" marT="35180" marB="351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2672">
                <a:tc>
                  <a:txBody>
                    <a:bodyPr/>
                    <a:lstStyle/>
                    <a:p>
                      <a:pPr rtl="0" fontAlgn="t">
                        <a:spcBef>
                          <a:spcPts val="0"/>
                        </a:spcBef>
                        <a:spcAft>
                          <a:spcPts val="0"/>
                        </a:spcAft>
                      </a:pPr>
                      <a:r>
                        <a:rPr lang="hr-HR" sz="1400" b="0" i="0" u="none" strike="noStrike" dirty="0">
                          <a:solidFill>
                            <a:srgbClr val="000000"/>
                          </a:solidFill>
                          <a:effectLst/>
                          <a:latin typeface="Times New Roman" charset="0"/>
                        </a:rPr>
                        <a:t>7</a:t>
                      </a:r>
                      <a:r>
                        <a:rPr lang="hr-HR" sz="1400" b="0" i="0" u="none" strike="noStrike" dirty="0" smtClean="0">
                          <a:solidFill>
                            <a:srgbClr val="000000"/>
                          </a:solidFill>
                          <a:effectLst/>
                          <a:latin typeface="Times New Roman" charset="0"/>
                        </a:rPr>
                        <a:t>.</a:t>
                      </a:r>
                      <a:endParaRPr lang="hr-HR" sz="1400" dirty="0">
                        <a:effectLst/>
                      </a:endParaRPr>
                    </a:p>
                  </a:txBody>
                  <a:tcPr marL="35180" marR="35180" marT="35180" marB="351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Times New Roman" charset="0"/>
                        </a:rPr>
                        <a:t>Testing and Stabilization</a:t>
                      </a:r>
                      <a:endParaRPr lang="en-US" sz="1400">
                        <a:effectLst/>
                      </a:endParaRPr>
                    </a:p>
                  </a:txBody>
                  <a:tcPr marL="35180" marR="35180" marT="35180" marB="351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Times New Roman" charset="0"/>
                        </a:rPr>
                        <a:t>December 9, 2016</a:t>
                      </a:r>
                      <a:endParaRPr lang="en-US" sz="1400">
                        <a:effectLst/>
                      </a:endParaRPr>
                    </a:p>
                  </a:txBody>
                  <a:tcPr marL="35180" marR="35180" marT="35180" marB="351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2672">
                <a:tc>
                  <a:txBody>
                    <a:bodyPr/>
                    <a:lstStyle/>
                    <a:p>
                      <a:pPr rtl="0" fontAlgn="t">
                        <a:spcBef>
                          <a:spcPts val="0"/>
                        </a:spcBef>
                        <a:spcAft>
                          <a:spcPts val="0"/>
                        </a:spcAft>
                      </a:pPr>
                      <a:r>
                        <a:rPr lang="nb-NO" sz="1400" b="0" i="0" u="none" strike="noStrike" dirty="0" smtClean="0">
                          <a:solidFill>
                            <a:srgbClr val="000000"/>
                          </a:solidFill>
                          <a:effectLst/>
                          <a:latin typeface="Times New Roman" charset="0"/>
                        </a:rPr>
                        <a:t>8.</a:t>
                      </a:r>
                      <a:endParaRPr lang="nb-NO" sz="1400" dirty="0">
                        <a:effectLst/>
                      </a:endParaRPr>
                    </a:p>
                  </a:txBody>
                  <a:tcPr marL="35180" marR="35180" marT="35180" marB="351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Times New Roman" charset="0"/>
                        </a:rPr>
                        <a:t>Final Presentation</a:t>
                      </a:r>
                      <a:endParaRPr lang="en-US" sz="1400">
                        <a:effectLst/>
                      </a:endParaRPr>
                    </a:p>
                  </a:txBody>
                  <a:tcPr marL="35180" marR="35180" marT="35180" marB="351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Times New Roman" charset="0"/>
                        </a:rPr>
                        <a:t>December 16, 2016 (Tentative)</a:t>
                      </a:r>
                      <a:endParaRPr lang="en-US" sz="1400" dirty="0">
                        <a:effectLst/>
                      </a:endParaRPr>
                    </a:p>
                  </a:txBody>
                  <a:tcPr marL="35180" marR="35180" marT="35180" marB="351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113605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a:t>
            </a:r>
            <a:r>
              <a:rPr lang="en-US" dirty="0" smtClean="0"/>
              <a:t> work</a:t>
            </a:r>
            <a:endParaRPr lang="en-US" dirty="0"/>
          </a:p>
        </p:txBody>
      </p:sp>
      <p:sp>
        <p:nvSpPr>
          <p:cNvPr id="3" name="Content Placeholder 2"/>
          <p:cNvSpPr>
            <a:spLocks noGrp="1"/>
          </p:cNvSpPr>
          <p:nvPr>
            <p:ph idx="1"/>
          </p:nvPr>
        </p:nvSpPr>
        <p:spPr/>
        <p:txBody>
          <a:bodyPr>
            <a:normAutofit fontScale="92500"/>
          </a:bodyPr>
          <a:lstStyle/>
          <a:p>
            <a:r>
              <a:rPr lang="en-US" dirty="0" smtClean="0"/>
              <a:t>Two difficulty </a:t>
            </a:r>
            <a:r>
              <a:rPr lang="en-US" dirty="0"/>
              <a:t>levels for solving the Parson’s puzzle. One will be easy and the other will be advanced </a:t>
            </a:r>
            <a:r>
              <a:rPr lang="en-US" dirty="0" smtClean="0"/>
              <a:t>level with </a:t>
            </a:r>
          </a:p>
          <a:p>
            <a:r>
              <a:rPr lang="en-US" dirty="0" err="1" smtClean="0"/>
              <a:t>Int</a:t>
            </a:r>
            <a:r>
              <a:rPr lang="en-US" dirty="0" smtClean="0"/>
              <a:t> </a:t>
            </a:r>
            <a:r>
              <a:rPr lang="en-US" dirty="0"/>
              <a:t>a=0,b=1;  // correct version</a:t>
            </a:r>
          </a:p>
          <a:p>
            <a:r>
              <a:rPr lang="en-US" dirty="0" err="1"/>
              <a:t>Int</a:t>
            </a:r>
            <a:r>
              <a:rPr lang="en-US" dirty="0"/>
              <a:t> a=0,,,b=1; // incorrect version-distractor</a:t>
            </a:r>
          </a:p>
          <a:p>
            <a:r>
              <a:rPr lang="en-US" dirty="0" smtClean="0"/>
              <a:t>The user </a:t>
            </a:r>
            <a:r>
              <a:rPr lang="en-US" dirty="0"/>
              <a:t>interface can be made more user interactive. The option for students to see talking avatars will be interactive as they log into the system.</a:t>
            </a:r>
          </a:p>
          <a:p>
            <a:r>
              <a:rPr lang="en-US" dirty="0" smtClean="0"/>
              <a:t>Collect and </a:t>
            </a:r>
            <a:r>
              <a:rPr lang="en-US" dirty="0"/>
              <a:t>analyze data for future study and apply analytics on them. </a:t>
            </a:r>
            <a:r>
              <a:rPr lang="en-US" dirty="0" smtClean="0"/>
              <a:t>This </a:t>
            </a:r>
            <a:r>
              <a:rPr lang="en-US" dirty="0"/>
              <a:t>data may provide useful insights that can be mined to provide students with personalized recommendations. </a:t>
            </a:r>
          </a:p>
        </p:txBody>
      </p:sp>
    </p:spTree>
    <p:extLst>
      <p:ext uri="{BB962C8B-B14F-4D97-AF65-F5344CB8AC3E}">
        <p14:creationId xmlns:p14="http://schemas.microsoft.com/office/powerpoint/2010/main" val="1119153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866" y="2447581"/>
            <a:ext cx="9603275" cy="1049235"/>
          </a:xfrm>
        </p:spPr>
        <p:txBody>
          <a:bodyPr>
            <a:normAutofit/>
          </a:bodyPr>
          <a:lstStyle/>
          <a:p>
            <a:r>
              <a:rPr lang="en-US" sz="4800" b="1" dirty="0" smtClean="0"/>
              <a:t>thank</a:t>
            </a:r>
            <a:r>
              <a:rPr lang="en-US" sz="4800" dirty="0" smtClean="0"/>
              <a:t> you</a:t>
            </a:r>
            <a:endParaRPr lang="en-US" sz="4800" dirty="0"/>
          </a:p>
        </p:txBody>
      </p:sp>
    </p:spTree>
    <p:extLst>
      <p:ext uri="{BB962C8B-B14F-4D97-AF65-F5344CB8AC3E}">
        <p14:creationId xmlns:p14="http://schemas.microsoft.com/office/powerpoint/2010/main" val="456265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outline</a:t>
            </a:r>
            <a:endParaRPr lang="en-US" b="1" dirty="0"/>
          </a:p>
        </p:txBody>
      </p:sp>
      <p:sp>
        <p:nvSpPr>
          <p:cNvPr id="3" name="Content Placeholder 2"/>
          <p:cNvSpPr>
            <a:spLocks noGrp="1"/>
          </p:cNvSpPr>
          <p:nvPr>
            <p:ph idx="1"/>
          </p:nvPr>
        </p:nvSpPr>
        <p:spPr/>
        <p:txBody>
          <a:bodyPr/>
          <a:lstStyle/>
          <a:p>
            <a:r>
              <a:rPr lang="en-US" dirty="0" smtClean="0"/>
              <a:t>MOTIVATION</a:t>
            </a:r>
          </a:p>
          <a:p>
            <a:r>
              <a:rPr lang="en-US" dirty="0" smtClean="0"/>
              <a:t>COMPUTATIONAL THINKING</a:t>
            </a:r>
          </a:p>
          <a:p>
            <a:r>
              <a:rPr lang="en-US" dirty="0" smtClean="0"/>
              <a:t>PARSON’S PROGRAMMING</a:t>
            </a:r>
          </a:p>
          <a:p>
            <a:r>
              <a:rPr lang="en-US" dirty="0" smtClean="0"/>
              <a:t>RELATED WORK</a:t>
            </a:r>
          </a:p>
          <a:p>
            <a:r>
              <a:rPr lang="en-US" dirty="0" smtClean="0"/>
              <a:t>PROPOSAL</a:t>
            </a:r>
          </a:p>
          <a:p>
            <a:r>
              <a:rPr lang="en-US" dirty="0" smtClean="0"/>
              <a:t>MILESTONES</a:t>
            </a:r>
          </a:p>
          <a:p>
            <a:r>
              <a:rPr lang="en-US" dirty="0" smtClean="0"/>
              <a:t>FUTURE WORK</a:t>
            </a:r>
            <a:endParaRPr lang="en-US" dirty="0"/>
          </a:p>
        </p:txBody>
      </p:sp>
    </p:spTree>
    <p:extLst>
      <p:ext uri="{BB962C8B-B14F-4D97-AF65-F5344CB8AC3E}">
        <p14:creationId xmlns:p14="http://schemas.microsoft.com/office/powerpoint/2010/main" val="250813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MOTIVATION</a:t>
            </a:r>
            <a:endParaRPr lang="en-US" b="1" dirty="0"/>
          </a:p>
        </p:txBody>
      </p:sp>
      <p:sp>
        <p:nvSpPr>
          <p:cNvPr id="3" name="Content Placeholder 2"/>
          <p:cNvSpPr>
            <a:spLocks noGrp="1"/>
          </p:cNvSpPr>
          <p:nvPr>
            <p:ph idx="1"/>
          </p:nvPr>
        </p:nvSpPr>
        <p:spPr/>
        <p:txBody>
          <a:bodyPr/>
          <a:lstStyle/>
          <a:p>
            <a:r>
              <a:rPr lang="en-US" dirty="0"/>
              <a:t>The motivations behind this project are to include Computational thinking and Parson’s Programming puzzles with visual progress for assessment in SAGE (Bender, 2015) and improve students’ understanding of computational thinking (Barr &amp; Stephenson, 2011) concepts via personalized feedback on how they perform on Parson’s puzzles.</a:t>
            </a:r>
          </a:p>
          <a:p>
            <a:r>
              <a:rPr lang="en-US" dirty="0" smtClean="0"/>
              <a:t>Computational Thinking</a:t>
            </a:r>
          </a:p>
          <a:p>
            <a:r>
              <a:rPr lang="en-US" dirty="0" smtClean="0"/>
              <a:t>Parson’s Programming</a:t>
            </a:r>
            <a:r>
              <a:rPr lang="en-US" dirty="0"/>
              <a:t/>
            </a:r>
            <a:br>
              <a:rPr lang="en-US" dirty="0"/>
            </a:br>
            <a:endParaRPr lang="en-US" dirty="0"/>
          </a:p>
        </p:txBody>
      </p:sp>
    </p:spTree>
    <p:extLst>
      <p:ext uri="{BB962C8B-B14F-4D97-AF65-F5344CB8AC3E}">
        <p14:creationId xmlns:p14="http://schemas.microsoft.com/office/powerpoint/2010/main" val="1491457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Computational thinking</a:t>
            </a:r>
            <a:endParaRPr lang="en-US" b="1" dirty="0"/>
          </a:p>
        </p:txBody>
      </p:sp>
      <p:sp>
        <p:nvSpPr>
          <p:cNvPr id="3" name="Content Placeholder 2"/>
          <p:cNvSpPr>
            <a:spLocks noGrp="1"/>
          </p:cNvSpPr>
          <p:nvPr>
            <p:ph idx="1"/>
          </p:nvPr>
        </p:nvSpPr>
        <p:spPr/>
        <p:txBody>
          <a:bodyPr>
            <a:normAutofit fontScale="92500"/>
          </a:bodyPr>
          <a:lstStyle/>
          <a:p>
            <a:r>
              <a:rPr lang="en-US" dirty="0"/>
              <a:t>Computational thinking is an approach to solving problems using concepts of abstraction, recursion, and iteration to process. Such concepts foster critical thinking in students at an early age. </a:t>
            </a:r>
            <a:endParaRPr lang="en-US" dirty="0" smtClean="0"/>
          </a:p>
          <a:p>
            <a:r>
              <a:rPr lang="en-US" dirty="0" smtClean="0"/>
              <a:t>Computational </a:t>
            </a:r>
            <a:r>
              <a:rPr lang="en-US" dirty="0"/>
              <a:t>thinking is a way of solving problems, designing systems, and understanding human behavior that draws on concepts fundamental to computer science. </a:t>
            </a:r>
            <a:r>
              <a:rPr lang="en-US" dirty="0" smtClean="0"/>
              <a:t>I</a:t>
            </a:r>
          </a:p>
          <a:p>
            <a:r>
              <a:rPr lang="en-US" dirty="0"/>
              <a:t>C</a:t>
            </a:r>
            <a:r>
              <a:rPr lang="en-US" dirty="0" smtClean="0"/>
              <a:t>ompetitive world</a:t>
            </a:r>
            <a:r>
              <a:rPr lang="en-US" dirty="0"/>
              <a:t>, </a:t>
            </a:r>
            <a:r>
              <a:rPr lang="en-US" dirty="0" smtClean="0"/>
              <a:t>focus on how </a:t>
            </a:r>
            <a:r>
              <a:rPr lang="en-US" dirty="0"/>
              <a:t>people think, understand and perceive </a:t>
            </a:r>
            <a:r>
              <a:rPr lang="en-US" dirty="0" smtClean="0"/>
              <a:t>things.</a:t>
            </a:r>
          </a:p>
          <a:p>
            <a:r>
              <a:rPr lang="en-US" dirty="0" smtClean="0"/>
              <a:t>Computational thinking </a:t>
            </a:r>
            <a:r>
              <a:rPr lang="en-US" dirty="0"/>
              <a:t>inculcates engagement with the students. </a:t>
            </a:r>
            <a:br>
              <a:rPr lang="en-US" dirty="0"/>
            </a:br>
            <a:endParaRPr lang="en-US" dirty="0"/>
          </a:p>
        </p:txBody>
      </p:sp>
    </p:spTree>
    <p:extLst>
      <p:ext uri="{BB962C8B-B14F-4D97-AF65-F5344CB8AC3E}">
        <p14:creationId xmlns:p14="http://schemas.microsoft.com/office/powerpoint/2010/main" val="228604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Parson’s programming</a:t>
            </a:r>
            <a:endParaRPr lang="en-US" b="1" dirty="0"/>
          </a:p>
        </p:txBody>
      </p:sp>
      <p:sp>
        <p:nvSpPr>
          <p:cNvPr id="3" name="Content Placeholder 2"/>
          <p:cNvSpPr>
            <a:spLocks noGrp="1"/>
          </p:cNvSpPr>
          <p:nvPr>
            <p:ph idx="1"/>
          </p:nvPr>
        </p:nvSpPr>
        <p:spPr/>
        <p:txBody>
          <a:bodyPr/>
          <a:lstStyle/>
          <a:p>
            <a:r>
              <a:rPr lang="en-US" dirty="0"/>
              <a:t>The original Parson’s problems (Parsons &amp; Haden, 2006) were created using a generic drag-and- drop exercise framework called Hot Potatoes</a:t>
            </a:r>
            <a:r>
              <a:rPr lang="en-US" b="1" dirty="0"/>
              <a:t>. </a:t>
            </a:r>
            <a:endParaRPr lang="en-US" b="1" dirty="0" smtClean="0"/>
          </a:p>
          <a:p>
            <a:r>
              <a:rPr lang="en-US" dirty="0" smtClean="0"/>
              <a:t>Exercises </a:t>
            </a:r>
            <a:r>
              <a:rPr lang="en-US" dirty="0"/>
              <a:t>created with the tool can be exported to HTML and JavaScript pages. Exercises are solved by dragging lines from right to left. </a:t>
            </a:r>
            <a:endParaRPr lang="en-US" dirty="0" smtClean="0"/>
          </a:p>
          <a:p>
            <a:r>
              <a:rPr lang="en-US" dirty="0" smtClean="0"/>
              <a:t>When </a:t>
            </a:r>
            <a:r>
              <a:rPr lang="en-US" dirty="0"/>
              <a:t>feedback is requested, lines in (absolutely) correct positions are highlighted. </a:t>
            </a:r>
            <a:r>
              <a:rPr lang="en-US" dirty="0" smtClean="0"/>
              <a:t>One </a:t>
            </a:r>
            <a:r>
              <a:rPr lang="en-US" dirty="0"/>
              <a:t>problem of this UI is that inserting a line between two existing lines is cumbersome. Student may need to move all lines after the insertion point to create a free slot where the new line can be inserted.</a:t>
            </a:r>
          </a:p>
        </p:txBody>
      </p:sp>
    </p:spTree>
    <p:extLst>
      <p:ext uri="{BB962C8B-B14F-4D97-AF65-F5344CB8AC3E}">
        <p14:creationId xmlns:p14="http://schemas.microsoft.com/office/powerpoint/2010/main" val="383045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Related work</a:t>
            </a:r>
            <a:endParaRPr lang="en-US" b="1" dirty="0"/>
          </a:p>
        </p:txBody>
      </p:sp>
      <p:sp>
        <p:nvSpPr>
          <p:cNvPr id="3" name="Content Placeholder 2"/>
          <p:cNvSpPr>
            <a:spLocks noGrp="1"/>
          </p:cNvSpPr>
          <p:nvPr>
            <p:ph idx="1"/>
          </p:nvPr>
        </p:nvSpPr>
        <p:spPr>
          <a:xfrm>
            <a:off x="1451579" y="2015732"/>
            <a:ext cx="9603275" cy="1235811"/>
          </a:xfrm>
        </p:spPr>
        <p:txBody>
          <a:bodyPr>
            <a:normAutofit fontScale="92500" lnSpcReduction="10000"/>
          </a:bodyPr>
          <a:lstStyle/>
          <a:p>
            <a:r>
              <a:rPr lang="en-US" dirty="0" smtClean="0"/>
              <a:t>Hot Potatoes</a:t>
            </a:r>
          </a:p>
          <a:p>
            <a:r>
              <a:rPr lang="en-US" dirty="0"/>
              <a:t>The original Parson’s problems (Parsons &amp; Haden, 2006) were created using a generic drag-and- drop exercise framework called Hot Potatoes</a:t>
            </a:r>
            <a:r>
              <a:rPr lang="en-US" b="1" dirty="0"/>
              <a:t>.</a:t>
            </a:r>
            <a:endParaRPr lang="en-US" dirty="0" smtClean="0"/>
          </a:p>
        </p:txBody>
      </p:sp>
      <p:pic>
        <p:nvPicPr>
          <p:cNvPr id="1028" name="Picture 4" descr="creen Shot 2016-09-28 at 12.25.27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546" y="3251543"/>
            <a:ext cx="539115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50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4597" y="2126569"/>
            <a:ext cx="9603275" cy="1447903"/>
          </a:xfrm>
        </p:spPr>
        <p:txBody>
          <a:bodyPr>
            <a:normAutofit/>
          </a:bodyPr>
          <a:lstStyle/>
          <a:p>
            <a:r>
              <a:rPr lang="en-US" dirty="0" err="1"/>
              <a:t>ViLLE</a:t>
            </a:r>
            <a:r>
              <a:rPr lang="en-US" dirty="0"/>
              <a:t> (</a:t>
            </a:r>
            <a:r>
              <a:rPr lang="en-US" dirty="0" err="1"/>
              <a:t>Rajala</a:t>
            </a:r>
            <a:r>
              <a:rPr lang="en-US" dirty="0"/>
              <a:t>, </a:t>
            </a:r>
            <a:r>
              <a:rPr lang="en-US" dirty="0" err="1"/>
              <a:t>Laakso</a:t>
            </a:r>
            <a:r>
              <a:rPr lang="en-US" dirty="0"/>
              <a:t>, Kaila, &amp; </a:t>
            </a:r>
            <a:r>
              <a:rPr lang="en-US" dirty="0" err="1"/>
              <a:t>Salakoski</a:t>
            </a:r>
            <a:r>
              <a:rPr lang="en-US" dirty="0"/>
              <a:t>, 2007) </a:t>
            </a:r>
            <a:endParaRPr lang="en-US" dirty="0" smtClean="0"/>
          </a:p>
          <a:p>
            <a:r>
              <a:rPr lang="en-US" dirty="0" smtClean="0"/>
              <a:t>It is </a:t>
            </a:r>
            <a:r>
              <a:rPr lang="en-US" dirty="0"/>
              <a:t>a Java application/applet which allow context to be created around the editable code. Distractors are not supported.</a:t>
            </a:r>
          </a:p>
        </p:txBody>
      </p:sp>
      <p:pic>
        <p:nvPicPr>
          <p:cNvPr id="2050" name="Picture 2" descr="creen Shot 2016-09-28 at 12.32.55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2982" y="3810001"/>
            <a:ext cx="5943600" cy="1600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1451579" y="804519"/>
            <a:ext cx="9603275" cy="1049235"/>
          </a:xfrm>
        </p:spPr>
        <p:txBody>
          <a:bodyPr/>
          <a:lstStyle/>
          <a:p>
            <a:r>
              <a:rPr lang="en-US" b="1" dirty="0" smtClean="0"/>
              <a:t>Related work</a:t>
            </a:r>
            <a:endParaRPr lang="en-US" b="1" dirty="0"/>
          </a:p>
        </p:txBody>
      </p:sp>
    </p:spTree>
    <p:extLst>
      <p:ext uri="{BB962C8B-B14F-4D97-AF65-F5344CB8AC3E}">
        <p14:creationId xmlns:p14="http://schemas.microsoft.com/office/powerpoint/2010/main" val="1988876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CORT (Garner, 2007)</a:t>
            </a:r>
            <a:endParaRPr lang="en-US" dirty="0" smtClean="0"/>
          </a:p>
          <a:p>
            <a:r>
              <a:rPr lang="en-US" dirty="0" smtClean="0"/>
              <a:t>Used </a:t>
            </a:r>
            <a:r>
              <a:rPr lang="en-US" dirty="0"/>
              <a:t>with Visual Basic programs so that students move lines from left to a part-complete solution on the right. Moving the lines is done by selecting a line and clicking arrow buttons to move it left or right. To get feedback, student can copy the code into Visual Basic interpreter and execute the code. CORT supports both distractors and context.</a:t>
            </a:r>
          </a:p>
        </p:txBody>
      </p:sp>
      <p:sp>
        <p:nvSpPr>
          <p:cNvPr id="4" name="Title 1"/>
          <p:cNvSpPr>
            <a:spLocks noGrp="1"/>
          </p:cNvSpPr>
          <p:nvPr>
            <p:ph type="title"/>
          </p:nvPr>
        </p:nvSpPr>
        <p:spPr>
          <a:xfrm>
            <a:off x="1451579" y="804519"/>
            <a:ext cx="9603275" cy="1049235"/>
          </a:xfrm>
        </p:spPr>
        <p:txBody>
          <a:bodyPr/>
          <a:lstStyle/>
          <a:p>
            <a:r>
              <a:rPr lang="en-US" b="1" dirty="0" smtClean="0"/>
              <a:t>Related work</a:t>
            </a:r>
            <a:endParaRPr lang="en-US" b="1" dirty="0"/>
          </a:p>
        </p:txBody>
      </p:sp>
    </p:spTree>
    <p:extLst>
      <p:ext uri="{BB962C8B-B14F-4D97-AF65-F5344CB8AC3E}">
        <p14:creationId xmlns:p14="http://schemas.microsoft.com/office/powerpoint/2010/main" val="277645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15733"/>
            <a:ext cx="9895294" cy="1628012"/>
          </a:xfrm>
        </p:spPr>
        <p:txBody>
          <a:bodyPr>
            <a:normAutofit lnSpcReduction="10000"/>
          </a:bodyPr>
          <a:lstStyle/>
          <a:p>
            <a:r>
              <a:rPr lang="en-US" dirty="0"/>
              <a:t>Dr. Scratch (Moreno-Leon, Robles, &amp; Roman-Gonzalez, 2015) </a:t>
            </a:r>
            <a:endParaRPr lang="en-US" dirty="0" smtClean="0"/>
          </a:p>
          <a:p>
            <a:r>
              <a:rPr lang="en-US" dirty="0"/>
              <a:t>A</a:t>
            </a:r>
            <a:r>
              <a:rPr lang="en-US" dirty="0" smtClean="0"/>
              <a:t> </a:t>
            </a:r>
            <a:r>
              <a:rPr lang="en-US" dirty="0"/>
              <a:t>web application where Scratch project files can be uploaded for automated analysis. It serves as an analytical tool that evaluates Scratch projects in a variety of computational areas.</a:t>
            </a:r>
          </a:p>
        </p:txBody>
      </p:sp>
      <p:sp>
        <p:nvSpPr>
          <p:cNvPr id="5" name="Title 1"/>
          <p:cNvSpPr>
            <a:spLocks noGrp="1"/>
          </p:cNvSpPr>
          <p:nvPr>
            <p:ph type="title"/>
          </p:nvPr>
        </p:nvSpPr>
        <p:spPr>
          <a:xfrm>
            <a:off x="1451579" y="804519"/>
            <a:ext cx="9603275" cy="1049235"/>
          </a:xfrm>
        </p:spPr>
        <p:txBody>
          <a:bodyPr/>
          <a:lstStyle/>
          <a:p>
            <a:r>
              <a:rPr lang="en-US" b="1" dirty="0" smtClean="0"/>
              <a:t>Related work</a:t>
            </a:r>
            <a:endParaRPr lang="en-US" b="1" dirty="0"/>
          </a:p>
        </p:txBody>
      </p:sp>
      <p:pic>
        <p:nvPicPr>
          <p:cNvPr id="4098" name="Picture 2" descr="creen Shot 2016-09-28 at 12.49.43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4528" y="3255818"/>
            <a:ext cx="4129728" cy="282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660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161</TotalTime>
  <Words>875</Words>
  <Application>Microsoft Macintosh PowerPoint</Application>
  <PresentationFormat>Widescreen</PresentationFormat>
  <Paragraphs>96</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Gill Sans MT</vt:lpstr>
      <vt:lpstr>Times New Roman</vt:lpstr>
      <vt:lpstr>Arial</vt:lpstr>
      <vt:lpstr>Gallery</vt:lpstr>
      <vt:lpstr>     formative sage assessments                         with           parson’s programming</vt:lpstr>
      <vt:lpstr>outline</vt:lpstr>
      <vt:lpstr>MOTIVATION</vt:lpstr>
      <vt:lpstr>Computational thinking</vt:lpstr>
      <vt:lpstr>Parson’s programming</vt:lpstr>
      <vt:lpstr>Related work</vt:lpstr>
      <vt:lpstr>Related work</vt:lpstr>
      <vt:lpstr>Related work</vt:lpstr>
      <vt:lpstr>Related work</vt:lpstr>
      <vt:lpstr>Proposal</vt:lpstr>
      <vt:lpstr>proposal</vt:lpstr>
      <vt:lpstr> Parson’s  Palette </vt:lpstr>
      <vt:lpstr>Palette restriction</vt:lpstr>
      <vt:lpstr>Interactive sprites</vt:lpstr>
      <vt:lpstr>timer</vt:lpstr>
      <vt:lpstr>final report</vt:lpstr>
      <vt:lpstr>milestones</vt:lpstr>
      <vt:lpstr>Future work</vt:lpstr>
      <vt:lpstr>thank you</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formative sage assessments                        with         parson’s programming</dc:title>
  <dc:creator>AKANKSHA GUPTA</dc:creator>
  <cp:lastModifiedBy>AKANKSHA GUPTA</cp:lastModifiedBy>
  <cp:revision>29</cp:revision>
  <dcterms:created xsi:type="dcterms:W3CDTF">2016-09-30T02:43:29Z</dcterms:created>
  <dcterms:modified xsi:type="dcterms:W3CDTF">2016-09-30T16:43:32Z</dcterms:modified>
</cp:coreProperties>
</file>