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87" r:id="rId2"/>
  </p:sldMasterIdLst>
  <p:notesMasterIdLst>
    <p:notesMasterId r:id="rId38"/>
  </p:notesMasterIdLst>
  <p:sldIdLst>
    <p:sldId id="279" r:id="rId3"/>
    <p:sldId id="287" r:id="rId4"/>
    <p:sldId id="280" r:id="rId5"/>
    <p:sldId id="289" r:id="rId6"/>
    <p:sldId id="299" r:id="rId7"/>
    <p:sldId id="308" r:id="rId8"/>
    <p:sldId id="310" r:id="rId9"/>
    <p:sldId id="311" r:id="rId10"/>
    <p:sldId id="300" r:id="rId11"/>
    <p:sldId id="290" r:id="rId12"/>
    <p:sldId id="291" r:id="rId13"/>
    <p:sldId id="301" r:id="rId14"/>
    <p:sldId id="314" r:id="rId15"/>
    <p:sldId id="302" r:id="rId16"/>
    <p:sldId id="303" r:id="rId17"/>
    <p:sldId id="304" r:id="rId18"/>
    <p:sldId id="305" r:id="rId19"/>
    <p:sldId id="313" r:id="rId20"/>
    <p:sldId id="282" r:id="rId21"/>
    <p:sldId id="315" r:id="rId22"/>
    <p:sldId id="283" r:id="rId23"/>
    <p:sldId id="317" r:id="rId24"/>
    <p:sldId id="316" r:id="rId25"/>
    <p:sldId id="286" r:id="rId26"/>
    <p:sldId id="322" r:id="rId27"/>
    <p:sldId id="321" r:id="rId28"/>
    <p:sldId id="320" r:id="rId29"/>
    <p:sldId id="319" r:id="rId30"/>
    <p:sldId id="324" r:id="rId31"/>
    <p:sldId id="306" r:id="rId32"/>
    <p:sldId id="297" r:id="rId33"/>
    <p:sldId id="307" r:id="rId34"/>
    <p:sldId id="294" r:id="rId35"/>
    <p:sldId id="29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1" autoAdjust="0"/>
    <p:restoredTop sz="94580"/>
  </p:normalViewPr>
  <p:slideViewPr>
    <p:cSldViewPr snapToGrid="0" snapToObjects="1">
      <p:cViewPr>
        <p:scale>
          <a:sx n="72" d="100"/>
          <a:sy n="72" d="100"/>
        </p:scale>
        <p:origin x="-888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C5E4-DC4B-B147-B738-BF39DF9AD693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271F4-4DFD-CF4D-BFA7-960C0C91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https</a:t>
            </a:r>
            <a:r>
              <a:rPr lang="fr-FR" dirty="0" smtClean="0"/>
              <a:t>://d1k5w7mbrh6vq5.cloudfront.net/images/cache/</a:t>
            </a:r>
            <a:r>
              <a:rPr lang="fr-FR" dirty="0" err="1" smtClean="0"/>
              <a:t>fd</a:t>
            </a:r>
            <a:r>
              <a:rPr lang="fr-FR" dirty="0" smtClean="0"/>
              <a:t>/69/37/fd6937f8d1e5fa87712cba62ed21f81b.JPG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271F4-4DFD-CF4D-BFA7-960C0C91C0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8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90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81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400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7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5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613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7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4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998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4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103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60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90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4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998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4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  <a:latin typeface="Century Gothic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097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7" y="1124741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76" y="3648322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92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892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4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37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27" y="76203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545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27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43" y="4191040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43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43" y="4873804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90" y="419104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91" y="487380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4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81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80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82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9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4758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10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93" y="74510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8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3" y="38104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5" y="38104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4302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73"/>
            <a:ext cx="6400800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9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5862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40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996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19" y="753561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28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3" y="381029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5" y="381028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898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87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87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9678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27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2" y="3132694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94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43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5477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6938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4"/>
            <a:ext cx="6510619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27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006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8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27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5138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88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67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43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8439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60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28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9969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28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5975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60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890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28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9969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28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  <a:latin typeface="Century Gothic"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56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27" y="75357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4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3" y="38104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5" y="38104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93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7" y="1124729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76" y="3648322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91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3" y="37891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5" y="381028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9553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19" y="762027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0359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19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35" y="4191028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35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35" y="4873792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82" y="4191028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83" y="4873791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28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73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89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875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87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3942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9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85" y="745095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69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3" y="381028"/>
            <a:ext cx="6991492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5" y="381028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70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9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9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652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35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2" y="313270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70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08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27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12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4"/>
            <a:ext cx="6510619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3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72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8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3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19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60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9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8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0571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88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78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09/05/17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73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365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-sage/sage-frontend" TargetMode="External"/><Relationship Id="rId4" Type="http://schemas.openxmlformats.org/officeDocument/2006/relationships/hyperlink" Target="https://github.com/cu-sage/sage-scrat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u-sage/scratch-analyz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49" y="1420484"/>
            <a:ext cx="11279218" cy="240646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venir Book"/>
                <a:cs typeface="Avenir Book"/>
              </a:rPr>
              <a:t> </a:t>
            </a:r>
            <a:br>
              <a:rPr lang="en-US" sz="4000" dirty="0">
                <a:latin typeface="Avenir Book"/>
                <a:cs typeface="Avenir Book"/>
              </a:rPr>
            </a:br>
            <a:r>
              <a:rPr lang="en-US" sz="3600" dirty="0">
                <a:latin typeface="Avenir Book"/>
                <a:cs typeface="Avenir Book"/>
              </a:rPr>
              <a:t>COMS W3998 </a:t>
            </a:r>
            <a:r>
              <a:rPr lang="en-US" sz="3600" dirty="0" smtClean="0">
                <a:latin typeface="Avenir Book"/>
                <a:cs typeface="Avenir Book"/>
              </a:rPr>
              <a:t>Final Report:</a:t>
            </a:r>
            <a:br>
              <a:rPr lang="en-US" sz="3600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Book"/>
                <a:cs typeface="Avenir Book"/>
              </a:rPr>
              <a:t>Enhanced </a:t>
            </a:r>
            <a:r>
              <a:rPr lang="en-US" sz="4400" dirty="0">
                <a:latin typeface="Avenir Book"/>
                <a:cs typeface="Avenir Book"/>
              </a:rPr>
              <a:t>Data Collection, Student Progress Modeling, and Intelligent Hinting in 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9653" y="4088916"/>
            <a:ext cx="8380747" cy="121414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venir Book"/>
                <a:cs typeface="Avenir Book"/>
              </a:rPr>
              <a:t>Sambhav Anand &amp; Allison Sawyer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May 9, </a:t>
            </a:r>
            <a:r>
              <a:rPr lang="en-US" sz="3000" dirty="0">
                <a:latin typeface="Avenir Book"/>
                <a:cs typeface="Avenir Book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6225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7" y="764373"/>
            <a:ext cx="10553733" cy="1293028"/>
          </a:xfrm>
        </p:spPr>
        <p:txBody>
          <a:bodyPr/>
          <a:lstStyle/>
          <a:p>
            <a:r>
              <a:rPr lang="en-US" dirty="0" smtClean="0"/>
              <a:t>Plannin</a:t>
            </a:r>
            <a:r>
              <a:rPr lang="en-US" dirty="0"/>
              <a:t>g</a:t>
            </a:r>
            <a:r>
              <a:rPr lang="en-US" dirty="0" smtClean="0"/>
              <a:t>: User </a:t>
            </a:r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 smtClean="0">
                <a:latin typeface="Avenir Book"/>
                <a:cs typeface="Avenir Book"/>
              </a:rPr>
              <a:t>Started off by trying to build on Jeff Bender’s </a:t>
            </a:r>
            <a:r>
              <a:rPr lang="en-US" sz="2700" dirty="0" err="1" smtClean="0">
                <a:latin typeface="Avenir Book"/>
                <a:cs typeface="Avenir Book"/>
              </a:rPr>
              <a:t>ScratchAnalyzer</a:t>
            </a:r>
            <a:r>
              <a:rPr lang="en-US" sz="2700" dirty="0" smtClean="0">
                <a:latin typeface="Avenir Book"/>
                <a:cs typeface="Avenir Book"/>
              </a:rPr>
              <a:t> code</a:t>
            </a:r>
          </a:p>
          <a:p>
            <a:r>
              <a:rPr lang="en-US" sz="2700" dirty="0" smtClean="0">
                <a:latin typeface="Avenir Book"/>
                <a:cs typeface="Avenir Book"/>
              </a:rPr>
              <a:t>Ended up building upon the </a:t>
            </a:r>
            <a:r>
              <a:rPr lang="en-US" sz="2700" dirty="0" err="1" smtClean="0">
                <a:latin typeface="Avenir Book"/>
                <a:cs typeface="Avenir Book"/>
              </a:rPr>
              <a:t>ScratchExtractor</a:t>
            </a:r>
            <a:r>
              <a:rPr lang="en-US" sz="2700" dirty="0" smtClean="0">
                <a:latin typeface="Avenir Book"/>
                <a:cs typeface="Avenir Book"/>
              </a:rPr>
              <a:t> class and implemented new features in a new class called </a:t>
            </a:r>
            <a:r>
              <a:rPr lang="en-US" sz="2700" dirty="0" err="1" smtClean="0">
                <a:latin typeface="Avenir Book"/>
                <a:cs typeface="Avenir Book"/>
              </a:rPr>
              <a:t>ReadTree</a:t>
            </a:r>
            <a:endParaRPr lang="en-US" sz="2700" dirty="0" smtClean="0">
              <a:latin typeface="Avenir Book"/>
              <a:cs typeface="Avenir Book"/>
            </a:endParaRPr>
          </a:p>
          <a:p>
            <a:r>
              <a:rPr lang="en-US" sz="2700" dirty="0" smtClean="0">
                <a:latin typeface="Avenir Book"/>
                <a:cs typeface="Avenir Book"/>
              </a:rPr>
              <a:t>Had to figure out a way to change the parsing mechanism to accommodate 100s of JSON files associated with each project, and the change in the JSON structure due to the addition of block IDs</a:t>
            </a:r>
          </a:p>
          <a:p>
            <a:r>
              <a:rPr lang="en-US" sz="2700" dirty="0" smtClean="0">
                <a:latin typeface="Avenir Book"/>
                <a:cs typeface="Avenir Book"/>
              </a:rPr>
              <a:t>Methods have been overloaded to account for parsing the data in the original </a:t>
            </a:r>
            <a:r>
              <a:rPr lang="en-US" sz="2700" dirty="0" err="1" smtClean="0">
                <a:latin typeface="Avenir Book"/>
                <a:cs typeface="Avenir Book"/>
              </a:rPr>
              <a:t>ScratchAnalyzer</a:t>
            </a:r>
            <a:r>
              <a:rPr lang="en-US" sz="2700" dirty="0" smtClean="0">
                <a:latin typeface="Avenir Book"/>
                <a:cs typeface="Avenir Book"/>
              </a:rPr>
              <a:t> (.sb2 file) format, and the new (JSON) format. </a:t>
            </a:r>
          </a:p>
        </p:txBody>
      </p:sp>
    </p:spTree>
    <p:extLst>
      <p:ext uri="{BB962C8B-B14F-4D97-AF65-F5344CB8AC3E}">
        <p14:creationId xmlns:p14="http://schemas.microsoft.com/office/powerpoint/2010/main" val="174607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Planning: Hinting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venir Book"/>
                <a:cs typeface="Avenir Book"/>
              </a:rPr>
              <a:t>Leverage knowledge contained in existing complete, correct submissions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Cluster students based on high-level approach to solving project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Mine clusters for pattern-based “rules”</a:t>
            </a:r>
          </a:p>
        </p:txBody>
      </p:sp>
    </p:spTree>
    <p:extLst>
      <p:ext uri="{BB962C8B-B14F-4D97-AF65-F5344CB8AC3E}">
        <p14:creationId xmlns:p14="http://schemas.microsoft.com/office/powerpoint/2010/main" val="75181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3"/>
                </a:solidFill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413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Repositories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64176"/>
              </p:ext>
            </p:extLst>
          </p:nvPr>
        </p:nvGraphicFramePr>
        <p:xfrm>
          <a:off x="705504" y="2198531"/>
          <a:ext cx="10800695" cy="41650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3199"/>
                <a:gridCol w="3249170"/>
                <a:gridCol w="2595706"/>
                <a:gridCol w="1942620"/>
              </a:tblGrid>
              <a:tr h="61944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Avenir Book"/>
                          <a:cs typeface="Avenir Book"/>
                        </a:rPr>
                        <a:t>Project aspect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Avenir Book"/>
                          <a:cs typeface="Avenir Book"/>
                        </a:rPr>
                        <a:t>Repository location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Avenir Book"/>
                          <a:cs typeface="Avenir Book"/>
                        </a:rPr>
                        <a:t>Branch name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Avenir Book"/>
                          <a:cs typeface="Avenir Book"/>
                        </a:rPr>
                        <a:t>Party responsible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</a:tr>
              <a:tr h="109730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noProof="0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User data</a:t>
                      </a:r>
                      <a:r>
                        <a:rPr lang="en-US" sz="2400" baseline="0" noProof="0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 processing with </a:t>
                      </a:r>
                      <a:r>
                        <a:rPr lang="en-US" sz="2400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ScratchAnalyzer</a:t>
                      </a:r>
                      <a:endParaRPr lang="en-US" sz="2400" noProof="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1" u="none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https</a:t>
                      </a:r>
                      <a:r>
                        <a:rPr lang="fr-FR" sz="2400" b="1" u="none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://</a:t>
                      </a:r>
                      <a:r>
                        <a:rPr lang="fr-FR" sz="2400" b="1" u="none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github.com</a:t>
                      </a:r>
                      <a:r>
                        <a:rPr lang="fr-FR" sz="2400" b="1" u="none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/</a:t>
                      </a:r>
                      <a:r>
                        <a:rPr lang="fr-FR" sz="2400" b="1" u="none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cu-sage</a:t>
                      </a:r>
                      <a:r>
                        <a:rPr lang="fr-FR" sz="2400" b="1" u="none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/scratch-</a:t>
                      </a:r>
                      <a:r>
                        <a:rPr lang="fr-FR" sz="2400" b="1" u="none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  <a:hlinkClick r:id="rId2"/>
                        </a:rPr>
                        <a:t>analyzer</a:t>
                      </a:r>
                      <a:endParaRPr lang="fr-FR" sz="2400" b="1" u="none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master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ea typeface="ＭＳ 明朝"/>
                          <a:cs typeface="Avenir Book"/>
                        </a:rPr>
                        <a:t>Sambhav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</a:tr>
              <a:tr h="109730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Avenir Book"/>
                          <a:cs typeface="Avenir Book"/>
                        </a:rPr>
                        <a:t>Machine learning </a:t>
                      </a:r>
                      <a:r>
                        <a:rPr lang="en-US" sz="2400" dirty="0" smtClean="0">
                          <a:effectLst/>
                          <a:latin typeface="Avenir Book"/>
                          <a:cs typeface="Avenir Book"/>
                        </a:rPr>
                        <a:t>scripts</a:t>
                      </a:r>
                      <a:r>
                        <a:rPr lang="en-US" sz="2400" baseline="0" dirty="0" smtClean="0">
                          <a:effectLst/>
                          <a:latin typeface="Avenir Book"/>
                          <a:cs typeface="Avenir Book"/>
                        </a:rPr>
                        <a:t> (integrated with </a:t>
                      </a:r>
                      <a:r>
                        <a:rPr lang="en-US" sz="2400" dirty="0" smtClean="0">
                          <a:effectLst/>
                          <a:latin typeface="Avenir Book"/>
                          <a:cs typeface="Avenir Book"/>
                        </a:rPr>
                        <a:t>Dashboard)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u="none" dirty="0">
                          <a:solidFill>
                            <a:srgbClr val="000000"/>
                          </a:solidFill>
                          <a:effectLst/>
                          <a:latin typeface="Avenir Book"/>
                          <a:cs typeface="Avenir Book"/>
                          <a:hlinkClick r:id="rId3"/>
                        </a:rPr>
                        <a:t>https://github.com/cu-sage/sage-</a:t>
                      </a:r>
                      <a:r>
                        <a:rPr lang="en-US" sz="2400" b="1" u="none" dirty="0" smtClean="0">
                          <a:solidFill>
                            <a:srgbClr val="000000"/>
                          </a:solidFill>
                          <a:effectLst/>
                          <a:latin typeface="Avenir Book"/>
                          <a:cs typeface="Avenir Book"/>
                          <a:hlinkClick r:id="rId3"/>
                        </a:rPr>
                        <a:t>frontend</a:t>
                      </a:r>
                      <a:endParaRPr lang="fr-FR" sz="2400" b="1" u="none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Avenir Book"/>
                          <a:cs typeface="Avenir Book"/>
                        </a:rPr>
                        <a:t>machine-learning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Avenir Book"/>
                          <a:cs typeface="Avenir Book"/>
                        </a:rPr>
                        <a:t>Allison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</a:tr>
              <a:tr h="123889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Avenir Book"/>
                          <a:cs typeface="Avenir Book"/>
                        </a:rPr>
                        <a:t>Scratch Editor block ID and user interface modifications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u="sng" dirty="0">
                          <a:solidFill>
                            <a:srgbClr val="000000"/>
                          </a:solidFill>
                          <a:effectLst/>
                          <a:latin typeface="Avenir Book"/>
                          <a:cs typeface="Avenir Book"/>
                          <a:hlinkClick r:id="rId4"/>
                        </a:rPr>
                        <a:t>https://github.com/cu-sage/sage-scratch</a:t>
                      </a:r>
                      <a:endParaRPr lang="fr-FR" sz="2400" b="1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Avenir Book"/>
                          <a:cs typeface="Avenir Book"/>
                        </a:rPr>
                        <a:t>block-ids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Avenir Book"/>
                          <a:cs typeface="Avenir Book"/>
                        </a:rPr>
                        <a:t>Allison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venir Book"/>
                        <a:ea typeface="ＭＳ 明朝"/>
                        <a:cs typeface="Avenir Book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9" y="764373"/>
            <a:ext cx="11038321" cy="1293028"/>
          </a:xfrm>
        </p:spPr>
        <p:txBody>
          <a:bodyPr/>
          <a:lstStyle/>
          <a:p>
            <a:r>
              <a:rPr lang="en-US" dirty="0" smtClean="0"/>
              <a:t>Implementation: User 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85" y="2057401"/>
            <a:ext cx="3880796" cy="2471054"/>
          </a:xfrm>
        </p:spPr>
      </p:pic>
      <p:sp>
        <p:nvSpPr>
          <p:cNvPr id="6" name="TextBox 5"/>
          <p:cNvSpPr txBox="1"/>
          <p:nvPr/>
        </p:nvSpPr>
        <p:spPr>
          <a:xfrm>
            <a:off x="434459" y="2074108"/>
            <a:ext cx="5029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Avenir Book"/>
                <a:cs typeface="Avenir Book"/>
              </a:rPr>
              <a:t>Each user has a unique integer user 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Avenir Book"/>
                <a:cs typeface="Avenir Book"/>
              </a:rPr>
              <a:t>Inside each user’s folder, there are a bunch of projects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Avenir Book"/>
                <a:cs typeface="Avenir Book"/>
              </a:rPr>
              <a:t>Each project folder has lots of JSON files associated with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Each JSON file represents a </a:t>
            </a:r>
            <a:r>
              <a:rPr lang="en-US" sz="2400" dirty="0" err="1" smtClean="0">
                <a:latin typeface="Avenir Book"/>
                <a:cs typeface="Avenir Book"/>
              </a:rPr>
              <a:t>timestamped</a:t>
            </a:r>
            <a:r>
              <a:rPr lang="en-US" sz="2400" dirty="0" smtClean="0">
                <a:latin typeface="Avenir Book"/>
                <a:cs typeface="Avenir Book"/>
              </a:rPr>
              <a:t> version of the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8" y="4654907"/>
            <a:ext cx="3337671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3"/>
          <a:stretch/>
        </p:blipFill>
        <p:spPr>
          <a:xfrm>
            <a:off x="9680741" y="2373040"/>
            <a:ext cx="2384290" cy="16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48" y="764373"/>
            <a:ext cx="10921352" cy="1293028"/>
          </a:xfrm>
        </p:spPr>
        <p:txBody>
          <a:bodyPr/>
          <a:lstStyle/>
          <a:p>
            <a:r>
              <a:rPr lang="en-US" dirty="0"/>
              <a:t>Implementation: User Data </a:t>
            </a:r>
            <a:r>
              <a:rPr lang="en-US" dirty="0" smtClean="0"/>
              <a:t>Collection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020"/>
            <a:ext cx="10820400" cy="372869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Book"/>
                <a:cs typeface="Avenir Book"/>
              </a:rPr>
              <a:t>Keeps the original output format of </a:t>
            </a:r>
            <a:r>
              <a:rPr lang="en-US" sz="3200" dirty="0" err="1" smtClean="0">
                <a:latin typeface="Avenir Book"/>
                <a:cs typeface="Avenir Book"/>
              </a:rPr>
              <a:t>ScratchExtractor</a:t>
            </a:r>
            <a:endParaRPr lang="en-US" sz="3200" dirty="0" smtClean="0">
              <a:latin typeface="Avenir Book"/>
              <a:cs typeface="Avenir Book"/>
            </a:endParaRPr>
          </a:p>
          <a:p>
            <a:r>
              <a:rPr lang="en-US" sz="3200" dirty="0" smtClean="0">
                <a:latin typeface="Avenir Book"/>
                <a:cs typeface="Avenir Book"/>
              </a:rPr>
              <a:t>Converts </a:t>
            </a:r>
            <a:r>
              <a:rPr lang="en-US" sz="3200" dirty="0">
                <a:latin typeface="Avenir Book"/>
                <a:cs typeface="Avenir Book"/>
              </a:rPr>
              <a:t>each JSON file to an se file that keeps its tree </a:t>
            </a:r>
            <a:r>
              <a:rPr lang="en-US" sz="3200" dirty="0" smtClean="0">
                <a:latin typeface="Avenir Book"/>
                <a:cs typeface="Avenir Book"/>
              </a:rPr>
              <a:t>structure</a:t>
            </a:r>
            <a:endParaRPr lang="en-US" sz="3200" dirty="0">
              <a:latin typeface="Avenir Book"/>
              <a:cs typeface="Avenir Book"/>
            </a:endParaRPr>
          </a:p>
          <a:p>
            <a:r>
              <a:rPr lang="en-US" sz="3200" dirty="0">
                <a:latin typeface="Avenir Book"/>
                <a:cs typeface="Avenir Book"/>
              </a:rPr>
              <a:t>The main output of my work is the following </a:t>
            </a:r>
            <a:r>
              <a:rPr lang="en-US" sz="3200" dirty="0" smtClean="0">
                <a:latin typeface="Avenir Book"/>
                <a:cs typeface="Avenir Book"/>
              </a:rPr>
              <a:t>CSV file</a:t>
            </a:r>
            <a:r>
              <a:rPr lang="en-US" sz="3200" dirty="0">
                <a:latin typeface="Avenir Book"/>
                <a:cs typeface="Avenir Book"/>
              </a:rPr>
              <a:t>. This includes the block </a:t>
            </a:r>
            <a:r>
              <a:rPr lang="en-US" sz="3200" dirty="0" smtClean="0">
                <a:latin typeface="Avenir Book"/>
                <a:cs typeface="Avenir Book"/>
              </a:rPr>
              <a:t>ID </a:t>
            </a:r>
            <a:r>
              <a:rPr lang="en-US" sz="3200" dirty="0">
                <a:latin typeface="Avenir Book"/>
                <a:cs typeface="Avenir Book"/>
              </a:rPr>
              <a:t>and the number of times that </a:t>
            </a:r>
            <a:r>
              <a:rPr lang="en-US" sz="3200" dirty="0" smtClean="0">
                <a:latin typeface="Avenir Book"/>
                <a:cs typeface="Avenir Book"/>
              </a:rPr>
              <a:t>the block </a:t>
            </a:r>
            <a:r>
              <a:rPr lang="en-US" sz="3200" dirty="0">
                <a:latin typeface="Avenir Book"/>
                <a:cs typeface="Avenir Book"/>
              </a:rPr>
              <a:t>is moved in a particular </a:t>
            </a:r>
            <a:r>
              <a:rPr lang="en-US" sz="3200" dirty="0" smtClean="0">
                <a:latin typeface="Avenir Book"/>
                <a:cs typeface="Avenir Book"/>
              </a:rPr>
              <a:t>project.</a:t>
            </a:r>
          </a:p>
        </p:txBody>
      </p:sp>
    </p:spTree>
    <p:extLst>
      <p:ext uri="{BB962C8B-B14F-4D97-AF65-F5344CB8AC3E}">
        <p14:creationId xmlns:p14="http://schemas.microsoft.com/office/powerpoint/2010/main" val="244058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48" y="764373"/>
            <a:ext cx="10921352" cy="1293028"/>
          </a:xfrm>
        </p:spPr>
        <p:txBody>
          <a:bodyPr/>
          <a:lstStyle/>
          <a:p>
            <a:r>
              <a:rPr lang="en-US" dirty="0"/>
              <a:t>Implementation: User Data </a:t>
            </a:r>
            <a:r>
              <a:rPr lang="en-US" dirty="0" smtClean="0"/>
              <a:t>Collection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8" y="1767330"/>
            <a:ext cx="5027078" cy="48735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43" y="2435907"/>
            <a:ext cx="5407760" cy="38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Hinting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Avenir Book"/>
                <a:cs typeface="Avenir Book"/>
              </a:rPr>
              <a:t>Machine learning approach:</a:t>
            </a: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800" dirty="0" smtClean="0">
                <a:latin typeface="Avenir Book"/>
                <a:cs typeface="Avenir Book"/>
              </a:rPr>
              <a:t>Identify </a:t>
            </a:r>
            <a:r>
              <a:rPr lang="en-US" sz="2800" dirty="0">
                <a:latin typeface="Avenir Book"/>
                <a:cs typeface="Avenir Book"/>
              </a:rPr>
              <a:t>set of discrete, high-level project “milestones”</a:t>
            </a: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latin typeface="Avenir Book"/>
                <a:cs typeface="Avenir Book"/>
              </a:rPr>
              <a:t>Cluster students according to the paths they take through the milestones</a:t>
            </a: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latin typeface="Avenir Book"/>
                <a:cs typeface="Avenir Book"/>
              </a:rPr>
              <a:t>Perform sequential pattern mining within clusters to see which step likely comes next (for hinting)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Dashboard integration</a:t>
            </a:r>
          </a:p>
          <a:p>
            <a:r>
              <a:rPr lang="en-US" sz="3200" dirty="0">
                <a:latin typeface="Avenir Book"/>
                <a:cs typeface="Avenir Book"/>
              </a:rPr>
              <a:t>Scratch Editor </a:t>
            </a:r>
            <a:r>
              <a:rPr lang="en-US" sz="3200" dirty="0" smtClean="0">
                <a:latin typeface="Avenir Book"/>
                <a:cs typeface="Avenir Book"/>
              </a:rPr>
              <a:t>UI modifications</a:t>
            </a:r>
            <a:r>
              <a:rPr lang="fr-FR" sz="3200" dirty="0" smtClean="0">
                <a:latin typeface="Avenir Book"/>
                <a:cs typeface="Avenir Book"/>
              </a:rPr>
              <a:t> </a:t>
            </a: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01264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RapidMiner</a:t>
            </a:r>
            <a:endParaRPr lang="en-US" dirty="0"/>
          </a:p>
        </p:txBody>
      </p:sp>
      <p:pic>
        <p:nvPicPr>
          <p:cNvPr id="7" name="Picture 6" descr="Capture d’écran 2017-05-08 à 00.04.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7" y="2007265"/>
            <a:ext cx="10360172" cy="44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7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596" y="764373"/>
            <a:ext cx="9763605" cy="1293028"/>
          </a:xfrm>
        </p:spPr>
        <p:txBody>
          <a:bodyPr>
            <a:normAutofit/>
          </a:bodyPr>
          <a:lstStyle/>
          <a:p>
            <a:r>
              <a:rPr lang="en-US" dirty="0"/>
              <a:t>1. Identify Milestones </a:t>
            </a:r>
            <a:br>
              <a:rPr lang="en-US" dirty="0"/>
            </a:br>
            <a:r>
              <a:rPr lang="en-US" dirty="0"/>
              <a:t>(k-</a:t>
            </a:r>
            <a:r>
              <a:rPr lang="en-US" dirty="0" err="1" smtClean="0"/>
              <a:t>medoids</a:t>
            </a:r>
            <a:r>
              <a:rPr lang="en-US" dirty="0" smtClean="0"/>
              <a:t> </a:t>
            </a:r>
            <a:r>
              <a:rPr lang="en-US" dirty="0"/>
              <a:t>Clustering)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u="sng" dirty="0" smtClean="0">
                <a:latin typeface="Avenir Book"/>
                <a:cs typeface="Avenir Book"/>
              </a:rPr>
              <a:t>Algorithm</a:t>
            </a:r>
            <a:r>
              <a:rPr lang="en-US" sz="2600" dirty="0">
                <a:latin typeface="Avenir Book"/>
                <a:cs typeface="Avenir Book"/>
              </a:rPr>
              <a:t>: k-</a:t>
            </a:r>
            <a:r>
              <a:rPr lang="en-US" sz="2600" dirty="0" smtClean="0">
                <a:latin typeface="Avenir Book"/>
                <a:cs typeface="Avenir Book"/>
              </a:rPr>
              <a:t>medoids </a:t>
            </a:r>
            <a:r>
              <a:rPr lang="en-US" sz="2600" dirty="0">
                <a:latin typeface="Avenir Book"/>
                <a:cs typeface="Avenir Book"/>
              </a:rPr>
              <a:t>clustering</a:t>
            </a:r>
          </a:p>
          <a:p>
            <a:r>
              <a:rPr lang="en-US" sz="2600" u="sng" dirty="0">
                <a:latin typeface="Avenir Book"/>
                <a:cs typeface="Avenir Book"/>
              </a:rPr>
              <a:t>Features</a:t>
            </a:r>
            <a:r>
              <a:rPr lang="en-US" sz="2600" dirty="0">
                <a:latin typeface="Avenir Book"/>
                <a:cs typeface="Avenir Book"/>
              </a:rPr>
              <a:t>: Bag-of-Words </a:t>
            </a:r>
            <a:r>
              <a:rPr lang="en-US" sz="2600" dirty="0" smtClean="0">
                <a:latin typeface="Avenir Book"/>
                <a:cs typeface="Avenir Book"/>
              </a:rPr>
              <a:t>(trigram) features </a:t>
            </a:r>
            <a:r>
              <a:rPr lang="en-US" sz="2600" dirty="0">
                <a:latin typeface="Avenir Book"/>
                <a:cs typeface="Avenir Book"/>
              </a:rPr>
              <a:t>from .se </a:t>
            </a:r>
            <a:r>
              <a:rPr lang="en-US" sz="2600" dirty="0" smtClean="0">
                <a:latin typeface="Avenir Book"/>
                <a:cs typeface="Avenir Book"/>
              </a:rPr>
              <a:t>snapshots</a:t>
            </a:r>
          </a:p>
          <a:p>
            <a:r>
              <a:rPr lang="en-US" sz="2600" u="sng" dirty="0" smtClean="0">
                <a:latin typeface="Avenir Book"/>
                <a:cs typeface="Avenir Book"/>
              </a:rPr>
              <a:t>Output</a:t>
            </a:r>
            <a:r>
              <a:rPr lang="en-US" sz="2600" dirty="0" smtClean="0">
                <a:latin typeface="Avenir Book"/>
                <a:cs typeface="Avenir Book"/>
              </a:rPr>
              <a:t>: k clusters with centroids representing median snapshot of each generalized “milestone” in the project</a:t>
            </a:r>
            <a:endParaRPr lang="en-US" sz="2600" u="sng" dirty="0">
              <a:latin typeface="Avenir Book"/>
              <a:cs typeface="Avenir Book"/>
            </a:endParaRPr>
          </a:p>
        </p:txBody>
      </p:sp>
      <p:pic>
        <p:nvPicPr>
          <p:cNvPr id="5" name="Picture 4" descr="Capture d’écran 2017-05-07 à 14.47.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24" y="4200538"/>
            <a:ext cx="9083949" cy="40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3"/>
                </a:solidFill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6146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00" y="613968"/>
            <a:ext cx="4222857" cy="5402188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k</a:t>
            </a:r>
            <a:r>
              <a:rPr lang="en-US" dirty="0"/>
              <a:t>-</a:t>
            </a:r>
            <a:r>
              <a:rPr lang="en-US" dirty="0" smtClean="0"/>
              <a:t>medoids Clustering: Trigram Features by Cluster </a:t>
            </a:r>
            <a:endParaRPr lang="en-US" dirty="0"/>
          </a:p>
        </p:txBody>
      </p:sp>
      <p:pic>
        <p:nvPicPr>
          <p:cNvPr id="5" name="Picture 4" descr="1-scatter-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51" y="446853"/>
            <a:ext cx="6426170" cy="60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672" y="764373"/>
            <a:ext cx="10322551" cy="1293028"/>
          </a:xfrm>
        </p:spPr>
        <p:txBody>
          <a:bodyPr>
            <a:normAutofit/>
          </a:bodyPr>
          <a:lstStyle/>
          <a:p>
            <a:r>
              <a:rPr lang="en-US" dirty="0"/>
              <a:t>2. Cluster Students by </a:t>
            </a:r>
            <a:r>
              <a:rPr lang="en-US" dirty="0" smtClean="0"/>
              <a:t>PATH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(k-means Clustering)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u="sng" dirty="0" smtClean="0">
                <a:latin typeface="Avenir Book"/>
                <a:cs typeface="Avenir Book"/>
              </a:rPr>
              <a:t>Algorithm</a:t>
            </a:r>
            <a:r>
              <a:rPr lang="en-US" sz="2600" dirty="0">
                <a:latin typeface="Avenir Book"/>
                <a:cs typeface="Avenir Book"/>
              </a:rPr>
              <a:t>: k-means clustering</a:t>
            </a:r>
          </a:p>
          <a:p>
            <a:r>
              <a:rPr lang="en-US" sz="2600" u="sng" dirty="0">
                <a:latin typeface="Avenir Book"/>
                <a:cs typeface="Avenir Book"/>
              </a:rPr>
              <a:t>Features</a:t>
            </a:r>
            <a:r>
              <a:rPr lang="en-US" sz="2600" dirty="0">
                <a:latin typeface="Avenir Book"/>
                <a:cs typeface="Avenir Book"/>
              </a:rPr>
              <a:t>: Similarity measure </a:t>
            </a:r>
            <a:r>
              <a:rPr lang="en-US" sz="2600" dirty="0" smtClean="0">
                <a:latin typeface="Avenir Book"/>
                <a:cs typeface="Avenir Book"/>
              </a:rPr>
              <a:t>comparing set of student snapshots </a:t>
            </a:r>
            <a:r>
              <a:rPr lang="en-US" sz="2600" dirty="0">
                <a:latin typeface="Avenir Book"/>
                <a:cs typeface="Avenir Book"/>
              </a:rPr>
              <a:t>with each </a:t>
            </a:r>
            <a:r>
              <a:rPr lang="en-US" sz="2600" dirty="0" smtClean="0">
                <a:latin typeface="Avenir Book"/>
                <a:cs typeface="Avenir Book"/>
              </a:rPr>
              <a:t>milestone</a:t>
            </a:r>
          </a:p>
          <a:p>
            <a:r>
              <a:rPr lang="en-US" sz="2600" u="sng" dirty="0" smtClean="0">
                <a:latin typeface="Avenir Book"/>
                <a:cs typeface="Avenir Book"/>
              </a:rPr>
              <a:t>Output</a:t>
            </a:r>
            <a:r>
              <a:rPr lang="en-US" sz="2600" dirty="0" smtClean="0">
                <a:latin typeface="Avenir Book"/>
                <a:cs typeface="Avenir Book"/>
              </a:rPr>
              <a:t>: k clusters grouping students according to their progression through the project</a:t>
            </a:r>
            <a:endParaRPr lang="en-US" sz="2600" u="sng" dirty="0">
              <a:latin typeface="Avenir Book"/>
              <a:cs typeface="Avenir Book"/>
            </a:endParaRPr>
          </a:p>
        </p:txBody>
      </p:sp>
      <p:pic>
        <p:nvPicPr>
          <p:cNvPr id="4" name="Picture 3" descr="Capture d’écran 2017-05-07 à 16.54.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95" y="4556231"/>
            <a:ext cx="9635377" cy="41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874" y="714237"/>
            <a:ext cx="9367326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Metric: </a:t>
            </a:r>
            <a:br>
              <a:rPr lang="en-US" dirty="0" smtClean="0"/>
            </a:b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7763558" cy="375475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venir Book"/>
                <a:cs typeface="Avenir Book"/>
              </a:rPr>
              <a:t>Used to compare and align segments of DNA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Using Scratch blocks in place of DNA nucleotides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Adapted code under GNU Public License for this purpose</a:t>
            </a:r>
            <a:endParaRPr lang="en-US" sz="3000" dirty="0"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45" t="15973" r="11355" b="12026"/>
          <a:stretch/>
        </p:blipFill>
        <p:spPr>
          <a:xfrm>
            <a:off x="4728916" y="4801252"/>
            <a:ext cx="3208311" cy="1699541"/>
          </a:xfrm>
          <a:prstGeom prst="rect">
            <a:avLst/>
          </a:prstGeom>
        </p:spPr>
      </p:pic>
      <p:pic>
        <p:nvPicPr>
          <p:cNvPr id="5" name="Picture 4" descr="Capture d’écran 2017-03-30 à 20.20.3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581"/>
          <a:stretch/>
        </p:blipFill>
        <p:spPr>
          <a:xfrm>
            <a:off x="8583037" y="2194561"/>
            <a:ext cx="3241343" cy="4473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52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00" y="613968"/>
            <a:ext cx="4222857" cy="5402188"/>
          </a:xfrm>
        </p:spPr>
        <p:txBody>
          <a:bodyPr>
            <a:normAutofit/>
          </a:bodyPr>
          <a:lstStyle/>
          <a:p>
            <a:r>
              <a:rPr lang="en-US" dirty="0" smtClean="0"/>
              <a:t>2. k</a:t>
            </a:r>
            <a:r>
              <a:rPr lang="en-US" dirty="0"/>
              <a:t>-</a:t>
            </a:r>
            <a:r>
              <a:rPr lang="en-US" dirty="0" smtClean="0"/>
              <a:t>means Clustering: Similarity Metric Values by Cluster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51" y="446853"/>
            <a:ext cx="6426170" cy="60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3. Generate Hints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sequential pattern </a:t>
            </a:r>
            <a:r>
              <a:rPr lang="en-US" dirty="0" smtClean="0"/>
              <a:t>mining)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76949"/>
            <a:ext cx="6399657" cy="4420844"/>
          </a:xfrm>
        </p:spPr>
        <p:txBody>
          <a:bodyPr>
            <a:normAutofit lnSpcReduction="10000"/>
          </a:bodyPr>
          <a:lstStyle/>
          <a:p>
            <a:r>
              <a:rPr lang="en-US" sz="3200" u="sng" dirty="0" smtClean="0">
                <a:latin typeface="Avenir Book"/>
                <a:cs typeface="Avenir Book"/>
              </a:rPr>
              <a:t>Algorithm</a:t>
            </a:r>
            <a:r>
              <a:rPr lang="en-US" sz="3200" dirty="0">
                <a:latin typeface="Avenir Book"/>
                <a:cs typeface="Avenir Book"/>
              </a:rPr>
              <a:t>: Generalized Sequential Pattern (GSP) in </a:t>
            </a:r>
            <a:r>
              <a:rPr lang="en-US" sz="3200" dirty="0" err="1" smtClean="0">
                <a:latin typeface="Avenir Book"/>
                <a:cs typeface="Avenir Book"/>
              </a:rPr>
              <a:t>RapidMiner</a:t>
            </a:r>
            <a:endParaRPr lang="en-US" sz="3200" dirty="0" smtClean="0">
              <a:latin typeface="Avenir Book"/>
              <a:cs typeface="Avenir Book"/>
            </a:endParaRPr>
          </a:p>
          <a:p>
            <a:r>
              <a:rPr lang="en-US" sz="3200" u="sng" dirty="0" smtClean="0">
                <a:latin typeface="Avenir Book"/>
                <a:cs typeface="Avenir Book"/>
              </a:rPr>
              <a:t>Input</a:t>
            </a:r>
            <a:r>
              <a:rPr lang="en-US" sz="3200" dirty="0" smtClean="0">
                <a:latin typeface="Avenir Book"/>
                <a:cs typeface="Avenir Book"/>
              </a:rPr>
              <a:t>: Binomial </a:t>
            </a:r>
            <a:r>
              <a:rPr lang="en-US" sz="3200" dirty="0" smtClean="0">
                <a:latin typeface="Avenir Book"/>
                <a:cs typeface="Avenir Book"/>
              </a:rPr>
              <a:t>features </a:t>
            </a:r>
            <a:r>
              <a:rPr lang="en-US" sz="3200" dirty="0" smtClean="0">
                <a:latin typeface="Avenir Book"/>
                <a:cs typeface="Avenir Book"/>
              </a:rPr>
              <a:t>representing blocks in order in which they appear in complete, correct submissions</a:t>
            </a:r>
          </a:p>
          <a:p>
            <a:r>
              <a:rPr lang="en-US" sz="3200" u="sng" dirty="0" smtClean="0">
                <a:latin typeface="Avenir Book"/>
                <a:cs typeface="Avenir Book"/>
              </a:rPr>
              <a:t>Output</a:t>
            </a:r>
            <a:r>
              <a:rPr lang="en-US" sz="3200" dirty="0" smtClean="0">
                <a:latin typeface="Avenir Book"/>
                <a:cs typeface="Avenir Book"/>
              </a:rPr>
              <a:t>: Set of rules in which one block implies one or more other blocks</a:t>
            </a:r>
            <a:endParaRPr lang="en-US" sz="3200" u="sng" dirty="0">
              <a:latin typeface="Avenir Book"/>
              <a:cs typeface="Avenir Book"/>
            </a:endParaRPr>
          </a:p>
        </p:txBody>
      </p:sp>
      <p:pic>
        <p:nvPicPr>
          <p:cNvPr id="4" name="Picture 3" descr="Capture d’écran 2017-04-27 à 23.23.3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2886"/>
          <a:stretch/>
        </p:blipFill>
        <p:spPr>
          <a:xfrm>
            <a:off x="7504115" y="2404155"/>
            <a:ext cx="4182919" cy="3489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1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02938"/>
            <a:ext cx="8610600" cy="1293028"/>
          </a:xfrm>
        </p:spPr>
        <p:txBody>
          <a:bodyPr>
            <a:noAutofit/>
          </a:bodyPr>
          <a:lstStyle/>
          <a:p>
            <a:r>
              <a:rPr lang="en-US" dirty="0"/>
              <a:t>Dashboard integration: </a:t>
            </a:r>
            <a:br>
              <a:rPr lang="en-US" dirty="0"/>
            </a:br>
            <a:r>
              <a:rPr lang="en-US" dirty="0"/>
              <a:t>New User Registration</a:t>
            </a:r>
          </a:p>
        </p:txBody>
      </p:sp>
      <p:pic>
        <p:nvPicPr>
          <p:cNvPr id="6" name="Picture 5" descr="Capture d’écran 2017-05-09 à 02.44.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/>
          <a:stretch/>
        </p:blipFill>
        <p:spPr>
          <a:xfrm>
            <a:off x="1083318" y="2036548"/>
            <a:ext cx="10006685" cy="44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7" y="229604"/>
            <a:ext cx="10186113" cy="1293028"/>
          </a:xfrm>
        </p:spPr>
        <p:txBody>
          <a:bodyPr>
            <a:normAutofit/>
          </a:bodyPr>
          <a:lstStyle/>
          <a:p>
            <a:r>
              <a:rPr lang="en-US" dirty="0"/>
              <a:t>Dashboard </a:t>
            </a:r>
            <a:r>
              <a:rPr lang="en-US" dirty="0" smtClean="0"/>
              <a:t>integration: ML Disabled</a:t>
            </a:r>
            <a:endParaRPr lang="en-US" dirty="0"/>
          </a:p>
        </p:txBody>
      </p:sp>
      <p:pic>
        <p:nvPicPr>
          <p:cNvPr id="5" name="Picture 4" descr="Capture d’écran 2017-05-08 à 00.50.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535605"/>
            <a:ext cx="9522962" cy="61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0519" y="229604"/>
            <a:ext cx="11706719" cy="1293028"/>
          </a:xfrm>
        </p:spPr>
        <p:txBody>
          <a:bodyPr>
            <a:normAutofit/>
          </a:bodyPr>
          <a:lstStyle/>
          <a:p>
            <a:r>
              <a:rPr lang="en-US" dirty="0"/>
              <a:t>Dashboard </a:t>
            </a:r>
            <a:r>
              <a:rPr lang="en-US" dirty="0" smtClean="0"/>
              <a:t>integration: ML Enabled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558788"/>
            <a:ext cx="9522962" cy="61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3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394" y="482150"/>
            <a:ext cx="9166806" cy="1293028"/>
          </a:xfrm>
        </p:spPr>
        <p:txBody>
          <a:bodyPr>
            <a:normAutofit/>
          </a:bodyPr>
          <a:lstStyle/>
          <a:p>
            <a:r>
              <a:rPr lang="en-US" dirty="0"/>
              <a:t>Scratch Editor UI </a:t>
            </a:r>
            <a:r>
              <a:rPr lang="en-US" dirty="0" smtClean="0"/>
              <a:t>modifications: Categories</a:t>
            </a:r>
            <a:r>
              <a:rPr lang="fr-FR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928" y="2024431"/>
            <a:ext cx="11343922" cy="4833569"/>
            <a:chOff x="445928" y="2024431"/>
            <a:chExt cx="11343922" cy="4833569"/>
          </a:xfrm>
        </p:grpSpPr>
        <p:grpSp>
          <p:nvGrpSpPr>
            <p:cNvPr id="7" name="Group 6"/>
            <p:cNvGrpSpPr/>
            <p:nvPr/>
          </p:nvGrpSpPr>
          <p:grpSpPr>
            <a:xfrm>
              <a:off x="445928" y="2024431"/>
              <a:ext cx="11343922" cy="4833569"/>
              <a:chOff x="428290" y="2024431"/>
              <a:chExt cx="11343922" cy="4833569"/>
            </a:xfrm>
          </p:grpSpPr>
          <p:pic>
            <p:nvPicPr>
              <p:cNvPr id="5" name="Picture 4" descr="Capture d’écran 2017-05-09 à 02.59.20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80"/>
              <a:stretch/>
            </p:blipFill>
            <p:spPr>
              <a:xfrm>
                <a:off x="5113179" y="2024431"/>
                <a:ext cx="6659033" cy="4833569"/>
              </a:xfrm>
              <a:prstGeom prst="rect">
                <a:avLst/>
              </a:prstGeom>
            </p:spPr>
          </p:pic>
          <p:pic>
            <p:nvPicPr>
              <p:cNvPr id="6" name="Picture 5" descr="Capture d’écran 2017-05-09 à 03.00.01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512" b="2837"/>
              <a:stretch/>
            </p:blipFill>
            <p:spPr>
              <a:xfrm>
                <a:off x="428290" y="2024431"/>
                <a:ext cx="4684889" cy="4833569"/>
              </a:xfrm>
              <a:prstGeom prst="rect">
                <a:avLst/>
              </a:prstGeom>
            </p:spPr>
          </p:pic>
        </p:grpSp>
        <p:sp>
          <p:nvSpPr>
            <p:cNvPr id="8" name="Frame 7"/>
            <p:cNvSpPr/>
            <p:nvPr/>
          </p:nvSpPr>
          <p:spPr>
            <a:xfrm>
              <a:off x="1439875" y="2681457"/>
              <a:ext cx="970071" cy="446762"/>
            </a:xfrm>
            <a:prstGeom prst="frame">
              <a:avLst>
                <a:gd name="adj1" fmla="val 14704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ame 8"/>
            <p:cNvSpPr/>
            <p:nvPr/>
          </p:nvSpPr>
          <p:spPr>
            <a:xfrm>
              <a:off x="6142779" y="2681457"/>
              <a:ext cx="970071" cy="446762"/>
            </a:xfrm>
            <a:prstGeom prst="frame">
              <a:avLst>
                <a:gd name="adj1" fmla="val 14704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9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394" y="482150"/>
            <a:ext cx="9166806" cy="1293028"/>
          </a:xfrm>
        </p:spPr>
        <p:txBody>
          <a:bodyPr>
            <a:normAutofit/>
          </a:bodyPr>
          <a:lstStyle/>
          <a:p>
            <a:r>
              <a:rPr lang="en-US" dirty="0"/>
              <a:t>Scratch Editor UI modifications: Blocks</a:t>
            </a:r>
            <a:r>
              <a:rPr lang="fr-FR" dirty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6928" y="2007013"/>
            <a:ext cx="11751059" cy="5296425"/>
            <a:chOff x="246928" y="2007013"/>
            <a:chExt cx="11751059" cy="5296425"/>
          </a:xfrm>
        </p:grpSpPr>
        <p:grpSp>
          <p:nvGrpSpPr>
            <p:cNvPr id="8" name="Group 7"/>
            <p:cNvGrpSpPr/>
            <p:nvPr/>
          </p:nvGrpSpPr>
          <p:grpSpPr>
            <a:xfrm>
              <a:off x="246928" y="2007013"/>
              <a:ext cx="11751059" cy="5296425"/>
              <a:chOff x="246928" y="2553889"/>
              <a:chExt cx="11751059" cy="5296425"/>
            </a:xfrm>
          </p:grpSpPr>
          <p:pic>
            <p:nvPicPr>
              <p:cNvPr id="3" name="Picture 2" descr="Capture d’écran 2017-05-09 à 03.08.21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293" b="23944"/>
              <a:stretch/>
            </p:blipFill>
            <p:spPr>
              <a:xfrm>
                <a:off x="246928" y="2554651"/>
                <a:ext cx="5379471" cy="5295663"/>
              </a:xfrm>
              <a:prstGeom prst="rect">
                <a:avLst/>
              </a:prstGeom>
            </p:spPr>
          </p:pic>
          <p:pic>
            <p:nvPicPr>
              <p:cNvPr id="4" name="Picture 3" descr="Capture d’écran 2017-05-09 à 03.06.04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6773" b="24023"/>
              <a:stretch/>
            </p:blipFill>
            <p:spPr>
              <a:xfrm>
                <a:off x="5626399" y="2553889"/>
                <a:ext cx="6371588" cy="5296425"/>
              </a:xfrm>
              <a:prstGeom prst="rect">
                <a:avLst/>
              </a:prstGeom>
            </p:spPr>
          </p:pic>
        </p:grpSp>
        <p:sp>
          <p:nvSpPr>
            <p:cNvPr id="9" name="Frame 8"/>
            <p:cNvSpPr/>
            <p:nvPr/>
          </p:nvSpPr>
          <p:spPr>
            <a:xfrm>
              <a:off x="405665" y="5098295"/>
              <a:ext cx="1234633" cy="693738"/>
            </a:xfrm>
            <a:prstGeom prst="frame">
              <a:avLst>
                <a:gd name="adj1" fmla="val 10756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ame 10"/>
            <p:cNvSpPr/>
            <p:nvPr/>
          </p:nvSpPr>
          <p:spPr>
            <a:xfrm>
              <a:off x="5902262" y="5214776"/>
              <a:ext cx="1234633" cy="693738"/>
            </a:xfrm>
            <a:prstGeom prst="frame">
              <a:avLst>
                <a:gd name="adj1" fmla="val 10756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57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07" y="764373"/>
            <a:ext cx="10486893" cy="1293028"/>
          </a:xfrm>
        </p:spPr>
        <p:txBody>
          <a:bodyPr/>
          <a:lstStyle/>
          <a:p>
            <a:r>
              <a:rPr lang="en-US" dirty="0"/>
              <a:t>Motivation: </a:t>
            </a:r>
            <a:r>
              <a:rPr lang="en-US" dirty="0" smtClean="0"/>
              <a:t>Hinting System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Book"/>
                <a:cs typeface="Avenir Book"/>
              </a:rPr>
              <a:t>Enhance </a:t>
            </a:r>
            <a:r>
              <a:rPr lang="en-US" sz="3200" dirty="0" err="1">
                <a:latin typeface="Avenir Book"/>
                <a:cs typeface="Avenir Book"/>
              </a:rPr>
              <a:t>gameful</a:t>
            </a:r>
            <a:r>
              <a:rPr lang="en-US" sz="3200" dirty="0">
                <a:latin typeface="Avenir Book"/>
                <a:cs typeface="Avenir Book"/>
              </a:rPr>
              <a:t> nature of SAGE</a:t>
            </a:r>
          </a:p>
          <a:p>
            <a:pPr lvl="1"/>
            <a:r>
              <a:rPr lang="en-US" sz="3000" dirty="0">
                <a:latin typeface="Avenir Book"/>
                <a:cs typeface="Avenir Book"/>
              </a:rPr>
              <a:t>Addictive</a:t>
            </a:r>
          </a:p>
          <a:p>
            <a:pPr lvl="1"/>
            <a:r>
              <a:rPr lang="en-US" sz="3000" dirty="0" smtClean="0">
                <a:latin typeface="Avenir Book"/>
                <a:cs typeface="Avenir Book"/>
              </a:rPr>
              <a:t>Social</a:t>
            </a:r>
            <a:endParaRPr lang="en-US" sz="3200" dirty="0" smtClean="0">
              <a:latin typeface="Avenir Book"/>
              <a:cs typeface="Avenir Book"/>
            </a:endParaRPr>
          </a:p>
          <a:p>
            <a:r>
              <a:rPr lang="en-US" sz="3200" dirty="0" smtClean="0">
                <a:latin typeface="Avenir Book"/>
                <a:cs typeface="Avenir Book"/>
              </a:rPr>
              <a:t>Assist students with no teacher intervention required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Identify groups of students with similar problem-solving approaches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Model student progressions through an assignment</a:t>
            </a:r>
          </a:p>
        </p:txBody>
      </p:sp>
    </p:spTree>
    <p:extLst>
      <p:ext uri="{BB962C8B-B14F-4D97-AF65-F5344CB8AC3E}">
        <p14:creationId xmlns:p14="http://schemas.microsoft.com/office/powerpoint/2010/main" val="13237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3"/>
                </a:solidFill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707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 smtClean="0">
                <a:latin typeface="Avenir Book"/>
                <a:cs typeface="Avenir Book"/>
              </a:rPr>
              <a:t>Sambhav’s</a:t>
            </a:r>
            <a:r>
              <a:rPr lang="en-US" sz="3200" dirty="0" smtClean="0">
                <a:latin typeface="Avenir Book"/>
                <a:cs typeface="Avenir Book"/>
              </a:rPr>
              <a:t> data collection / feature extraction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Allison’s demo of hinting in Scratch Editor in the Researcher Dashboard</a:t>
            </a: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207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3"/>
                </a:solidFill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707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826" y="764373"/>
            <a:ext cx="10286373" cy="1293028"/>
          </a:xfrm>
        </p:spPr>
        <p:txBody>
          <a:bodyPr/>
          <a:lstStyle/>
          <a:p>
            <a:r>
              <a:rPr lang="en-US" dirty="0" smtClean="0"/>
              <a:t>Future Work: User Data Collection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venir Book"/>
                <a:cs typeface="Avenir Book"/>
              </a:rPr>
              <a:t>The output CSV can be used in machine learning algorithms to classify student behavior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Further implementations of this project can be expanded to include parsing of mouse data</a:t>
            </a:r>
          </a:p>
          <a:p>
            <a:pPr marL="0" indent="0">
              <a:buNone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7514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124" y="764373"/>
            <a:ext cx="9785075" cy="1293028"/>
          </a:xfrm>
        </p:spPr>
        <p:txBody>
          <a:bodyPr/>
          <a:lstStyle/>
          <a:p>
            <a:r>
              <a:rPr lang="en-US" dirty="0" smtClean="0"/>
              <a:t>Future Work: Hinting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2160102"/>
            <a:ext cx="11218333" cy="438119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venir Book"/>
                <a:cs typeface="Avenir Book"/>
              </a:rPr>
              <a:t>Hinting improvements:</a:t>
            </a:r>
          </a:p>
          <a:p>
            <a:pPr lvl="1">
              <a:spcBef>
                <a:spcPts val="1000"/>
              </a:spcBef>
            </a:pPr>
            <a:r>
              <a:rPr lang="en-US" sz="2600" dirty="0" smtClean="0">
                <a:latin typeface="Avenir Book"/>
                <a:cs typeface="Avenir Book"/>
              </a:rPr>
              <a:t>Personalizing hint frequency and granularity</a:t>
            </a:r>
          </a:p>
          <a:p>
            <a:pPr lvl="1"/>
            <a:r>
              <a:rPr lang="en-US" sz="2600" dirty="0" smtClean="0">
                <a:latin typeface="Avenir Book"/>
                <a:cs typeface="Avenir Book"/>
              </a:rPr>
              <a:t>Integrating data from Dashboard about student knowledge and ability</a:t>
            </a:r>
          </a:p>
          <a:p>
            <a:pPr lvl="1"/>
            <a:r>
              <a:rPr lang="en-US" sz="2600" dirty="0" smtClean="0">
                <a:latin typeface="Avenir Book"/>
                <a:cs typeface="Avenir Book"/>
              </a:rPr>
              <a:t>Adding support for on-demand hinting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Modeling student progress over multiple projects (i.e., courses/quests)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Obtaining real training data for machine learning algorithms from empirical studies with students</a:t>
            </a:r>
            <a:endParaRPr lang="en-US" sz="3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9484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22008"/>
            <a:ext cx="9448800" cy="1825096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800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07" y="764373"/>
            <a:ext cx="10486893" cy="1293028"/>
          </a:xfrm>
        </p:spPr>
        <p:txBody>
          <a:bodyPr/>
          <a:lstStyle/>
          <a:p>
            <a:r>
              <a:rPr lang="en-US" dirty="0"/>
              <a:t>Motivation: User Data Collection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venir Book"/>
                <a:cs typeface="Avenir Book"/>
              </a:rPr>
              <a:t>To be able to parse </a:t>
            </a:r>
            <a:r>
              <a:rPr lang="en-US" sz="3200" dirty="0" err="1" smtClean="0">
                <a:latin typeface="Avenir Book"/>
                <a:cs typeface="Avenir Book"/>
              </a:rPr>
              <a:t>timestamped</a:t>
            </a:r>
            <a:r>
              <a:rPr lang="en-US" sz="3200" dirty="0" smtClean="0">
                <a:latin typeface="Avenir Book"/>
                <a:cs typeface="Avenir Book"/>
              </a:rPr>
              <a:t> JSON files associated with a project to gather information about how many times a block is moved</a:t>
            </a:r>
          </a:p>
          <a:p>
            <a:r>
              <a:rPr lang="en-US" sz="3200" dirty="0" smtClean="0">
                <a:latin typeface="Avenir Book"/>
                <a:cs typeface="Avenir Book"/>
              </a:rPr>
              <a:t>To output the data in an easily readable CSV output file</a:t>
            </a: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0336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3"/>
                </a:solidFill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413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9" y="764373"/>
            <a:ext cx="11188711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Work: </a:t>
            </a:r>
            <a:br>
              <a:rPr lang="en-US" dirty="0" smtClean="0"/>
            </a:br>
            <a:r>
              <a:rPr lang="en-US" dirty="0" smtClean="0"/>
              <a:t>Modeling Student Progress &amp;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1720"/>
            <a:ext cx="10820400" cy="402412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800" dirty="0" smtClean="0">
                <a:latin typeface="Avenir Book"/>
                <a:cs typeface="Avenir Book"/>
              </a:rPr>
              <a:t>“Modelling How Students Learn to Program” from Stanford</a:t>
            </a:r>
          </a:p>
          <a:p>
            <a:pPr lvl="1"/>
            <a:r>
              <a:rPr lang="en-US" sz="2400" dirty="0" smtClean="0">
                <a:latin typeface="Avenir Book"/>
                <a:cs typeface="Avenir Book"/>
              </a:rPr>
              <a:t>Snapshots of student progress through assignment </a:t>
            </a:r>
          </a:p>
          <a:p>
            <a:pPr lvl="1"/>
            <a:r>
              <a:rPr lang="en-US" sz="2400" dirty="0" smtClean="0">
                <a:latin typeface="Avenir Book"/>
                <a:cs typeface="Avenir Book"/>
              </a:rPr>
              <a:t>Clusters of student progressions</a:t>
            </a:r>
          </a:p>
          <a:p>
            <a:pPr lvl="1"/>
            <a:r>
              <a:rPr lang="en-US" sz="2400" dirty="0" smtClean="0">
                <a:latin typeface="Avenir Book"/>
                <a:cs typeface="Avenir Book"/>
              </a:rPr>
              <a:t>Predictive of midterm scores</a:t>
            </a:r>
          </a:p>
          <a:p>
            <a:pPr>
              <a:spcAft>
                <a:spcPts val="1000"/>
              </a:spcAft>
            </a:pPr>
            <a:r>
              <a:rPr lang="en-US" sz="2800" dirty="0">
                <a:latin typeface="Avenir Book"/>
                <a:cs typeface="Avenir Book"/>
              </a:rPr>
              <a:t>“A Framework for Capturing Distinguishing User Interaction Behaviors in Novel Interfaces” from University of British Columbia</a:t>
            </a:r>
          </a:p>
          <a:p>
            <a:pPr lvl="1"/>
            <a:r>
              <a:rPr lang="en-US" sz="2400" dirty="0">
                <a:latin typeface="Avenir Book"/>
                <a:cs typeface="Avenir Book"/>
              </a:rPr>
              <a:t>K-means clustering on user behavior features</a:t>
            </a:r>
          </a:p>
          <a:p>
            <a:pPr lvl="1"/>
            <a:r>
              <a:rPr lang="en-US" sz="2400" dirty="0">
                <a:latin typeface="Avenir Book"/>
                <a:cs typeface="Avenir Book"/>
              </a:rPr>
              <a:t>Association rule mining to identify behaviors that defined each cluster</a:t>
            </a:r>
          </a:p>
          <a:p>
            <a:pPr lvl="1"/>
            <a:r>
              <a:rPr lang="en-US" sz="2400" dirty="0">
                <a:latin typeface="Avenir Book"/>
                <a:cs typeface="Avenir Book"/>
              </a:rPr>
              <a:t>Difference in learning between </a:t>
            </a:r>
            <a:r>
              <a:rPr lang="en-US" sz="2400" dirty="0" smtClean="0">
                <a:latin typeface="Avenir Book"/>
                <a:cs typeface="Avenir Book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57589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</a:t>
            </a:r>
            <a:br>
              <a:rPr lang="en-US" dirty="0" smtClean="0"/>
            </a:br>
            <a:r>
              <a:rPr lang="en-US" dirty="0" smtClean="0"/>
              <a:t>Intelligent Tutoring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41" y="2389751"/>
            <a:ext cx="5179394" cy="402412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venir Book"/>
                <a:cs typeface="Avenir Book"/>
              </a:rPr>
              <a:t>DT Tutor</a:t>
            </a:r>
          </a:p>
          <a:p>
            <a:pPr lvl="1"/>
            <a:r>
              <a:rPr lang="en-US" sz="2400" dirty="0" smtClean="0">
                <a:latin typeface="Avenir Book"/>
                <a:cs typeface="Avenir Book"/>
              </a:rPr>
              <a:t>Probabilistic model of student reaction to different hints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Andes Physics </a:t>
            </a:r>
            <a:r>
              <a:rPr lang="en-US" sz="3000" dirty="0">
                <a:latin typeface="Avenir Book"/>
                <a:cs typeface="Avenir Book"/>
              </a:rPr>
              <a:t>Tutor</a:t>
            </a:r>
          </a:p>
          <a:p>
            <a:pPr lvl="1"/>
            <a:r>
              <a:rPr lang="en-US" sz="2400" dirty="0">
                <a:latin typeface="Avenir Book"/>
                <a:cs typeface="Avenir Book"/>
              </a:rPr>
              <a:t>Granular mistake identification</a:t>
            </a:r>
          </a:p>
          <a:p>
            <a:pPr lvl="1"/>
            <a:r>
              <a:rPr lang="en-US" sz="2400" dirty="0">
                <a:latin typeface="Avenir Book"/>
                <a:cs typeface="Avenir Book"/>
              </a:rPr>
              <a:t>Error-specific </a:t>
            </a:r>
            <a:r>
              <a:rPr lang="en-US" sz="2400" dirty="0" smtClean="0">
                <a:latin typeface="Avenir Book"/>
                <a:cs typeface="Avenir Book"/>
              </a:rPr>
              <a:t>feedback</a:t>
            </a:r>
            <a:endParaRPr lang="en-US" sz="3000" dirty="0" smtClean="0">
              <a:latin typeface="Avenir Book"/>
              <a:cs typeface="Avenir Book"/>
            </a:endParaRPr>
          </a:p>
          <a:p>
            <a:r>
              <a:rPr lang="en-US" sz="3000" dirty="0" smtClean="0">
                <a:latin typeface="Avenir Book"/>
                <a:cs typeface="Avenir Book"/>
              </a:rPr>
              <a:t>Both excellent models of advanced tutoring systems</a:t>
            </a:r>
            <a:endParaRPr lang="en-US" sz="2400" dirty="0" smtClean="0">
              <a:latin typeface="Avenir Book"/>
              <a:cs typeface="Avenir Book"/>
            </a:endParaRPr>
          </a:p>
        </p:txBody>
      </p:sp>
      <p:pic>
        <p:nvPicPr>
          <p:cNvPr id="4" name="Picture 3" descr="Capture d’écran 2017-05-09 à 01.55.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66" y="2373039"/>
            <a:ext cx="4883624" cy="44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3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446" y="764373"/>
            <a:ext cx="9918754" cy="1293028"/>
          </a:xfrm>
        </p:spPr>
        <p:txBody>
          <a:bodyPr/>
          <a:lstStyle/>
          <a:p>
            <a:r>
              <a:rPr lang="en-US" dirty="0" smtClean="0"/>
              <a:t>Related Work: </a:t>
            </a:r>
            <a:br>
              <a:rPr lang="en-US" dirty="0" smtClean="0"/>
            </a:br>
            <a:r>
              <a:rPr lang="en-US" dirty="0" smtClean="0"/>
              <a:t>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515" y="2623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361719"/>
            <a:ext cx="10820400" cy="2912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  <a:latin typeface="Avenir Book"/>
                <a:cs typeface="Avenir Book"/>
              </a:rPr>
              <a:t>“</a:t>
            </a:r>
            <a:r>
              <a:rPr lang="en-US" sz="2800" dirty="0" smtClean="0">
                <a:latin typeface="Avenir Book"/>
                <a:cs typeface="Avenir Book"/>
              </a:rPr>
              <a:t>Applying </a:t>
            </a:r>
            <a:r>
              <a:rPr lang="en-US" sz="2800" dirty="0">
                <a:latin typeface="Avenir Book"/>
                <a:cs typeface="Avenir Book"/>
              </a:rPr>
              <a:t>Web usage mining for personalizing hyperlinks in Web-based adaptive educational </a:t>
            </a:r>
            <a:r>
              <a:rPr lang="en-US" sz="2800" dirty="0" smtClean="0">
                <a:latin typeface="Avenir Book"/>
                <a:cs typeface="Avenir Book"/>
              </a:rPr>
              <a:t>systems</a:t>
            </a:r>
            <a:r>
              <a:rPr lang="en-US" sz="2800" dirty="0">
                <a:latin typeface="Avenir Book"/>
                <a:cs typeface="Avenir Book"/>
              </a:rPr>
              <a:t>” from University of Córdoba &amp; Eindhoven University of </a:t>
            </a:r>
            <a:r>
              <a:rPr lang="en-US" sz="2800" dirty="0" smtClean="0">
                <a:latin typeface="Avenir Book"/>
                <a:cs typeface="Avenir Book"/>
              </a:rPr>
              <a:t>Technology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Sequential pattern mining to find patterns of webpages visited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Webpage recommendations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  <a:latin typeface="Avenir Book"/>
                <a:cs typeface="Avenir Book"/>
              </a:rPr>
              <a:t>Analogously, we mined for sequential patterns of blocks in order to recommend next block</a:t>
            </a:r>
            <a:endParaRPr lang="en-US" sz="2400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8273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E9BF35"/>
                </a:solidFill>
                <a:latin typeface="Avenir Book"/>
                <a:cs typeface="Avenir Book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venir Book"/>
                <a:cs typeface="Avenir Book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413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653</TotalTime>
  <Words>1006</Words>
  <Application>Microsoft Macintosh PowerPoint</Application>
  <PresentationFormat>Custom</PresentationFormat>
  <Paragraphs>159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1_Vapor Trail</vt:lpstr>
      <vt:lpstr>2_Vapor Trail</vt:lpstr>
      <vt:lpstr>  COMS W3998 Final Report: Enhanced Data Collection, Student Progress Modeling, and Intelligent Hinting in SAGE</vt:lpstr>
      <vt:lpstr>Outline</vt:lpstr>
      <vt:lpstr>Motivation: Hinting System </vt:lpstr>
      <vt:lpstr>Motivation: User Data Collection </vt:lpstr>
      <vt:lpstr>Outline</vt:lpstr>
      <vt:lpstr>Related Work:  Modeling Student Progress &amp; Behavior</vt:lpstr>
      <vt:lpstr>Related Work:  Intelligent Tutoring Systems</vt:lpstr>
      <vt:lpstr>Related Work:  Sequential Pattern Mining</vt:lpstr>
      <vt:lpstr>Outline</vt:lpstr>
      <vt:lpstr>Planning: User Data Collection</vt:lpstr>
      <vt:lpstr>Planning: Hinting System</vt:lpstr>
      <vt:lpstr>Outline</vt:lpstr>
      <vt:lpstr>Code Repositories</vt:lpstr>
      <vt:lpstr>Implementation: User Data Collection</vt:lpstr>
      <vt:lpstr>Implementation: User Data Collection Continued</vt:lpstr>
      <vt:lpstr>Implementation: User Data Collection Continued</vt:lpstr>
      <vt:lpstr>Implementation: Hinting System</vt:lpstr>
      <vt:lpstr>New Tool: RapidMiner</vt:lpstr>
      <vt:lpstr>1. Identify Milestones  (k-medoids Clustering) </vt:lpstr>
      <vt:lpstr>1. k-medoids Clustering: Trigram Features by Cluster </vt:lpstr>
      <vt:lpstr>2. Cluster Students by PATH  (k-means Clustering) </vt:lpstr>
      <vt:lpstr>Similarity Metric:  Needleman-Wunsch Algorithm</vt:lpstr>
      <vt:lpstr>2. k-means Clustering: Similarity Metric Values by Cluster</vt:lpstr>
      <vt:lpstr>3. Generate Hints  (sequential pattern mining) </vt:lpstr>
      <vt:lpstr>Dashboard integration:  New User Registration</vt:lpstr>
      <vt:lpstr>Dashboard integration: ML Disabled</vt:lpstr>
      <vt:lpstr>Dashboard integration: ML Enabled</vt:lpstr>
      <vt:lpstr>Scratch Editor UI modifications: Categories </vt:lpstr>
      <vt:lpstr>Scratch Editor UI modifications: Blocks </vt:lpstr>
      <vt:lpstr>Outline</vt:lpstr>
      <vt:lpstr>Demos</vt:lpstr>
      <vt:lpstr>Outline</vt:lpstr>
      <vt:lpstr>Future Work: User Data Collection </vt:lpstr>
      <vt:lpstr>Future Work: Hinting System </vt:lpstr>
      <vt:lpstr>Thank you!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Analyzer</dc:title>
  <dc:creator>Sambhav Anand</dc:creator>
  <cp:lastModifiedBy>Ali Sawyer</cp:lastModifiedBy>
  <cp:revision>120</cp:revision>
  <dcterms:created xsi:type="dcterms:W3CDTF">2017-02-09T05:41:29Z</dcterms:created>
  <dcterms:modified xsi:type="dcterms:W3CDTF">2017-05-09T17:11:41Z</dcterms:modified>
</cp:coreProperties>
</file>