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9" r:id="rId4"/>
    <p:sldId id="28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84" r:id="rId15"/>
    <p:sldId id="279" r:id="rId16"/>
    <p:sldId id="271" r:id="rId17"/>
    <p:sldId id="287" r:id="rId18"/>
    <p:sldId id="285" r:id="rId19"/>
    <p:sldId id="283" r:id="rId20"/>
    <p:sldId id="282" r:id="rId21"/>
    <p:sldId id="281" r:id="rId22"/>
    <p:sldId id="277" r:id="rId23"/>
    <p:sldId id="272" r:id="rId24"/>
    <p:sldId id="273" r:id="rId25"/>
    <p:sldId id="274" r:id="rId26"/>
    <p:sldId id="278" r:id="rId27"/>
    <p:sldId id="27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2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931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673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70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46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24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71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0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4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2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4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55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74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8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44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87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298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814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98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29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936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52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0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73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0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39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CT Learning Platform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Plaban Mohanty (pm2878)</a:t>
            </a:r>
            <a:br>
              <a:rPr lang="en"/>
            </a:br>
            <a:r>
              <a:rPr lang="en"/>
              <a:t>Sajal Khandelwal (sk4226)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COMS 6901 Section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CCCCCC"/>
                </a:solidFill>
              </a:rPr>
              <a:t>Building dashboard structure</a:t>
            </a:r>
            <a:endParaRPr lang="en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CCCCCC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Planning the required use cases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Deciding the UI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Building the model on top of existing dashboard structure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Creating required routes and views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Adding features and placeholders for other components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Integrating database models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 Implementations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Implementation Details: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870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Technology Used: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Server and backend : Node.Js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Frontend : AngularJS and Express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Database : MongoDB based online Mlab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Recommendations : Python on AWS Lambda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Online repo : https://github.com/cu-sage/sage-frontend</a:t>
            </a:r>
          </a:p>
        </p:txBody>
      </p:sp>
      <p:pic>
        <p:nvPicPr>
          <p:cNvPr id="143" name="Shape 143" descr="MEAN_jarrob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075" y="1285025"/>
            <a:ext cx="33337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Instructor Dashboard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B7B7B7"/>
                </a:solidFill>
              </a:rPr>
              <a:t>Use Cases :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 b="1" dirty="0">
                <a:solidFill>
                  <a:srgbClr val="B7B7B7"/>
                </a:solidFill>
              </a:rPr>
              <a:t>Course Creation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 b="1" dirty="0">
                <a:solidFill>
                  <a:srgbClr val="B7B7B7"/>
                </a:solidFill>
              </a:rPr>
              <a:t>Learning Path Creatio</a:t>
            </a:r>
            <a:r>
              <a:rPr lang="en-US" b="1" dirty="0">
                <a:solidFill>
                  <a:srgbClr val="B7B7B7"/>
                </a:solidFill>
              </a:rPr>
              <a:t>n</a:t>
            </a:r>
            <a:endParaRPr lang="en" b="1" dirty="0">
              <a:solidFill>
                <a:srgbClr val="B7B7B7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 b="1" dirty="0">
                <a:solidFill>
                  <a:srgbClr val="B7B7B7"/>
                </a:solidFill>
              </a:rPr>
              <a:t>Assignment Creation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 b="1" dirty="0">
                <a:solidFill>
                  <a:srgbClr val="B7B7B7"/>
                </a:solidFill>
              </a:rPr>
              <a:t>View all courses created 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 b="1" dirty="0">
                <a:solidFill>
                  <a:srgbClr val="B7B7B7"/>
                </a:solidFill>
              </a:rPr>
              <a:t>View statistics of courses created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 b="1" dirty="0">
                <a:solidFill>
                  <a:srgbClr val="B7B7B7"/>
                </a:solidFill>
              </a:rPr>
              <a:t>In built Assessment creation with VAE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>
              <a:solidFill>
                <a:srgbClr val="B7B7B7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36F1-5A28-47E4-9B8D-1780EF9F77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Instructor Dashboard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07676-B594-4579-BFE6-3D6BC413D0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8700" y="1148080"/>
            <a:ext cx="71170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406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EFEFEF"/>
                </a:solidFill>
              </a:rPr>
              <a:t>Instructor Dashboard Integrations with SAGE components:</a:t>
            </a:r>
            <a:endParaRPr lang="en" dirty="0">
              <a:solidFill>
                <a:srgbClr val="EFEFE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6E58A2-D9A8-4B2A-9FA0-BBEDC1AA47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060" y="2808309"/>
            <a:ext cx="4008840" cy="2236131"/>
          </a:xfrm>
          <a:prstGeom prst="rect">
            <a:avLst/>
          </a:prstGeom>
        </p:spPr>
      </p:pic>
      <p:pic>
        <p:nvPicPr>
          <p:cNvPr id="1026" name="Picture 2" descr="https://lh4.googleusercontent.com/k1JbimxMPJPVve5vD_J0D2AAxXZXOJr9RCDyhJNAq_-hN5aSdiao8HXBXcIhepkQTEcglEoi_h4KU0ayXNUBpOjUb_FzxYPxLswTrMLGjdfaD5aJSxNdEoTz4pGn9Ji8szMBhJWC">
            <a:extLst>
              <a:ext uri="{FF2B5EF4-FFF2-40B4-BE49-F238E27FC236}">
                <a16:creationId xmlns:a16="http://schemas.microsoft.com/office/drawing/2014/main" id="{134A1094-9D07-45E1-A848-78DD87B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0" y="989648"/>
            <a:ext cx="46413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5D64F-86D0-406D-B732-19E58F519A5E}"/>
              </a:ext>
            </a:extLst>
          </p:cNvPr>
          <p:cNvSpPr txBox="1"/>
          <p:nvPr/>
        </p:nvSpPr>
        <p:spPr>
          <a:xfrm flipH="1">
            <a:off x="2522219" y="1644828"/>
            <a:ext cx="25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Scratch Editor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1C161-77EE-4DA2-A429-28C3B22FB0A4}"/>
              </a:ext>
            </a:extLst>
          </p:cNvPr>
          <p:cNvSpPr txBox="1"/>
          <p:nvPr/>
        </p:nvSpPr>
        <p:spPr>
          <a:xfrm flipH="1">
            <a:off x="4320540" y="4016553"/>
            <a:ext cx="25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VAE Editor</a:t>
            </a:r>
          </a:p>
        </p:txBody>
      </p:sp>
    </p:spTree>
    <p:extLst>
      <p:ext uri="{BB962C8B-B14F-4D97-AF65-F5344CB8AC3E}">
        <p14:creationId xmlns:p14="http://schemas.microsoft.com/office/powerpoint/2010/main" val="16567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2978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Student Dashboard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6800" y="1017725"/>
            <a:ext cx="4702260" cy="39148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Use Cases :</a:t>
            </a:r>
            <a:br>
              <a:rPr lang="en" b="1" dirty="0">
                <a:solidFill>
                  <a:srgbClr val="CCCCCC"/>
                </a:solidFill>
              </a:rPr>
            </a:br>
            <a:br>
              <a:rPr lang="en" b="1" dirty="0">
                <a:solidFill>
                  <a:srgbClr val="CCCCCC"/>
                </a:solidFill>
              </a:rPr>
            </a:br>
            <a:r>
              <a:rPr lang="en" b="1" dirty="0">
                <a:solidFill>
                  <a:srgbClr val="CCCCCC"/>
                </a:solidFill>
              </a:rPr>
              <a:t>1.  Browse </a:t>
            </a:r>
            <a:r>
              <a:rPr lang="en-US" b="1" dirty="0">
                <a:solidFill>
                  <a:srgbClr val="CCCCCC"/>
                </a:solidFill>
              </a:rPr>
              <a:t>Recommended/Recent </a:t>
            </a:r>
            <a:r>
              <a:rPr lang="en" b="1" dirty="0">
                <a:solidFill>
                  <a:srgbClr val="CCCCCC"/>
                </a:solidFill>
              </a:rPr>
              <a:t>Course</a:t>
            </a:r>
            <a:r>
              <a:rPr lang="en-US" b="1" dirty="0">
                <a:solidFill>
                  <a:srgbClr val="CCCCCC"/>
                </a:solidFill>
              </a:rPr>
              <a:t>s</a:t>
            </a:r>
            <a:endParaRPr lang="en" b="1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2.  Course Enrollment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3.  Access Tutorials and Course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4.  Play Assignments and get assessed</a:t>
            </a:r>
          </a:p>
          <a:p>
            <a:pPr lvl="0">
              <a:spcBef>
                <a:spcPts val="0"/>
              </a:spcBef>
            </a:pPr>
            <a:r>
              <a:rPr lang="en" b="1" dirty="0">
                <a:solidFill>
                  <a:srgbClr val="CCCCCC"/>
                </a:solidFill>
              </a:rPr>
              <a:t>5. View Statistics/Badges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CCCCCC"/>
                </a:solidFill>
              </a:rPr>
              <a:t>6</a:t>
            </a:r>
            <a:r>
              <a:rPr lang="en" b="1" dirty="0">
                <a:solidFill>
                  <a:srgbClr val="CCCCCC"/>
                </a:solidFill>
              </a:rPr>
              <a:t>. Integrat</a:t>
            </a:r>
            <a:r>
              <a:rPr lang="en-US" b="1" dirty="0">
                <a:solidFill>
                  <a:srgbClr val="CCCCCC"/>
                </a:solidFill>
              </a:rPr>
              <a:t>ion for scores and real-time feedback (Placeholders)</a:t>
            </a:r>
            <a:endParaRPr lang="en" b="1" dirty="0">
              <a:solidFill>
                <a:srgbClr val="CCCCCC"/>
              </a:solidFill>
            </a:endParaRPr>
          </a:p>
          <a:p>
            <a:pPr marL="342900" lvl="0" indent="-342900">
              <a:spcBef>
                <a:spcPts val="0"/>
              </a:spcBef>
              <a:buAutoNum type="arabicPeriod" startAt="5"/>
            </a:pPr>
            <a:endParaRPr lang="en" b="1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CCCCCC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517E-AD88-4E70-9D1E-9354B21D179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2978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Student 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3805"/>
            <a:ext cx="4295905" cy="2426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191631"/>
            <a:ext cx="4716060" cy="26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406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EFEFEF"/>
                </a:solidFill>
              </a:rPr>
              <a:t>Learning Paths :</a:t>
            </a:r>
            <a:endParaRPr lang="en" dirty="0">
              <a:solidFill>
                <a:srgbClr val="EFEFE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517E-AD88-4E70-9D1E-9354B21D179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06755"/>
            <a:ext cx="3999900" cy="3416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Added as a functionality in Instructor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 creation of a Learning Path , the instructor can separately specify its resources and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Instructors can add courses by simply clicking on the course from the list of available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added courses show up in the description of the LP and can be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0032-DE3B-4871-94A8-9F3D00FC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8634"/>
            <a:ext cx="3999900" cy="3876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Progression model of education works quite effectively . Proven by online MOOCs like Coursera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Adds a gamified element of quests , where each course is a level in a quest that the young students need to cross to go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Instructors can put together a series of multiple courses having similar CT concepts or subjects, either their own or created by others to form a learning path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LP would essentially comprise of multiple courses leading up to a mastery in a particular concept or subject</a:t>
            </a:r>
          </a:p>
        </p:txBody>
      </p:sp>
    </p:spTree>
    <p:extLst>
      <p:ext uri="{BB962C8B-B14F-4D97-AF65-F5344CB8AC3E}">
        <p14:creationId xmlns:p14="http://schemas.microsoft.com/office/powerpoint/2010/main" val="320127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4060" y="1707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EFEFEF"/>
                </a:solidFill>
              </a:rPr>
              <a:t>Learning Paths in Instructor Dashboard:</a:t>
            </a:r>
            <a:endParaRPr lang="en" dirty="0">
              <a:solidFill>
                <a:srgbClr val="EFEFE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3BDBB1-2785-4AAF-A2A0-90E5137D4D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1152473"/>
            <a:ext cx="5425440" cy="3564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3D195-D182-4CD8-B219-040296F088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5747" y="1152473"/>
            <a:ext cx="3094673" cy="35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0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descr="web port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00" y="2005872"/>
            <a:ext cx="6730275" cy="20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754325" y="831975"/>
            <a:ext cx="4946100" cy="5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406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EFEFEF"/>
                </a:solidFill>
              </a:rPr>
              <a:t>Recommendations :</a:t>
            </a:r>
            <a:endParaRPr lang="en" dirty="0">
              <a:solidFill>
                <a:srgbClr val="EFEFE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517E-AD88-4E70-9D1E-9354B21D179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Deployment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Implemented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Deployed in AWS Lambda on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serverless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platform so that it can be easily accessed from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Also have python script in place to run 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Customizable algorithm that can be changed as per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0032-DE3B-4871-94A8-9F3D00FCA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course based similarity for collaborative filtering for recommendations ( Courses similar to the courses a student has taken)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user based similarity for collaborative filtering (What other students with similar preferences have taken)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Recommendations shown on the student’s dashboard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Adaptive algorithm that performs better as the data increases</a:t>
            </a:r>
          </a:p>
        </p:txBody>
      </p:sp>
    </p:spTree>
    <p:extLst>
      <p:ext uri="{BB962C8B-B14F-4D97-AF65-F5344CB8AC3E}">
        <p14:creationId xmlns:p14="http://schemas.microsoft.com/office/powerpoint/2010/main" val="248816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4060" y="1707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EFEFEF"/>
                </a:solidFill>
              </a:rPr>
              <a:t>Recommendations on Student Dashboard:</a:t>
            </a:r>
            <a:endParaRPr lang="en" dirty="0">
              <a:solidFill>
                <a:srgbClr val="EFEFE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D33AA2-4C53-4E7C-BB35-5ED8C7AB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35" y="868080"/>
            <a:ext cx="7051046" cy="39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35500" y="178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EFEFEF"/>
                </a:solidFill>
              </a:rPr>
              <a:t>Summary of Deliverables</a:t>
            </a:r>
            <a:endParaRPr lang="en" dirty="0">
              <a:solidFill>
                <a:srgbClr val="EFEFEF"/>
              </a:solidFill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1. </a:t>
            </a:r>
            <a:r>
              <a:rPr lang="en-US" b="1" dirty="0">
                <a:solidFill>
                  <a:srgbClr val="CCCCCC"/>
                </a:solidFill>
              </a:rPr>
              <a:t>Student Dashboard with complete interaction and all use cases </a:t>
            </a:r>
            <a:endParaRPr lang="en" b="1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2. </a:t>
            </a:r>
            <a:r>
              <a:rPr lang="en-US" b="1" dirty="0">
                <a:solidFill>
                  <a:srgbClr val="CCCCCC"/>
                </a:solidFill>
              </a:rPr>
              <a:t>Instructor dashboard with Course creation and Assignment Creation</a:t>
            </a:r>
            <a:endParaRPr lang="en" b="1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3. </a:t>
            </a:r>
            <a:r>
              <a:rPr lang="en-US" b="1" dirty="0">
                <a:solidFill>
                  <a:srgbClr val="CCCCCC"/>
                </a:solidFill>
              </a:rPr>
              <a:t>Advanced Graphs for statistics display</a:t>
            </a:r>
            <a:endParaRPr lang="en" b="1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CCCCCC"/>
                </a:solidFill>
              </a:rPr>
              <a:t>4. </a:t>
            </a:r>
            <a:r>
              <a:rPr lang="en-US" b="1" dirty="0">
                <a:solidFill>
                  <a:srgbClr val="CCCCCC"/>
                </a:solidFill>
              </a:rPr>
              <a:t>Recommendation engine for both user based and item based recommendations</a:t>
            </a:r>
            <a:endParaRPr lang="en" b="1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CCCCCC"/>
                </a:solidFill>
              </a:rPr>
              <a:t>5. Complete integration framework of the entire SAGE module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CCCCCC"/>
                </a:solidFill>
              </a:rPr>
              <a:t>6. Comprehensive documentation for all separate modules  </a:t>
            </a:r>
            <a:endParaRPr lang="en" b="1" dirty="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CCCCCC"/>
              </a:solidFill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CCCCCC"/>
                </a:solidFill>
              </a:rPr>
              <a:t>Scalable platform </a:t>
            </a:r>
            <a:r>
              <a:rPr lang="en" dirty="0">
                <a:solidFill>
                  <a:srgbClr val="CCCCCC"/>
                </a:solidFill>
              </a:rPr>
              <a:t>:</a:t>
            </a:r>
          </a:p>
          <a:p>
            <a:pPr marL="457200" lvl="0" indent="-2286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-US" dirty="0">
                <a:solidFill>
                  <a:srgbClr val="CCCCCC"/>
                </a:solidFill>
              </a:rPr>
              <a:t>Placeholders for research dashboard integrations</a:t>
            </a:r>
            <a:endParaRPr lang="en" dirty="0">
              <a:solidFill>
                <a:srgbClr val="CCCCCC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-US" dirty="0">
                <a:solidFill>
                  <a:srgbClr val="CCCCCC"/>
                </a:solidFill>
              </a:rPr>
              <a:t>Scope to include rating systems and badges</a:t>
            </a:r>
            <a:endParaRPr lang="en" dirty="0">
              <a:solidFill>
                <a:srgbClr val="CCCCCC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-US" dirty="0">
                <a:solidFill>
                  <a:srgbClr val="CCCCCC"/>
                </a:solidFill>
              </a:rPr>
              <a:t>Could be easily scaled to include more functionalities without having to disrupt the current system.</a:t>
            </a:r>
            <a:endParaRPr lang="en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8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387475" y="40035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Into the Future!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B2C3-86AC-45EA-84B7-43A65E388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22050" y="238589"/>
            <a:ext cx="9099900" cy="10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600" dirty="0">
                <a:latin typeface="Century Gothic"/>
                <a:ea typeface="Century Gothic"/>
                <a:cs typeface="Century Gothic"/>
                <a:sym typeface="Century Gothic"/>
              </a:rPr>
              <a:t>Improved Learning Paths</a:t>
            </a:r>
            <a:endParaRPr lang="en" sz="4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512700" y="15989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Create useful progression models with in built tutorials to start from instruction based and move to construction based courses and assignments</a:t>
            </a:r>
            <a:endParaRPr dirty="0"/>
          </a:p>
        </p:txBody>
      </p:sp>
      <p:sp>
        <p:nvSpPr>
          <p:cNvPr id="4" name="Shape 169">
            <a:extLst>
              <a:ext uri="{FF2B5EF4-FFF2-40B4-BE49-F238E27FC236}">
                <a16:creationId xmlns:a16="http://schemas.microsoft.com/office/drawing/2014/main" id="{E0B48E9F-4882-4933-99DC-96B315DA5C24}"/>
              </a:ext>
            </a:extLst>
          </p:cNvPr>
          <p:cNvSpPr txBox="1">
            <a:spLocks/>
          </p:cNvSpPr>
          <p:nvPr/>
        </p:nvSpPr>
        <p:spPr>
          <a:xfrm>
            <a:off x="512700" y="328295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Present them in the form of quests and attach incentives or rewards/badges for their completion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366457" y="-6096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Research Dashboard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512700" y="202618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Analyse the statistics , features and scores of students over different parameters of difficulty and CT concepts.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Useful in drawing fundamentally important results that could gamify the process and make it more useful.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154560" y="137160"/>
            <a:ext cx="8989440" cy="77724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Improved Recommendations</a:t>
            </a:r>
            <a:endParaRPr lang="en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291720" y="1287048"/>
            <a:ext cx="8661780" cy="13113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Currently only user based and course based recommendations. Could integrate features and CT concepts to provide more customized recommendations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8D8E4-E50E-4E9C-A4DC-15782B7732F0}"/>
              </a:ext>
            </a:extLst>
          </p:cNvPr>
          <p:cNvSpPr txBox="1"/>
          <p:nvPr/>
        </p:nvSpPr>
        <p:spPr>
          <a:xfrm>
            <a:off x="291720" y="3230880"/>
            <a:ext cx="866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lt1"/>
                </a:solidFill>
                <a:latin typeface="Proxima Nova"/>
                <a:sym typeface="Proxima Nova"/>
              </a:rPr>
              <a:t>With more data in place and with findings from research dashboard, we could use more efficient algorithms such as deep neural nets to adaptively learn a student’s learning style and provide feedback and recommendation based on that</a:t>
            </a:r>
            <a:endParaRPr lang="en" sz="2400" dirty="0">
              <a:solidFill>
                <a:schemeClr val="lt1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8941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all folks! 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Questions, anyone??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6F0065-43B7-4891-AADF-231B95D63D50}"/>
              </a:ext>
            </a:extLst>
          </p:cNvPr>
          <p:cNvSpPr/>
          <p:nvPr/>
        </p:nvSpPr>
        <p:spPr>
          <a:xfrm>
            <a:off x="388620" y="431741"/>
            <a:ext cx="81076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Oswald"/>
              </a:rPr>
              <a:t>Related Work</a:t>
            </a:r>
            <a:endParaRPr lang="en-US" dirty="0"/>
          </a:p>
          <a:p>
            <a:pPr marL="76200" indent="-381000"/>
            <a:br>
              <a:rPr lang="en-US" dirty="0"/>
            </a:br>
            <a:r>
              <a:rPr lang="en-US" sz="1600" dirty="0">
                <a:solidFill>
                  <a:srgbClr val="CACACA"/>
                </a:solidFill>
                <a:latin typeface="Average"/>
              </a:rPr>
              <a:t>GradeCraft</a:t>
            </a:r>
            <a:r>
              <a:rPr lang="en-US" sz="1100" baseline="30000" dirty="0">
                <a:solidFill>
                  <a:srgbClr val="CACACA"/>
                </a:solidFill>
                <a:latin typeface="Average"/>
              </a:rPr>
              <a:t>1</a:t>
            </a:r>
            <a:br>
              <a:rPr lang="en-US" sz="1600" dirty="0">
                <a:solidFill>
                  <a:srgbClr val="CACACA"/>
                </a:solidFill>
                <a:latin typeface="Average"/>
              </a:rPr>
            </a:br>
            <a:r>
              <a:rPr lang="en-US" dirty="0">
                <a:solidFill>
                  <a:srgbClr val="CACACA"/>
                </a:solidFill>
                <a:latin typeface="Average"/>
              </a:rPr>
              <a:t>A gamified learning management system both for instructors and students.</a:t>
            </a:r>
          </a:p>
          <a:p>
            <a:pPr marL="76200" indent="-381000"/>
            <a:endParaRPr lang="en-US" dirty="0"/>
          </a:p>
          <a:p>
            <a:pPr marL="127000" indent="-330200">
              <a:spcBef>
                <a:spcPts val="1600"/>
              </a:spcBef>
            </a:pPr>
            <a:r>
              <a:rPr lang="en-US" sz="1600" dirty="0">
                <a:solidFill>
                  <a:srgbClr val="CACACA"/>
                </a:solidFill>
                <a:latin typeface="Average"/>
              </a:rPr>
              <a:t>Coursera</a:t>
            </a:r>
            <a:br>
              <a:rPr lang="en-US" sz="1600" dirty="0">
                <a:solidFill>
                  <a:srgbClr val="CACACA"/>
                </a:solidFill>
                <a:latin typeface="Average"/>
              </a:rPr>
            </a:br>
            <a:r>
              <a:rPr lang="en-US" dirty="0">
                <a:solidFill>
                  <a:srgbClr val="CACACA"/>
                </a:solidFill>
                <a:latin typeface="Average"/>
              </a:rPr>
              <a:t>An online platform offering Massive Online Open Courses (MOOCs).</a:t>
            </a:r>
          </a:p>
          <a:p>
            <a:pPr marL="127000" indent="-330200">
              <a:spcBef>
                <a:spcPts val="1600"/>
              </a:spcBef>
            </a:pPr>
            <a:endParaRPr lang="en-US" dirty="0"/>
          </a:p>
          <a:p>
            <a:pPr marL="101600" indent="-355600">
              <a:spcBef>
                <a:spcPts val="1600"/>
              </a:spcBef>
            </a:pPr>
            <a:r>
              <a:rPr lang="en-US" sz="1600" dirty="0">
                <a:solidFill>
                  <a:srgbClr val="CACACA"/>
                </a:solidFill>
                <a:latin typeface="Average"/>
              </a:rPr>
              <a:t>Scratch</a:t>
            </a:r>
            <a:endParaRPr lang="en-US" dirty="0"/>
          </a:p>
          <a:p>
            <a:br>
              <a:rPr lang="en-US" dirty="0"/>
            </a:br>
            <a:r>
              <a:rPr lang="en-US" sz="400" i="1" baseline="30000" dirty="0">
                <a:solidFill>
                  <a:srgbClr val="A5A5A5"/>
                </a:solidFill>
                <a:latin typeface="Arial" panose="020B0604020202020204" pitchFamily="34" charset="0"/>
              </a:rPr>
              <a:t>1</a:t>
            </a:r>
            <a:r>
              <a:rPr lang="en-US" sz="1000" i="1" dirty="0">
                <a:solidFill>
                  <a:srgbClr val="A5A5A5"/>
                </a:solidFill>
                <a:latin typeface="Arial" panose="020B0604020202020204" pitchFamily="34" charset="0"/>
              </a:rPr>
              <a:t>Holman, C., Fishman, B., Aguilar, S. 2013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20FF3-383B-4528-A8F5-39ACEFA4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77" y="2819676"/>
            <a:ext cx="3037523" cy="1965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C7B49-DDB8-4D4C-86A5-9D28194EF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167" y="1084480"/>
            <a:ext cx="1532513" cy="1460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Initial Goals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CCCCCC"/>
              </a:buClr>
              <a:buSzPct val="96000"/>
            </a:pPr>
            <a:r>
              <a:rPr lang="en" sz="2500">
                <a:solidFill>
                  <a:srgbClr val="CCCCCC"/>
                </a:solidFill>
              </a:rPr>
              <a:t>Build a one-stop platform for SAGE.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200">
                <a:solidFill>
                  <a:srgbClr val="CCCCCC"/>
                </a:solidFill>
              </a:rPr>
              <a:t>All components - Dashboard, Scratch Editor, Visual Assessment Language etc. accessible under one platform leads to better engagement.</a:t>
            </a:r>
          </a:p>
          <a:p>
            <a:pPr marL="457200" lvl="0" indent="-3683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200">
                <a:solidFill>
                  <a:srgbClr val="CCCCCC"/>
                </a:solidFill>
              </a:rPr>
              <a:t>Add progression model through learning paths or quests</a:t>
            </a:r>
          </a:p>
          <a:p>
            <a:pPr marL="457200" lvl="0" indent="-3683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200">
                <a:solidFill>
                  <a:srgbClr val="CCCCCC"/>
                </a:solidFill>
              </a:rPr>
              <a:t>Better and centralised interactive site for all use cases</a:t>
            </a:r>
          </a:p>
          <a:p>
            <a:pPr marL="457200" lvl="0" indent="-3683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200">
                <a:solidFill>
                  <a:srgbClr val="CCCCCC"/>
                </a:solidFill>
              </a:rPr>
              <a:t>Provide recommendations for students</a:t>
            </a:r>
          </a:p>
        </p:txBody>
      </p:sp>
    </p:spTree>
    <p:extLst>
      <p:ext uri="{BB962C8B-B14F-4D97-AF65-F5344CB8AC3E}">
        <p14:creationId xmlns:p14="http://schemas.microsoft.com/office/powerpoint/2010/main" val="396767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Existing Components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CCCCCC"/>
              </a:buClr>
            </a:pPr>
            <a:r>
              <a:rPr lang="en" sz="2400">
                <a:solidFill>
                  <a:srgbClr val="CCCCCC"/>
                </a:solidFill>
              </a:rPr>
              <a:t>Scratch Editor: 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Flash based object implementing scratch for designing and playing assignments</a:t>
            </a:r>
          </a:p>
          <a:p>
            <a:pPr marL="457200" lvl="0" indent="-355600" rtl="0">
              <a:spcBef>
                <a:spcPts val="0"/>
              </a:spcBef>
              <a:buClr>
                <a:srgbClr val="CCCCCC"/>
              </a:buClr>
              <a:buSzPct val="83333"/>
            </a:pPr>
            <a:r>
              <a:rPr lang="en" sz="2400">
                <a:solidFill>
                  <a:srgbClr val="CCCCCC"/>
                </a:solidFill>
              </a:rPr>
              <a:t>Visual assessment Editor: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Creation of assessments for these assignments</a:t>
            </a:r>
          </a:p>
          <a:p>
            <a:pPr marL="457200" lvl="0" indent="-355600" rtl="0">
              <a:spcBef>
                <a:spcPts val="0"/>
              </a:spcBef>
              <a:buClr>
                <a:srgbClr val="CCCCCC"/>
              </a:buClr>
              <a:buSzPct val="83333"/>
            </a:pPr>
            <a:r>
              <a:rPr lang="en" sz="2400">
                <a:solidFill>
                  <a:srgbClr val="CCCCCC"/>
                </a:solidFill>
              </a:rPr>
              <a:t>Scratch Assessment Server: 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Server for storing the assignments and assessments</a:t>
            </a:r>
            <a:br>
              <a:rPr lang="en" sz="2000">
                <a:solidFill>
                  <a:srgbClr val="CCCCCC"/>
                </a:solidFill>
              </a:rPr>
            </a:br>
            <a:endParaRPr lang="en" sz="20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CCCCCC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62825" y="4417850"/>
            <a:ext cx="8259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Initial Work :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B7B7B7"/>
              </a:buClr>
            </a:pPr>
            <a:r>
              <a:rPr lang="en" dirty="0">
                <a:solidFill>
                  <a:srgbClr val="B7B7B7"/>
                </a:solidFill>
              </a:rPr>
              <a:t>Setting up and testing out existing components </a:t>
            </a:r>
            <a:br>
              <a:rPr lang="en" dirty="0">
                <a:solidFill>
                  <a:srgbClr val="B7B7B7"/>
                </a:solidFill>
              </a:rPr>
            </a:br>
            <a:endParaRPr lang="en" dirty="0">
              <a:solidFill>
                <a:srgbClr val="B7B7B7"/>
              </a:solidFill>
            </a:endParaRP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</a:pPr>
            <a:r>
              <a:rPr lang="en" dirty="0">
                <a:solidFill>
                  <a:srgbClr val="B7B7B7"/>
                </a:solidFill>
              </a:rPr>
              <a:t>Getting access to existing mock data for the components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</a:pPr>
            <a:r>
              <a:rPr lang="en" dirty="0">
                <a:solidFill>
                  <a:srgbClr val="B7B7B7"/>
                </a:solidFill>
              </a:rPr>
              <a:t>Checking connection and data schemas of different components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</a:pPr>
            <a:r>
              <a:rPr lang="en" dirty="0">
                <a:solidFill>
                  <a:srgbClr val="B7B7B7"/>
                </a:solidFill>
              </a:rPr>
              <a:t>Analysis of the existing dashboard structure</a:t>
            </a:r>
            <a:br>
              <a:rPr lang="en" dirty="0">
                <a:solidFill>
                  <a:srgbClr val="B7B7B7"/>
                </a:solidFill>
              </a:rPr>
            </a:br>
            <a:endParaRPr lang="en" dirty="0">
              <a:solidFill>
                <a:srgbClr val="B7B7B7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B7B7B7"/>
              </a:buClr>
            </a:pPr>
            <a:r>
              <a:rPr lang="en" dirty="0">
                <a:solidFill>
                  <a:srgbClr val="B7B7B7"/>
                </a:solidFill>
              </a:rPr>
              <a:t>Understanding and researching ways to make the dashboard more interactive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Integration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Documentation of the existing components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There was no available documentation detailing the connectivity ,role and schemas of the current components </a:t>
            </a:r>
            <a:br>
              <a:rPr lang="en">
                <a:solidFill>
                  <a:srgbClr val="B7B7B7"/>
                </a:solidFill>
              </a:rPr>
            </a:br>
            <a:endParaRPr lang="en">
              <a:solidFill>
                <a:srgbClr val="B7B7B7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For our dashboard integration plan, we tested out the various parts individually and analysed it to form a document that will be essential for our current project as well as future extensions </a:t>
            </a:r>
            <a:br>
              <a:rPr lang="en">
                <a:solidFill>
                  <a:srgbClr val="B7B7B7"/>
                </a:solidFill>
              </a:rPr>
            </a:br>
            <a:endParaRPr lang="en">
              <a:solidFill>
                <a:srgbClr val="B7B7B7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We documented the APIs exposed for the server , which component worked with which part and how the data was managed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 descr="doc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549" y="1060274"/>
            <a:ext cx="2299475" cy="22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doc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000" y="2439874"/>
            <a:ext cx="2500925" cy="23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EFEFEF"/>
                </a:solidFill>
              </a:rPr>
              <a:t>Planning the control flow of SAGE Platform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Armed with the knowledge of the components and their proper connectivity , we established a control flow model for the entire SAGE platform</a:t>
            </a:r>
            <a:br>
              <a:rPr lang="en">
                <a:solidFill>
                  <a:srgbClr val="B7B7B7"/>
                </a:solidFill>
              </a:rPr>
            </a:br>
            <a:endParaRPr lang="en">
              <a:solidFill>
                <a:srgbClr val="B7B7B7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This model included the way data would be passed , in the required format, to the respective components and which component would handle which part of the entire process</a:t>
            </a:r>
            <a:br>
              <a:rPr lang="en">
                <a:solidFill>
                  <a:srgbClr val="B7B7B7"/>
                </a:solidFill>
              </a:rPr>
            </a:br>
            <a:endParaRPr lang="en">
              <a:solidFill>
                <a:srgbClr val="B7B7B7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We took into account all the current use cases and possible extensions to clearly divide the processes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709</Words>
  <Application>Microsoft Office PowerPoint</Application>
  <PresentationFormat>On-screen Show (16:9)</PresentationFormat>
  <Paragraphs>121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Average</vt:lpstr>
      <vt:lpstr>Century Gothic</vt:lpstr>
      <vt:lpstr>Georgia</vt:lpstr>
      <vt:lpstr>Oswald</vt:lpstr>
      <vt:lpstr>Proxima Nova</vt:lpstr>
      <vt:lpstr>spearmint</vt:lpstr>
      <vt:lpstr>CT Learning Platform</vt:lpstr>
      <vt:lpstr>PowerPoint Presentation</vt:lpstr>
      <vt:lpstr>PowerPoint Presentation</vt:lpstr>
      <vt:lpstr>Initial Goals</vt:lpstr>
      <vt:lpstr>Existing Components</vt:lpstr>
      <vt:lpstr>Initial Work :</vt:lpstr>
      <vt:lpstr>Integration</vt:lpstr>
      <vt:lpstr>Documentation of the existing components</vt:lpstr>
      <vt:lpstr>Planning the control flow of SAGE Platform</vt:lpstr>
      <vt:lpstr>Building dashboard structure </vt:lpstr>
      <vt:lpstr>Dashboard Implementations</vt:lpstr>
      <vt:lpstr>Implementation Details:</vt:lpstr>
      <vt:lpstr>Instructor Dashboard </vt:lpstr>
      <vt:lpstr>Instructor Dashboard </vt:lpstr>
      <vt:lpstr>Instructor Dashboard Integrations with SAGE components:</vt:lpstr>
      <vt:lpstr>Student Dashboard</vt:lpstr>
      <vt:lpstr>Student Dashboard</vt:lpstr>
      <vt:lpstr>Learning Paths :</vt:lpstr>
      <vt:lpstr>Learning Paths in Instructor Dashboard:</vt:lpstr>
      <vt:lpstr>Recommendations :</vt:lpstr>
      <vt:lpstr>Recommendations on Student Dashboard:</vt:lpstr>
      <vt:lpstr>Summary of Deliverables</vt:lpstr>
      <vt:lpstr>Into the Future!</vt:lpstr>
      <vt:lpstr>Improved Learning Paths</vt:lpstr>
      <vt:lpstr>Research Dashboard</vt:lpstr>
      <vt:lpstr>Improved Recommendations</vt:lpstr>
      <vt:lpstr>That’s all folks!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Learning Platform</dc:title>
  <dc:creator>Plaban1</dc:creator>
  <cp:lastModifiedBy>Batsys</cp:lastModifiedBy>
  <cp:revision>17</cp:revision>
  <dcterms:modified xsi:type="dcterms:W3CDTF">2017-05-06T01:06:28Z</dcterms:modified>
</cp:coreProperties>
</file>