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79" r:id="rId4"/>
    <p:sldId id="280" r:id="rId5"/>
    <p:sldId id="281" r:id="rId6"/>
    <p:sldId id="282" r:id="rId7"/>
    <p:sldId id="273" r:id="rId8"/>
    <p:sldId id="274" r:id="rId9"/>
    <p:sldId id="276" r:id="rId10"/>
    <p:sldId id="277" r:id="rId11"/>
    <p:sldId id="275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66" autoAdjust="0"/>
    <p:restoredTop sz="94580"/>
  </p:normalViewPr>
  <p:slideViewPr>
    <p:cSldViewPr snapToGrid="0" snapToObjects="1">
      <p:cViewPr>
        <p:scale>
          <a:sx n="76" d="100"/>
          <a:sy n="76" d="100"/>
        </p:scale>
        <p:origin x="-456" y="-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3C5E4-DC4B-B147-B738-BF39DF9AD693}" type="datetimeFigureOut">
              <a:rPr lang="en-US" smtClean="0"/>
              <a:t>30/03/17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271F4-4DFD-CF4D-BFA7-960C0C91C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https</a:t>
            </a:r>
            <a:r>
              <a:rPr lang="fr-FR" dirty="0" smtClean="0"/>
              <a:t>://d1k5w7mbrh6vq5.cloudfront.net/images/cache/</a:t>
            </a:r>
            <a:r>
              <a:rPr lang="fr-FR" dirty="0" err="1" smtClean="0"/>
              <a:t>fd</a:t>
            </a:r>
            <a:r>
              <a:rPr lang="fr-FR" dirty="0" smtClean="0"/>
              <a:t>/69/37/fd6937f8d1e5fa87712cba62ed21f81b.JPG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271F4-4DFD-CF4D-BFA7-960C0C91C0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5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30/03/17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30/03/17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719" y="1955252"/>
            <a:ext cx="11128828" cy="175471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venir Book"/>
                <a:cs typeface="Avenir Book"/>
              </a:rPr>
              <a:t>COMS W3998 </a:t>
            </a:r>
            <a:r>
              <a:rPr lang="en-US" sz="4000" dirty="0" smtClean="0">
                <a:latin typeface="Avenir Book"/>
                <a:cs typeface="Avenir Book"/>
              </a:rPr>
              <a:t>Midterm Progress Report: </a:t>
            </a:r>
            <a:br>
              <a:rPr lang="en-US" sz="4000" dirty="0" smtClean="0">
                <a:latin typeface="Avenir Book"/>
                <a:cs typeface="Avenir Book"/>
              </a:rPr>
            </a:br>
            <a:r>
              <a:rPr lang="en-US" sz="3200" dirty="0" smtClean="0">
                <a:latin typeface="Avenir Book"/>
                <a:cs typeface="Avenir Book"/>
              </a:rPr>
              <a:t>Enhancing Data Collection in Scratch Analyzer</a:t>
            </a:r>
            <a:br>
              <a:rPr lang="en-US" sz="3200" dirty="0" smtClean="0">
                <a:latin typeface="Avenir Book"/>
                <a:cs typeface="Avenir Book"/>
              </a:rPr>
            </a:br>
            <a:r>
              <a:rPr lang="en-US" sz="3200" dirty="0" smtClean="0">
                <a:latin typeface="Avenir Book"/>
                <a:cs typeface="Avenir Book"/>
              </a:rPr>
              <a:t>&amp; Modeling </a:t>
            </a:r>
            <a:r>
              <a:rPr lang="en-US" sz="3200" dirty="0" smtClean="0">
                <a:latin typeface="Avenir Book"/>
                <a:cs typeface="Avenir Book"/>
              </a:rPr>
              <a:t>Student Progress in SAGE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9652" y="4088872"/>
            <a:ext cx="8380747" cy="1214147"/>
          </a:xfrm>
        </p:spPr>
        <p:txBody>
          <a:bodyPr>
            <a:noAutofit/>
          </a:bodyPr>
          <a:lstStyle/>
          <a:p>
            <a:r>
              <a:rPr lang="en-US" sz="3000" dirty="0">
                <a:latin typeface="Avenir Book"/>
                <a:cs typeface="Avenir Book"/>
              </a:rPr>
              <a:t>Sambhav Anand &amp; Allison Sawyer</a:t>
            </a:r>
          </a:p>
          <a:p>
            <a:r>
              <a:rPr lang="en-US" sz="3000" dirty="0" smtClean="0">
                <a:latin typeface="Avenir Book"/>
                <a:cs typeface="Avenir Book"/>
              </a:rPr>
              <a:t>March 31, </a:t>
            </a:r>
            <a:r>
              <a:rPr lang="en-US" sz="3000" dirty="0">
                <a:latin typeface="Avenir Book"/>
                <a:cs typeface="Avenir Book"/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81469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Cluster Students by Path </a:t>
            </a:r>
            <a:br>
              <a:rPr lang="en-US" dirty="0" smtClean="0"/>
            </a:br>
            <a:r>
              <a:rPr lang="en-US" dirty="0" smtClean="0"/>
              <a:t>(k-means Clustering) </a:t>
            </a:r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57532" y="2098187"/>
            <a:ext cx="11114249" cy="4478914"/>
            <a:chOff x="457532" y="1981203"/>
            <a:chExt cx="11114249" cy="4478914"/>
          </a:xfrm>
        </p:grpSpPr>
        <p:sp>
          <p:nvSpPr>
            <p:cNvPr id="128" name="Rectangle 127"/>
            <p:cNvSpPr/>
            <p:nvPr/>
          </p:nvSpPr>
          <p:spPr>
            <a:xfrm>
              <a:off x="1604155" y="53309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136277" y="5938906"/>
              <a:ext cx="10369923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1136277" y="2057403"/>
              <a:ext cx="0" cy="3881503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860000" y="6029230"/>
              <a:ext cx="42610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Variation in Project Structure</a:t>
              </a:r>
              <a:endParaRPr lang="en-US" sz="2200" dirty="0"/>
            </a:p>
          </p:txBody>
        </p:sp>
        <p:sp>
          <p:nvSpPr>
            <p:cNvPr id="132" name="TextBox 131"/>
            <p:cNvSpPr txBox="1"/>
            <p:nvPr/>
          </p:nvSpPr>
          <p:spPr>
            <a:xfrm rot="16200000">
              <a:off x="-77967" y="3730288"/>
              <a:ext cx="15018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Length</a:t>
              </a:r>
              <a:endParaRPr lang="en-US" sz="22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05645" y="469667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213755" y="53309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803380" y="52547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061355" y="48737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604155" y="515387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474649" y="48737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76917" y="46451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4666226" y="385500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818626" y="4416583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504426" y="424598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728507" y="4768139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03249" y="377880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733026" y="377880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183238" y="3711031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860000" y="3624554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190226" y="355020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352800" y="4267432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190226" y="4187983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428773" y="390062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9149898" y="3459510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0172101" y="3611910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0189936" y="4194296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793504" y="3711031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9705107" y="4129225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9013083" y="4194296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9607098" y="3550205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0647136" y="4416583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772533" y="3918706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061355" y="20574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088600" y="19812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726038" y="22860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836173" y="19812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402800" y="26670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545800" y="28956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504426" y="2524470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5216529" y="20574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310251" y="2753070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363420" y="2651318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06302" y="2258968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418826" y="221231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921298" y="2057403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7566667" y="265131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662520" y="287991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0543933" y="225896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1114581" y="242271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8303915" y="2380112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0647136" y="2837312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7478903" y="2067270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9749446" y="2457999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8592392" y="280371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9149898" y="2508304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405645" y="515387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182385" y="544196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756555" y="53536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Right Arrow 187"/>
          <p:cNvSpPr/>
          <p:nvPr/>
        </p:nvSpPr>
        <p:spPr>
          <a:xfrm rot="18056945">
            <a:off x="275262" y="3756752"/>
            <a:ext cx="4240644" cy="694174"/>
          </a:xfrm>
          <a:prstGeom prst="rightArrow">
            <a:avLst>
              <a:gd name="adj1" fmla="val 50000"/>
              <a:gd name="adj2" fmla="val 701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Arrow 188"/>
          <p:cNvSpPr/>
          <p:nvPr/>
        </p:nvSpPr>
        <p:spPr>
          <a:xfrm rot="20530231">
            <a:off x="962507" y="3882765"/>
            <a:ext cx="10544946" cy="735662"/>
          </a:xfrm>
          <a:prstGeom prst="rightArrow">
            <a:avLst>
              <a:gd name="adj1" fmla="val 50000"/>
              <a:gd name="adj2" fmla="val 701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ight Arrow 189"/>
          <p:cNvSpPr/>
          <p:nvPr/>
        </p:nvSpPr>
        <p:spPr>
          <a:xfrm rot="21012781">
            <a:off x="1121842" y="4760467"/>
            <a:ext cx="8168692" cy="735662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ight Arrow 191"/>
          <p:cNvSpPr/>
          <p:nvPr/>
        </p:nvSpPr>
        <p:spPr>
          <a:xfrm rot="19479387">
            <a:off x="860249" y="4543912"/>
            <a:ext cx="3486248" cy="694174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ight Arrow 192"/>
          <p:cNvSpPr/>
          <p:nvPr/>
        </p:nvSpPr>
        <p:spPr>
          <a:xfrm rot="20757189">
            <a:off x="3876820" y="2895489"/>
            <a:ext cx="5627253" cy="694174"/>
          </a:xfrm>
          <a:prstGeom prst="rightArrow">
            <a:avLst>
              <a:gd name="adj1" fmla="val 50000"/>
              <a:gd name="adj2" fmla="val 701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ight Arrow 190"/>
          <p:cNvSpPr/>
          <p:nvPr/>
        </p:nvSpPr>
        <p:spPr>
          <a:xfrm rot="12861255">
            <a:off x="5917322" y="3070087"/>
            <a:ext cx="3727803" cy="735662"/>
          </a:xfrm>
          <a:prstGeom prst="rightArrow">
            <a:avLst>
              <a:gd name="adj1" fmla="val 50000"/>
              <a:gd name="adj2" fmla="val 701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Metric: 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7763558" cy="37547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Used to compare and align segments of DNA</a:t>
            </a:r>
          </a:p>
          <a:p>
            <a:r>
              <a:rPr lang="en-US" sz="2800" dirty="0" smtClean="0"/>
              <a:t>Using Scratch blocks and operators in place of DNA nucleotides</a:t>
            </a:r>
          </a:p>
          <a:p>
            <a:r>
              <a:rPr lang="en-US" sz="2800" dirty="0" smtClean="0"/>
              <a:t>Adapted code under GNU Public License for this purpose</a:t>
            </a:r>
          </a:p>
          <a:p>
            <a:r>
              <a:rPr lang="en-US" sz="2800" dirty="0" smtClean="0"/>
              <a:t>Demo…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645" t="15973" r="11355" b="12026"/>
          <a:stretch/>
        </p:blipFill>
        <p:spPr>
          <a:xfrm>
            <a:off x="4728916" y="4751116"/>
            <a:ext cx="3208311" cy="1699541"/>
          </a:xfrm>
          <a:prstGeom prst="rect">
            <a:avLst/>
          </a:prstGeom>
        </p:spPr>
      </p:pic>
      <p:pic>
        <p:nvPicPr>
          <p:cNvPr id="5" name="Picture 4" descr="Capture d’écran 2017-03-30 à 20.20.3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2581"/>
          <a:stretch/>
        </p:blipFill>
        <p:spPr>
          <a:xfrm>
            <a:off x="8700007" y="2194561"/>
            <a:ext cx="3241343" cy="447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3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Generating data</a:t>
            </a:r>
          </a:p>
          <a:p>
            <a:r>
              <a:rPr lang="en-US" sz="2800" dirty="0" smtClean="0"/>
              <a:t>Implementing clustering</a:t>
            </a:r>
          </a:p>
          <a:p>
            <a:r>
              <a:rPr lang="en-US" sz="2800" dirty="0" smtClean="0"/>
              <a:t>Once clustering is working, implementing sequential pattern mining to generate hints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28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272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Sambha</a:t>
            </a:r>
            <a:r>
              <a:rPr lang="en-US" sz="2800" dirty="0" err="1" smtClean="0"/>
              <a:t>v’s</a:t>
            </a:r>
            <a:r>
              <a:rPr lang="en-US" sz="2800" dirty="0" smtClean="0"/>
              <a:t> modifications to Scratch Analyzer to collect user behavioral data</a:t>
            </a:r>
          </a:p>
          <a:p>
            <a:r>
              <a:rPr lang="en-US" sz="2800" dirty="0" smtClean="0"/>
              <a:t>Allison’s </a:t>
            </a:r>
            <a:r>
              <a:rPr lang="en-US" sz="2800" dirty="0" err="1" smtClean="0"/>
              <a:t>LinkingEdX</a:t>
            </a:r>
            <a:r>
              <a:rPr lang="en-US" sz="2800" dirty="0" smtClean="0"/>
              <a:t> side project</a:t>
            </a:r>
          </a:p>
          <a:p>
            <a:r>
              <a:rPr lang="en-US" sz="2800" dirty="0" smtClean="0"/>
              <a:t>Allison’s machine learning progress and plans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35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Input:  a per-user </a:t>
            </a:r>
            <a:r>
              <a:rPr lang="en-US" sz="2800" dirty="0" smtClean="0"/>
              <a:t>path that contains individual time-stamped sb2 files</a:t>
            </a:r>
          </a:p>
          <a:p>
            <a:r>
              <a:rPr lang="en-US" sz="2800" dirty="0" smtClean="0"/>
              <a:t>Output:  a </a:t>
            </a:r>
            <a:r>
              <a:rPr lang="en-US" sz="2800" dirty="0" smtClean="0"/>
              <a:t>simple </a:t>
            </a:r>
            <a:r>
              <a:rPr lang="en-US" sz="2800" dirty="0" smtClean="0"/>
              <a:t>per-user </a:t>
            </a:r>
            <a:r>
              <a:rPr lang="en-US" sz="2800" dirty="0" smtClean="0"/>
              <a:t>csv file that contains the total number of times a block was moved by the user</a:t>
            </a:r>
          </a:p>
          <a:p>
            <a:pPr lvl="1"/>
            <a:r>
              <a:rPr lang="en-US" sz="2400" dirty="0" smtClean="0"/>
              <a:t>A block move is a relative change in the tree structure of the </a:t>
            </a:r>
            <a:r>
              <a:rPr lang="en-US" sz="2400" dirty="0" smtClean="0"/>
              <a:t>JSON </a:t>
            </a:r>
            <a:r>
              <a:rPr lang="en-US" sz="2400" dirty="0" smtClean="0"/>
              <a:t>files associated with two consecutive time-stamped sb2 </a:t>
            </a:r>
            <a:r>
              <a:rPr lang="en-US" sz="2400" dirty="0" smtClean="0"/>
              <a:t>files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1918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Scratch Extractor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449350" cy="40241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Building on </a:t>
            </a:r>
            <a:r>
              <a:rPr lang="en-US" sz="2800" dirty="0" smtClean="0"/>
              <a:t>Scratch</a:t>
            </a:r>
            <a:r>
              <a:rPr lang="en-US" sz="2800" dirty="0"/>
              <a:t> </a:t>
            </a:r>
            <a:r>
              <a:rPr lang="en-US" sz="2800" dirty="0" smtClean="0"/>
              <a:t>A</a:t>
            </a:r>
            <a:r>
              <a:rPr lang="en-US" sz="2800" dirty="0" smtClean="0"/>
              <a:t>nalyzer’s </a:t>
            </a:r>
            <a:r>
              <a:rPr lang="en-US" sz="2800" dirty="0" err="1" smtClean="0"/>
              <a:t>ScratchExtractor</a:t>
            </a:r>
            <a:r>
              <a:rPr lang="en-US" sz="2800" dirty="0" smtClean="0"/>
              <a:t> </a:t>
            </a:r>
            <a:r>
              <a:rPr lang="en-US" sz="2800" dirty="0" smtClean="0"/>
              <a:t>class </a:t>
            </a:r>
            <a:r>
              <a:rPr lang="mr-IN" sz="2800" dirty="0" smtClean="0"/>
              <a:t>–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Builds a </a:t>
            </a:r>
            <a:r>
              <a:rPr lang="en-US" sz="2800" dirty="0" smtClean="0"/>
              <a:t>per-user </a:t>
            </a:r>
            <a:r>
              <a:rPr lang="en-US" sz="2800" dirty="0" smtClean="0"/>
              <a:t>Map storing a List of the relative structure of each time-stamped </a:t>
            </a:r>
            <a:r>
              <a:rPr lang="en-US" sz="2800" dirty="0" smtClean="0"/>
              <a:t>project</a:t>
            </a:r>
            <a:endParaRPr lang="en-US" sz="2800" dirty="0"/>
          </a:p>
          <a:p>
            <a:r>
              <a:rPr lang="en-US" sz="2800" dirty="0" smtClean="0"/>
              <a:t>Snapshot of tree-</a:t>
            </a:r>
            <a:r>
              <a:rPr lang="en-US" sz="2800" dirty="0" smtClean="0"/>
              <a:t>hierarchy of</a:t>
            </a:r>
            <a:r>
              <a:rPr lang="en-US" sz="2800" dirty="0"/>
              <a:t> </a:t>
            </a:r>
            <a:r>
              <a:rPr lang="en-US" sz="2800" dirty="0" smtClean="0"/>
              <a:t>different solutions </a:t>
            </a:r>
            <a:r>
              <a:rPr lang="en-US" sz="2800" dirty="0" smtClean="0"/>
              <a:t>to same </a:t>
            </a:r>
            <a:r>
              <a:rPr lang="en-US" sz="2800" dirty="0" smtClean="0"/>
              <a:t>problem</a:t>
            </a:r>
            <a:r>
              <a:rPr lang="en-US" sz="2800" dirty="0" smtClean="0"/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68" y="2194560"/>
            <a:ext cx="4446862" cy="32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6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>
                <a:solidFill>
                  <a:prstClr val="white"/>
                </a:solidFill>
              </a:rPr>
              <a:t>ReadMap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list per user is taken in as a </a:t>
            </a:r>
            <a:r>
              <a:rPr lang="en-US" sz="2800" dirty="0" smtClean="0"/>
              <a:t>constructor</a:t>
            </a:r>
            <a:endParaRPr lang="en-US" sz="2800" dirty="0" smtClean="0"/>
          </a:p>
          <a:p>
            <a:r>
              <a:rPr lang="en-US" sz="2800" dirty="0" smtClean="0"/>
              <a:t>Relative order of each block is read and a </a:t>
            </a:r>
            <a:r>
              <a:rPr lang="en-US" sz="2800" dirty="0" smtClean="0"/>
              <a:t>per-block </a:t>
            </a:r>
            <a:r>
              <a:rPr lang="en-US" sz="2800" dirty="0" smtClean="0"/>
              <a:t>entry of the number of times a particular block is moved is added to the csv file</a:t>
            </a:r>
          </a:p>
          <a:p>
            <a:r>
              <a:rPr lang="en-US" sz="2800" dirty="0" smtClean="0"/>
              <a:t>If a block is newly added/removed, its count is set as </a:t>
            </a:r>
            <a:r>
              <a:rPr lang="en-US" sz="2800" dirty="0" smtClean="0"/>
              <a:t>0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93889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</a:t>
            </a:r>
            <a:r>
              <a:rPr lang="en-US" dirty="0" smtClean="0"/>
              <a:t>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Expand functionality to make it take </a:t>
            </a:r>
            <a:r>
              <a:rPr lang="en-US" sz="2800" dirty="0" smtClean="0"/>
              <a:t>in per-user</a:t>
            </a:r>
            <a:r>
              <a:rPr lang="en-US" sz="2800" dirty="0" smtClean="0"/>
              <a:t>, </a:t>
            </a:r>
            <a:r>
              <a:rPr lang="en-US" sz="2800" dirty="0" smtClean="0"/>
              <a:t>per-project </a:t>
            </a:r>
            <a:r>
              <a:rPr lang="en-US" sz="2800" dirty="0" smtClean="0"/>
              <a:t>time-stamped files rather than only a single project per </a:t>
            </a:r>
            <a:r>
              <a:rPr lang="en-US" sz="2800" dirty="0" smtClean="0"/>
              <a:t>user </a:t>
            </a:r>
            <a:endParaRPr lang="en-US" sz="2800" dirty="0" smtClean="0"/>
          </a:p>
          <a:p>
            <a:r>
              <a:rPr lang="en-US" sz="2800" dirty="0" smtClean="0"/>
              <a:t>Instead of relying on </a:t>
            </a:r>
            <a:r>
              <a:rPr lang="en-US" sz="2800" dirty="0" smtClean="0"/>
              <a:t>Scratch Extractor’s </a:t>
            </a:r>
            <a:r>
              <a:rPr lang="en-US" sz="2800" dirty="0" err="1" smtClean="0"/>
              <a:t>TreeMap</a:t>
            </a:r>
            <a:r>
              <a:rPr lang="en-US" sz="2800" dirty="0" smtClean="0"/>
              <a:t> as input, read directly from </a:t>
            </a:r>
            <a:r>
              <a:rPr lang="en-US" sz="2800" dirty="0" smtClean="0"/>
              <a:t>the JSON file </a:t>
            </a:r>
            <a:r>
              <a:rPr lang="en-US" sz="2800" dirty="0" smtClean="0"/>
              <a:t>associated with the sb2 file</a:t>
            </a:r>
          </a:p>
          <a:p>
            <a:r>
              <a:rPr lang="en-US" sz="2800" dirty="0" smtClean="0"/>
              <a:t>Add other metrics to the </a:t>
            </a:r>
            <a:r>
              <a:rPr lang="en-US" sz="2800" dirty="0" err="1" smtClean="0"/>
              <a:t>csv</a:t>
            </a:r>
            <a:r>
              <a:rPr lang="en-US" sz="2800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4408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8600" lvl="0" indent="-228600">
              <a:spcBef>
                <a:spcPts val="1000"/>
              </a:spcBef>
            </a:pPr>
            <a:r>
              <a:rPr lang="en-US" dirty="0" smtClean="0">
                <a:latin typeface="Century Gothic"/>
                <a:cs typeface="Century Gothic"/>
              </a:rPr>
              <a:t>Side Project: </a:t>
            </a:r>
            <a:r>
              <a:rPr lang="en-US" cap="none" dirty="0" err="1" smtClean="0">
                <a:solidFill>
                  <a:prstClr val="white"/>
                </a:solidFill>
                <a:ea typeface="+mn-ea"/>
                <a:cs typeface="+mn-cs"/>
              </a:rPr>
              <a:t>LinkingEdX</a:t>
            </a:r>
            <a:endParaRPr lang="en-US" cap="none" dirty="0">
              <a:solidFill>
                <a:prstClr val="white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Matching MOOC learners with their LinkedIn profiles</a:t>
            </a:r>
          </a:p>
          <a:p>
            <a:pPr lvl="1"/>
            <a:r>
              <a:rPr lang="en-US" sz="2400" dirty="0" smtClean="0"/>
              <a:t>Email discovery on </a:t>
            </a:r>
            <a:r>
              <a:rPr lang="en-US" sz="2400" dirty="0" err="1" smtClean="0"/>
              <a:t>Gravatar</a:t>
            </a:r>
            <a:endParaRPr lang="en-US" sz="2400" dirty="0" smtClean="0"/>
          </a:p>
          <a:p>
            <a:pPr lvl="1"/>
            <a:r>
              <a:rPr lang="en-US" sz="2400" dirty="0" smtClean="0"/>
              <a:t>Name comparison between LinkedIn and MOOC registration</a:t>
            </a:r>
          </a:p>
          <a:p>
            <a:pPr lvl="1"/>
            <a:r>
              <a:rPr lang="en-US" sz="2400" dirty="0" smtClean="0"/>
              <a:t>Photo comparison between LinkedIn and </a:t>
            </a:r>
            <a:r>
              <a:rPr lang="en-US" sz="2400" dirty="0" err="1" smtClean="0"/>
              <a:t>Gravatar</a:t>
            </a:r>
            <a:endParaRPr lang="en-US" sz="2400" dirty="0" smtClean="0"/>
          </a:p>
          <a:p>
            <a:r>
              <a:rPr lang="en-US" sz="2800" dirty="0" smtClean="0"/>
              <a:t>Updated and simplified code for LinkedIn case</a:t>
            </a:r>
          </a:p>
          <a:p>
            <a:r>
              <a:rPr lang="en-US" sz="2800" dirty="0" smtClean="0"/>
              <a:t>Demo…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10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973" y="764373"/>
            <a:ext cx="10397227" cy="1293028"/>
          </a:xfrm>
        </p:spPr>
        <p:txBody>
          <a:bodyPr/>
          <a:lstStyle/>
          <a:p>
            <a:r>
              <a:rPr lang="en-US" dirty="0" smtClean="0"/>
              <a:t>SAGE: Machine Learning Approach (in Greater Detail)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89" y="2194560"/>
            <a:ext cx="11563287" cy="450676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Identify set of discrete, high-level project “milestones”</a:t>
            </a:r>
          </a:p>
          <a:p>
            <a:pPr lvl="1"/>
            <a:r>
              <a:rPr lang="en-US" sz="2600" u="sng" dirty="0" smtClean="0"/>
              <a:t>Algorithm</a:t>
            </a:r>
            <a:r>
              <a:rPr lang="en-US" sz="2600" dirty="0" smtClean="0"/>
              <a:t>: k-</a:t>
            </a:r>
            <a:r>
              <a:rPr lang="en-US" sz="2600" dirty="0" err="1" smtClean="0"/>
              <a:t>medioids</a:t>
            </a:r>
            <a:r>
              <a:rPr lang="en-US" sz="2600" dirty="0" smtClean="0"/>
              <a:t> clustering</a:t>
            </a:r>
          </a:p>
          <a:p>
            <a:pPr lvl="1"/>
            <a:r>
              <a:rPr lang="en-US" sz="2600" u="sng" dirty="0" smtClean="0"/>
              <a:t>Features</a:t>
            </a:r>
            <a:r>
              <a:rPr lang="en-US" sz="2600" dirty="0" smtClean="0"/>
              <a:t>: Bag-of-Words features from .se snapshots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Cluster students according to the paths they take through the milestones</a:t>
            </a:r>
          </a:p>
          <a:p>
            <a:pPr lvl="1"/>
            <a:r>
              <a:rPr lang="en-US" sz="2600" u="sng" dirty="0" smtClean="0"/>
              <a:t>Algorithm</a:t>
            </a:r>
            <a:r>
              <a:rPr lang="en-US" sz="2600" dirty="0"/>
              <a:t>: k-means clustering</a:t>
            </a:r>
          </a:p>
          <a:p>
            <a:pPr lvl="1"/>
            <a:r>
              <a:rPr lang="en-US" sz="2600" u="sng" dirty="0"/>
              <a:t>Features</a:t>
            </a:r>
            <a:r>
              <a:rPr lang="en-US" sz="2600" dirty="0"/>
              <a:t>: Similarity measure comparing latest student snapshot with each </a:t>
            </a:r>
            <a:r>
              <a:rPr lang="en-US" sz="2600" dirty="0" smtClean="0"/>
              <a:t>milestone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Perform sequential pattern mining within clusters to see which step likely comes next (for hinting)</a:t>
            </a:r>
          </a:p>
          <a:p>
            <a:pPr lvl="1"/>
            <a:r>
              <a:rPr lang="en-US" sz="2600" u="sng" dirty="0" smtClean="0"/>
              <a:t>Algorithm</a:t>
            </a:r>
            <a:r>
              <a:rPr lang="en-US" sz="2600" dirty="0" smtClean="0"/>
              <a:t>: Generalized Sequential Pattern (GSP) in </a:t>
            </a:r>
            <a:r>
              <a:rPr lang="en-US" sz="2600" dirty="0" err="1" smtClean="0"/>
              <a:t>RapidMiner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9321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Identify Milestones </a:t>
            </a:r>
            <a:br>
              <a:rPr lang="en-US" dirty="0" smtClean="0"/>
            </a:br>
            <a:r>
              <a:rPr lang="en-US" dirty="0" smtClean="0"/>
              <a:t>(k-</a:t>
            </a:r>
            <a:r>
              <a:rPr lang="en-US" dirty="0" err="1" smtClean="0"/>
              <a:t>medioids</a:t>
            </a:r>
            <a:r>
              <a:rPr lang="en-US" dirty="0" smtClean="0"/>
              <a:t> Clustering) 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457532" y="2098187"/>
            <a:ext cx="11114249" cy="4478914"/>
            <a:chOff x="457532" y="1981203"/>
            <a:chExt cx="11114249" cy="4478914"/>
          </a:xfrm>
        </p:grpSpPr>
        <p:sp>
          <p:nvSpPr>
            <p:cNvPr id="4" name="Rectangle 3"/>
            <p:cNvSpPr/>
            <p:nvPr/>
          </p:nvSpPr>
          <p:spPr>
            <a:xfrm>
              <a:off x="1604155" y="53309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136277" y="5938906"/>
              <a:ext cx="10369923" cy="0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136277" y="2057403"/>
              <a:ext cx="0" cy="3881503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860000" y="6029230"/>
              <a:ext cx="42610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Variation in Project Structure</a:t>
              </a:r>
              <a:endParaRPr lang="en-US" sz="22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-77967" y="3730288"/>
              <a:ext cx="15018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Length</a:t>
              </a:r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05645" y="469667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13755" y="53309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03380" y="52547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61355" y="48737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04155" y="515387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4649" y="48737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76917" y="46451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66226" y="385500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18626" y="4416583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04426" y="424598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28507" y="4768139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03249" y="377880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33026" y="377880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83238" y="3711031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60000" y="3624554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90226" y="355020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52800" y="4267432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190226" y="4187983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428773" y="3900625"/>
              <a:ext cx="457200" cy="4572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49898" y="3459510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172101" y="3611910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189936" y="4194296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3504" y="3711031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705107" y="4129225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013083" y="4194296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607098" y="3550205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647136" y="4416583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772533" y="3918706"/>
              <a:ext cx="457200" cy="4572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61355" y="20574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088600" y="19812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26038" y="22860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36173" y="19812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02800" y="26670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45800" y="28956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504426" y="2524470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16529" y="205740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10251" y="2753070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363420" y="2651318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906302" y="2258968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418826" y="2212313"/>
              <a:ext cx="457200" cy="457200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921298" y="2057403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566667" y="265131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662520" y="287991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543933" y="225896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1114581" y="242271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03915" y="2380112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0647136" y="2837312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478903" y="2067270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749446" y="2457999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592392" y="2803718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149898" y="2508304"/>
              <a:ext cx="457200" cy="4572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05645" y="5153874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82385" y="5441962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56555" y="5353683"/>
              <a:ext cx="457200" cy="457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367</TotalTime>
  <Words>478</Words>
  <Application>Microsoft Macintosh PowerPoint</Application>
  <PresentationFormat>Custom</PresentationFormat>
  <Paragraphs>57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Vapor Trail</vt:lpstr>
      <vt:lpstr>COMS W3998 Midterm Progress Report:  Enhancing Data Collection in Scratch Analyzer &amp; Modeling Student Progress in SAGE</vt:lpstr>
      <vt:lpstr>OUTLINE</vt:lpstr>
      <vt:lpstr>Format </vt:lpstr>
      <vt:lpstr>Using Scratch Extractor</vt:lpstr>
      <vt:lpstr>ReadMap</vt:lpstr>
      <vt:lpstr>Further Developments</vt:lpstr>
      <vt:lpstr>Side Project: LinkingEdX</vt:lpstr>
      <vt:lpstr>SAGE: Machine Learning Approach (in Greater Detail)</vt:lpstr>
      <vt:lpstr>1. Identify Milestones  (k-medioids Clustering) </vt:lpstr>
      <vt:lpstr>2. Cluster Students by Path  (k-means Clustering) </vt:lpstr>
      <vt:lpstr>Similarity Metric: Needleman-Wunsch Algorithm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 Analyzer</dc:title>
  <dc:creator>Sambhav Anand</dc:creator>
  <cp:lastModifiedBy>Ali Sawyer</cp:lastModifiedBy>
  <cp:revision>46</cp:revision>
  <dcterms:created xsi:type="dcterms:W3CDTF">2017-02-09T05:41:29Z</dcterms:created>
  <dcterms:modified xsi:type="dcterms:W3CDTF">2017-03-31T02:24:02Z</dcterms:modified>
</cp:coreProperties>
</file>