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Relationship Id="rId4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CT Learning Platform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Plaban Mohanty (pm2878)</a:t>
            </a:r>
            <a:br>
              <a:rPr lang="en"/>
            </a:br>
            <a:r>
              <a:rPr lang="en"/>
              <a:t>Sajal Khandelwal (sk4226)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COMS 6901 Section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Control Flow Model Diagram for SAGE (1/2)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3674"/>
            <a:ext cx="8398198" cy="38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Control Flow Model Diagram for SAGE (2/2)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6" y="1081774"/>
            <a:ext cx="8656272" cy="329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Building Dashboard Structure around the control flow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Formed use cases for the dashboard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Built database schemas for usage in dashboards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Built API endpoints for dashboard server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Formed dashboard views and added functionality for integration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Created integration endpoints for Scratch editor and VA editor.</a:t>
            </a:r>
            <a:br>
              <a:rPr lang="en">
                <a:solidFill>
                  <a:srgbClr val="B7B7B7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 Implementations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Implementation Details: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Technology Used: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Server and backend : Node.Js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Frontend : AngularJS and Express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Database : MongoDB based online Mlab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Online repo : https://github.com/cu-sage/sage-frontend</a:t>
            </a:r>
          </a:p>
        </p:txBody>
      </p:sp>
      <p:pic>
        <p:nvPicPr>
          <p:cNvPr descr="MEAN_jarroba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075" y="1285025"/>
            <a:ext cx="33337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Instructor Dashboard 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B7B7B7"/>
                </a:solidFill>
              </a:rPr>
              <a:t>Use Cases :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b="1" lang="en">
                <a:solidFill>
                  <a:srgbClr val="B7B7B7"/>
                </a:solidFill>
              </a:rPr>
              <a:t>Course Creation</a:t>
            </a:r>
            <a:br>
              <a:rPr b="1"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b="1" lang="en">
                <a:solidFill>
                  <a:srgbClr val="B7B7B7"/>
                </a:solidFill>
              </a:rPr>
              <a:t>Learning Path Creation</a:t>
            </a:r>
            <a:br>
              <a:rPr b="1"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b="1" lang="en">
                <a:solidFill>
                  <a:srgbClr val="B7B7B7"/>
                </a:solidFill>
              </a:rPr>
              <a:t>Assignment Creation</a:t>
            </a:r>
            <a:br>
              <a:rPr b="1"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b="1" lang="en">
                <a:solidFill>
                  <a:srgbClr val="B7B7B7"/>
                </a:solidFill>
              </a:rPr>
              <a:t>View all courses created </a:t>
            </a:r>
            <a:br>
              <a:rPr b="1"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b="1" lang="en">
                <a:solidFill>
                  <a:srgbClr val="B7B7B7"/>
                </a:solidFill>
              </a:rPr>
              <a:t>View statistics of courses created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Future integrations within dashboard :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Enhanced graphed and statistics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Design using existing courses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Searching courses and cloning them</a:t>
            </a:r>
            <a:br>
              <a:rPr lang="en">
                <a:solidFill>
                  <a:srgbClr val="B7B7B7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Student Dashboard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Use Cases :</a:t>
            </a:r>
            <a:br>
              <a:rPr b="1" lang="en">
                <a:solidFill>
                  <a:srgbClr val="CCCCCC"/>
                </a:solidFill>
              </a:rPr>
            </a:br>
            <a:br>
              <a:rPr b="1" lang="en">
                <a:solidFill>
                  <a:srgbClr val="CCCCCC"/>
                </a:solidFill>
              </a:rPr>
            </a:br>
            <a:r>
              <a:rPr b="1" lang="en">
                <a:solidFill>
                  <a:srgbClr val="CCCCCC"/>
                </a:solidFill>
              </a:rPr>
              <a:t>1. Browse Featured/Recent Course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2. Course Enrollment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3</a:t>
            </a:r>
            <a:r>
              <a:rPr b="1" lang="en">
                <a:solidFill>
                  <a:srgbClr val="CCCCCC"/>
                </a:solidFill>
              </a:rPr>
              <a:t>. Access Tutorials and Course Information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4. Play Assignments and get assessed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CCCC"/>
                </a:solidFill>
              </a:rPr>
              <a:t>5.  View Statistics/Badges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Future Integrations within dashboard :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Recommendations for courses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Learning Path Enrollments</a:t>
            </a:r>
          </a:p>
          <a:p>
            <a:pPr indent="-228600" lvl="0" marL="45720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Unified Search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87475" y="40035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Into the Future!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686050" y="3243864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..The not so far future!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22050" y="326400"/>
            <a:ext cx="9099900" cy="101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600">
                <a:latin typeface="Century Gothic"/>
                <a:ea typeface="Century Gothic"/>
                <a:cs typeface="Century Gothic"/>
                <a:sym typeface="Century Gothic"/>
              </a:rPr>
              <a:t>Recommendations...and more!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512700" y="16751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 courses to students based on their currently enrolled courses and courses enrolled by students with similar preferences.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Highly useful when exposing SAGE to a global audience!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366457" y="-6096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Research Dashboard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512700" y="202618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Analyse the statistics , features and scores of students over different parameters of difficulty and CT concepts.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Useful in drawing fundamentally important results that could gamify the process and make it more useful.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Midterm Progress 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all folks! 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Questions, anyone??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 portal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00" y="2005872"/>
            <a:ext cx="6730275" cy="20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754325" y="831975"/>
            <a:ext cx="4946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CCCCCC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Initial 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CCCCCC"/>
              </a:buClr>
              <a:buSzPct val="96000"/>
            </a:pPr>
            <a:r>
              <a:rPr lang="en" sz="2500">
                <a:solidFill>
                  <a:srgbClr val="CCCCCC"/>
                </a:solidFill>
              </a:rPr>
              <a:t>Build a one-stop platform for SAGE.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200">
                <a:solidFill>
                  <a:srgbClr val="CCCCCC"/>
                </a:solidFill>
              </a:rPr>
              <a:t>All components - Dashboard, Scratch Editor, Visual Assessment Language etc. accessible under one platform leads to better engagement.</a:t>
            </a:r>
          </a:p>
          <a:p>
            <a:pPr indent="-3683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200">
                <a:solidFill>
                  <a:srgbClr val="CCCCCC"/>
                </a:solidFill>
              </a:rPr>
              <a:t>Add progression model through learning paths or quests</a:t>
            </a:r>
          </a:p>
          <a:p>
            <a:pPr indent="-3683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200">
                <a:solidFill>
                  <a:srgbClr val="CCCCCC"/>
                </a:solidFill>
              </a:rPr>
              <a:t>Better and centralised interactive site for all use cases</a:t>
            </a:r>
          </a:p>
          <a:p>
            <a:pPr indent="-368300" lvl="0" marL="457200" rtl="0">
              <a:spcBef>
                <a:spcPts val="0"/>
              </a:spcBef>
              <a:buClr>
                <a:srgbClr val="CCCCCC"/>
              </a:buClr>
              <a:buSzPct val="100000"/>
            </a:pPr>
            <a:r>
              <a:rPr lang="en" sz="2200">
                <a:solidFill>
                  <a:srgbClr val="CCCCCC"/>
                </a:solidFill>
              </a:rPr>
              <a:t>Provide recommendations for students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Existing Components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</a:pPr>
            <a:r>
              <a:rPr lang="en" sz="2400">
                <a:solidFill>
                  <a:srgbClr val="CCCCCC"/>
                </a:solidFill>
              </a:rPr>
              <a:t>Scratch Editor: 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Flash based object implementing scratch for designing and playing assignments</a:t>
            </a:r>
          </a:p>
          <a:p>
            <a:pPr indent="-355600" lvl="0" marL="457200" rtl="0">
              <a:spcBef>
                <a:spcPts val="0"/>
              </a:spcBef>
              <a:buClr>
                <a:srgbClr val="CCCCCC"/>
              </a:buClr>
              <a:buSzPct val="83333"/>
            </a:pPr>
            <a:r>
              <a:rPr lang="en" sz="2400">
                <a:solidFill>
                  <a:srgbClr val="CCCCCC"/>
                </a:solidFill>
              </a:rPr>
              <a:t>Visual assessment Editor: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Creation of assessments for these assignments</a:t>
            </a:r>
          </a:p>
          <a:p>
            <a:pPr indent="-355600" lvl="0" marL="457200" rtl="0">
              <a:spcBef>
                <a:spcPts val="0"/>
              </a:spcBef>
              <a:buClr>
                <a:srgbClr val="CCCCCC"/>
              </a:buClr>
              <a:buSzPct val="83333"/>
            </a:pPr>
            <a:r>
              <a:rPr lang="en" sz="2400">
                <a:solidFill>
                  <a:srgbClr val="CCCCCC"/>
                </a:solidFill>
              </a:rPr>
              <a:t>Scratch Assessment Server: </a:t>
            </a:r>
            <a:br>
              <a:rPr lang="en" sz="2400">
                <a:solidFill>
                  <a:srgbClr val="CCCCCC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Server for storing the assignments and assessments</a:t>
            </a:r>
            <a:br>
              <a:rPr lang="en" sz="2000">
                <a:solidFill>
                  <a:srgbClr val="CCCCCC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62825" y="4417850"/>
            <a:ext cx="825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Initial Work 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Setting up and testing out existing components 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Getting access to existing mock data for the components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Checking connection and data schemas of different components</a:t>
            </a: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Analysis of the existing dashboard structure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Understanding and researching ways to make the dashboard more interactive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Integration Plan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Documentation of the existing components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There was no available documentation detailing the connectivity ,role and schemas of the current components 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For our dashboard integration plan, we tested out the various parts individually and analysed it to form a document that will be essential for our current project as well as future extensions 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We documented the APIs exposed for the server , which component worked with which part and how the data was managed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c1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549" y="1060274"/>
            <a:ext cx="2299475" cy="22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2.JP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000" y="2439874"/>
            <a:ext cx="2500925" cy="23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Planning the control flow of SAGE Platform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Armed with the knowledge of the components and their proper connectivity , we established a control flow model for the entire SAGE platform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This model included the way data would be passed , in the required format, to the respective components and which component would handle which part of the entire process</a:t>
            </a:r>
            <a:br>
              <a:rPr lang="en">
                <a:solidFill>
                  <a:srgbClr val="B7B7B7"/>
                </a:solidFill>
              </a:rPr>
            </a:br>
          </a:p>
          <a:p>
            <a:pPr indent="-228600" lvl="0" marL="45720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We took into account all the current use cases and possible extensions to clearly divide the processes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