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6" r:id="rId5"/>
    <p:sldId id="264" r:id="rId6"/>
    <p:sldId id="268" r:id="rId7"/>
    <p:sldId id="269" r:id="rId8"/>
    <p:sldId id="267" r:id="rId9"/>
    <p:sldId id="258" r:id="rId10"/>
    <p:sldId id="259" r:id="rId11"/>
    <p:sldId id="260" r:id="rId12"/>
    <p:sldId id="261" r:id="rId13"/>
    <p:sldId id="271" r:id="rId14"/>
    <p:sldId id="270" r:id="rId15"/>
    <p:sldId id="273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6" autoAdjust="0"/>
    <p:restoredTop sz="94580"/>
  </p:normalViewPr>
  <p:slideViewPr>
    <p:cSldViewPr snapToGrid="0" snapToObjects="1">
      <p:cViewPr varScale="1">
        <p:scale>
          <a:sx n="97" d="100"/>
          <a:sy n="97" d="100"/>
        </p:scale>
        <p:origin x="-112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C5E4-DC4B-B147-B738-BF39DF9AD693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271F4-4DFD-CF4D-BFA7-960C0C91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Mining for Education  - Ryan </a:t>
            </a:r>
            <a:r>
              <a:rPr lang="en-US" dirty="0" err="1" smtClean="0"/>
              <a:t>S.J.d</a:t>
            </a:r>
            <a:r>
              <a:rPr lang="en-US" dirty="0" smtClean="0"/>
              <a:t>. Baker, Carnegie Mellon University, Pittsburgh, Pennsylvania, USA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271F4-4DFD-CF4D-BFA7-960C0C91C0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r>
              <a:rPr lang="en-US" baseline="0" dirty="0" smtClean="0"/>
              <a:t> action is something that is non trivial </a:t>
            </a:r>
            <a:r>
              <a:rPr lang="mr-IN" baseline="0" dirty="0" smtClean="0"/>
              <a:t>–</a:t>
            </a:r>
            <a:r>
              <a:rPr lang="en-US" baseline="0" dirty="0" smtClean="0"/>
              <a:t> a simple change in the text parameter of a block (could be a misspelling) would not count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teacher/instructor will need to have an updated list of the blocks that he/she anticipates that the student would require for a particular project.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271F4-4DFD-CF4D-BFA7-960C0C91C0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Book"/>
                <a:cs typeface="Avenir Book"/>
              </a:rPr>
              <a:t>COMS W3998 Project Proposal: </a:t>
            </a:r>
            <a:r>
              <a:rPr lang="en-US" sz="3200" dirty="0" smtClean="0">
                <a:latin typeface="Avenir Book"/>
                <a:cs typeface="Avenir Book"/>
              </a:rPr>
              <a:t/>
            </a:r>
            <a:br>
              <a:rPr lang="en-US" sz="3200" dirty="0" smtClean="0">
                <a:latin typeface="Avenir Book"/>
                <a:cs typeface="Avenir Book"/>
              </a:rPr>
            </a:br>
            <a:r>
              <a:rPr lang="en-US" sz="3200" dirty="0" smtClean="0">
                <a:latin typeface="Avenir Book"/>
                <a:cs typeface="Avenir Book"/>
              </a:rPr>
              <a:t>Student </a:t>
            </a:r>
            <a:r>
              <a:rPr lang="en-US" sz="3200" dirty="0">
                <a:latin typeface="Avenir Book"/>
                <a:cs typeface="Avenir Book"/>
              </a:rPr>
              <a:t>Affect Detection, Modeling, and Hinting in SAGE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venir Book"/>
                <a:cs typeface="Avenir Book"/>
              </a:rPr>
              <a:t>Sambhav Anand &amp; Allison Sawyer</a:t>
            </a:r>
          </a:p>
          <a:p>
            <a:r>
              <a:rPr lang="en-US" dirty="0">
                <a:latin typeface="Avenir Book"/>
                <a:cs typeface="Avenir Book"/>
              </a:rPr>
              <a:t>February 10, 2017</a:t>
            </a:r>
          </a:p>
        </p:txBody>
      </p:sp>
    </p:spTree>
    <p:extLst>
      <p:ext uri="{BB962C8B-B14F-4D97-AF65-F5344CB8AC3E}">
        <p14:creationId xmlns:p14="http://schemas.microsoft.com/office/powerpoint/2010/main" val="181469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Extractor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a rapid inflow of .sb2 files</a:t>
            </a:r>
          </a:p>
          <a:p>
            <a:r>
              <a:rPr lang="en-US" dirty="0" smtClean="0"/>
              <a:t>Isolates required JSON snippet from other objects like sounds, audio etc.</a:t>
            </a:r>
          </a:p>
          <a:p>
            <a:r>
              <a:rPr lang="en-US" dirty="0" smtClean="0"/>
              <a:t>Parses Block in order to construct memory tree					representation for each project</a:t>
            </a:r>
          </a:p>
          <a:p>
            <a:r>
              <a:rPr lang="en-US" dirty="0" smtClean="0"/>
              <a:t>Writes structure into human-readable format</a:t>
            </a:r>
          </a:p>
          <a:p>
            <a:r>
              <a:rPr lang="en-US" dirty="0" smtClean="0"/>
              <a:t>Outputs in .se files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3115056"/>
            <a:ext cx="3145536" cy="37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.se files into set of 3 CSV files as input sources for a variety of big data platforms</a:t>
            </a:r>
          </a:p>
          <a:p>
            <a:r>
              <a:rPr lang="en-US" dirty="0" smtClean="0"/>
              <a:t>Flexible Output </a:t>
            </a:r>
          </a:p>
          <a:p>
            <a:pPr lvl="1"/>
            <a:r>
              <a:rPr lang="en-US" dirty="0" smtClean="0"/>
              <a:t>String </a:t>
            </a:r>
            <a:r>
              <a:rPr lang="mr-IN" dirty="0" smtClean="0"/>
              <a:t>–</a:t>
            </a:r>
            <a:r>
              <a:rPr lang="en-US" dirty="0"/>
              <a:t> V</a:t>
            </a:r>
            <a:r>
              <a:rPr lang="en-US" dirty="0" smtClean="0"/>
              <a:t>isualization programs</a:t>
            </a:r>
          </a:p>
          <a:p>
            <a:pPr lvl="1"/>
            <a:r>
              <a:rPr lang="en-US" dirty="0" smtClean="0"/>
              <a:t>Numeric </a:t>
            </a:r>
            <a:r>
              <a:rPr lang="mr-IN" dirty="0" smtClean="0"/>
              <a:t>–</a:t>
            </a:r>
            <a:r>
              <a:rPr lang="en-US" dirty="0" smtClean="0"/>
              <a:t> Recommendation engines</a:t>
            </a:r>
          </a:p>
          <a:p>
            <a:r>
              <a:rPr lang="en-US" dirty="0" smtClean="0"/>
              <a:t>Three straightforward steps</a:t>
            </a:r>
          </a:p>
          <a:p>
            <a:pPr lvl="1"/>
            <a:r>
              <a:rPr lang="en-US" dirty="0" smtClean="0"/>
              <a:t>Per-user list of in-memory tree representations</a:t>
            </a:r>
          </a:p>
          <a:p>
            <a:pPr lvl="1"/>
            <a:r>
              <a:rPr lang="en-US" dirty="0" smtClean="0"/>
              <a:t>Aggregates block counts for each user included in the input set</a:t>
            </a:r>
          </a:p>
          <a:p>
            <a:pPr lvl="1"/>
            <a:r>
              <a:rPr lang="en-US" dirty="0" smtClean="0"/>
              <a:t>Serializes User ID, Block and count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70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Traverser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full block structure of .se files</a:t>
            </a:r>
          </a:p>
          <a:p>
            <a:r>
              <a:rPr lang="en-US" dirty="0" smtClean="0"/>
              <a:t>Very powerful and versatile for anyone capable of programming in Java</a:t>
            </a:r>
          </a:p>
          <a:p>
            <a:r>
              <a:rPr lang="en-US" dirty="0" smtClean="0"/>
              <a:t>Offers opportunity for analysts to find their own data points and compose their own means to </a:t>
            </a:r>
            <a:r>
              <a:rPr lang="en-US" smtClean="0"/>
              <a:t>find answers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(2) (Sambhav)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mouse activity of student</a:t>
            </a:r>
          </a:p>
          <a:p>
            <a:r>
              <a:rPr lang="en-US" dirty="0" smtClean="0"/>
              <a:t>Length of time since the student’s last action </a:t>
            </a:r>
            <a:r>
              <a:rPr lang="mr-IN" dirty="0" smtClean="0"/>
              <a:t>–</a:t>
            </a:r>
            <a:r>
              <a:rPr lang="en-US" dirty="0" smtClean="0"/>
              <a:t> devise a method to see if the action was a ‘real action’</a:t>
            </a:r>
          </a:p>
          <a:p>
            <a:r>
              <a:rPr lang="en-US" dirty="0" smtClean="0"/>
              <a:t>Average number of times each block is moved</a:t>
            </a:r>
          </a:p>
          <a:p>
            <a:r>
              <a:rPr lang="en-US" dirty="0" smtClean="0"/>
              <a:t>Average and SD of number of times the parameters of a block are changed</a:t>
            </a:r>
          </a:p>
          <a:p>
            <a:r>
              <a:rPr lang="en-US" dirty="0" smtClean="0"/>
              <a:t>Keep a count of the number of times a block in space is moved back to the palette</a:t>
            </a:r>
          </a:p>
          <a:p>
            <a:r>
              <a:rPr lang="en-US" dirty="0" smtClean="0"/>
              <a:t>Number of times a student uses a block not on the list of blocks that are required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8032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(Allison)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users’ emotional states through behavioral data</a:t>
            </a:r>
          </a:p>
          <a:p>
            <a:pPr lvl="1"/>
            <a:r>
              <a:rPr lang="en-US" dirty="0" smtClean="0"/>
              <a:t>Black movements, latency, etc.</a:t>
            </a:r>
          </a:p>
          <a:p>
            <a:pPr lvl="1"/>
            <a:r>
              <a:rPr lang="en-US" dirty="0" smtClean="0"/>
              <a:t>Real-time teacher notification</a:t>
            </a:r>
          </a:p>
          <a:p>
            <a:r>
              <a:rPr lang="en-US" dirty="0" smtClean="0"/>
              <a:t>Modeling student progress and generating hints</a:t>
            </a:r>
          </a:p>
          <a:p>
            <a:pPr lvl="1"/>
            <a:r>
              <a:rPr lang="en-US" dirty="0" smtClean="0"/>
              <a:t>K-means clustering to generate student model</a:t>
            </a:r>
          </a:p>
          <a:p>
            <a:pPr lvl="2"/>
            <a:r>
              <a:rPr lang="en-US" dirty="0" smtClean="0"/>
              <a:t>Data from Scratch Extractor output</a:t>
            </a:r>
            <a:endParaRPr lang="en-US" dirty="0" smtClean="0"/>
          </a:p>
          <a:p>
            <a:pPr lvl="1"/>
            <a:r>
              <a:rPr lang="en-US" dirty="0" smtClean="0"/>
              <a:t>Sequential pattern mining algorithm to generate hints for which step to take next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Timeline</a:t>
            </a:r>
            <a:r>
              <a:rPr lang="fr-FR" dirty="0" smtClean="0"/>
              <a:t>	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19862"/>
              </p:ext>
            </p:extLst>
          </p:nvPr>
        </p:nvGraphicFramePr>
        <p:xfrm>
          <a:off x="706972" y="2017611"/>
          <a:ext cx="10799228" cy="43591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310646"/>
                <a:gridCol w="5488582"/>
              </a:tblGrid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Milestone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Estimated completion date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Tune and apply k-means clustering algorithm to Scratch Extractor data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February 24, 2017</a:t>
                      </a:r>
                      <a:endParaRPr lang="fr-FR" sz="1800" b="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Develop experimental algorithms to detect frustration/guessing, and distractedness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March 10, 2017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Midterm report and presentation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March 31, 2017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Run sequential pattern mining algorithms on clusters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April 7, 2017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Automatically generate hints based on sequential pattern rules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April 28, 2017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  <a:tr h="6227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Final report and presentation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ＭＳ 明朝"/>
                          <a:cs typeface="Century Gothic"/>
                        </a:rPr>
                        <a:t>May 5, 2017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ＭＳ 明朝"/>
                        <a:cs typeface="Century Gothic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65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(Allison)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Multi-puzzle models (individual and group)</a:t>
            </a:r>
          </a:p>
          <a:p>
            <a:r>
              <a:rPr lang="en-US" dirty="0" smtClean="0"/>
              <a:t>Hinting improvements</a:t>
            </a:r>
          </a:p>
          <a:p>
            <a:pPr lvl="1"/>
            <a:r>
              <a:rPr lang="en-US" dirty="0" smtClean="0"/>
              <a:t>Changing hint frequency with student competence</a:t>
            </a:r>
          </a:p>
          <a:p>
            <a:pPr lvl="1"/>
            <a:r>
              <a:rPr lang="en-US" dirty="0" smtClean="0"/>
              <a:t>More granular feedback</a:t>
            </a:r>
          </a:p>
          <a:p>
            <a:r>
              <a:rPr lang="en-US" dirty="0" smtClean="0"/>
              <a:t>Empirical studies with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272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Proposal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(Sambhav)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thinking required for successful participation in society</a:t>
            </a:r>
          </a:p>
          <a:p>
            <a:r>
              <a:rPr lang="en-US" dirty="0" smtClean="0"/>
              <a:t>Applicable not just in technology </a:t>
            </a:r>
            <a:r>
              <a:rPr lang="mr-IN" dirty="0" smtClean="0"/>
              <a:t>–</a:t>
            </a:r>
            <a:r>
              <a:rPr lang="en-US" dirty="0" smtClean="0"/>
              <a:t> humanities and social science applications as well</a:t>
            </a:r>
          </a:p>
          <a:p>
            <a:r>
              <a:rPr lang="en-US" dirty="0" smtClean="0"/>
              <a:t>Recognize Pattern and Trends</a:t>
            </a:r>
          </a:p>
          <a:p>
            <a:r>
              <a:rPr lang="en-US" dirty="0" smtClean="0"/>
              <a:t>Suite of programs aimed at making system designers educate the thinkers of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(Allison)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Social</a:t>
            </a:r>
          </a:p>
          <a:p>
            <a:pPr lvl="1"/>
            <a:r>
              <a:rPr lang="en-US" dirty="0" smtClean="0"/>
              <a:t>Inspiring connections among students</a:t>
            </a:r>
          </a:p>
          <a:p>
            <a:pPr lvl="1"/>
            <a:r>
              <a:rPr lang="en-US" dirty="0" smtClean="0"/>
              <a:t>Helping teachers identify which students need most help</a:t>
            </a:r>
          </a:p>
          <a:p>
            <a:r>
              <a:rPr lang="en-US" dirty="0" smtClean="0"/>
              <a:t>Addictive</a:t>
            </a:r>
          </a:p>
          <a:p>
            <a:pPr lvl="1"/>
            <a:r>
              <a:rPr lang="en-US" dirty="0" smtClean="0"/>
              <a:t>Quality hints promote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0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(Sambhav)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Scratch: Web application </a:t>
            </a:r>
            <a:r>
              <a:rPr lang="mr-IN" dirty="0" smtClean="0"/>
              <a:t>–</a:t>
            </a:r>
            <a:r>
              <a:rPr lang="en-US" dirty="0" smtClean="0"/>
              <a:t> Analytical tool that evaluates scratch projects in a variety of computational areas</a:t>
            </a:r>
          </a:p>
          <a:p>
            <a:r>
              <a:rPr lang="en-US" dirty="0"/>
              <a:t>Data Mining for Education </a:t>
            </a:r>
            <a:r>
              <a:rPr lang="en-US" dirty="0" smtClean="0"/>
              <a:t> - Analyze Keystrokes, time, level etc. </a:t>
            </a:r>
          </a:p>
          <a:p>
            <a:r>
              <a:rPr lang="en-US" dirty="0" smtClean="0"/>
              <a:t>K-12 Education </a:t>
            </a:r>
            <a:r>
              <a:rPr lang="mr-IN" dirty="0" smtClean="0"/>
              <a:t>–</a:t>
            </a:r>
            <a:r>
              <a:rPr lang="en-US" dirty="0" smtClean="0"/>
              <a:t> Updating the current Standardized-testing focused education system with a system that incorporates CT to continue the growth that led to Super-Power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(1) (Allison)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“Modelling How Students Learn to Program” from Stanford University</a:t>
            </a:r>
          </a:p>
          <a:p>
            <a:pPr lvl="1"/>
            <a:r>
              <a:rPr lang="en-US" dirty="0" smtClean="0"/>
              <a:t>Snapshots of student progress through assignment </a:t>
            </a:r>
          </a:p>
          <a:p>
            <a:pPr lvl="1"/>
            <a:r>
              <a:rPr lang="en-US" dirty="0" smtClean="0"/>
              <a:t>Clusters of different student progressions</a:t>
            </a:r>
          </a:p>
          <a:p>
            <a:pPr lvl="1"/>
            <a:r>
              <a:rPr lang="en-US" dirty="0" smtClean="0"/>
              <a:t>Predictive of midterm scores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(2) (Allison)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Framework for Capturing Distinguishing User Interaction Behaviors in Novel Interfaces” from University of British Columbia</a:t>
            </a:r>
          </a:p>
          <a:p>
            <a:pPr lvl="1"/>
            <a:r>
              <a:rPr lang="en-US" dirty="0" smtClean="0"/>
              <a:t>K-means clustering on user behavior features</a:t>
            </a:r>
          </a:p>
          <a:p>
            <a:pPr lvl="1"/>
            <a:r>
              <a:rPr lang="en-US" dirty="0" smtClean="0"/>
              <a:t>Association rule mining to identify behaviors that defined each cluster</a:t>
            </a:r>
          </a:p>
          <a:p>
            <a:pPr lvl="1"/>
            <a:r>
              <a:rPr lang="en-US" dirty="0" smtClean="0"/>
              <a:t>Difference in learning between clusters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(3) (Allison)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 Tutor</a:t>
            </a:r>
          </a:p>
          <a:p>
            <a:pPr lvl="1"/>
            <a:r>
              <a:rPr lang="en-US" dirty="0" smtClean="0"/>
              <a:t>Probabilistic model of student reaction to different hints</a:t>
            </a:r>
          </a:p>
          <a:p>
            <a:r>
              <a:rPr lang="en-US" dirty="0" smtClean="0"/>
              <a:t>Andes Physics Tutor</a:t>
            </a:r>
          </a:p>
          <a:p>
            <a:pPr lvl="1"/>
            <a:r>
              <a:rPr lang="en-US" dirty="0" smtClean="0"/>
              <a:t>Granular mistake identification</a:t>
            </a:r>
          </a:p>
          <a:p>
            <a:pPr lvl="1"/>
            <a:r>
              <a:rPr lang="en-US" dirty="0" smtClean="0"/>
              <a:t>Error-specific feedback</a:t>
            </a:r>
          </a:p>
        </p:txBody>
      </p:sp>
    </p:spTree>
    <p:extLst>
      <p:ext uri="{BB962C8B-B14F-4D97-AF65-F5344CB8AC3E}">
        <p14:creationId xmlns:p14="http://schemas.microsoft.com/office/powerpoint/2010/main" val="200459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(1) (Sambhav)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Scratch Analyzer has three components. Will build on the features of the current Analyzer implementation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Scratch Extractor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Scratch Dispatcher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Scratch Traverser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722561"/>
            <a:ext cx="4260342" cy="1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33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184</TotalTime>
  <Words>763</Words>
  <Application>Microsoft Macintosh PowerPoint</Application>
  <PresentationFormat>Custom</PresentationFormat>
  <Paragraphs>108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COMS W3998 Project Proposal:  Student Affect Detection, Modeling, and Hinting in SAGE</vt:lpstr>
      <vt:lpstr>OUTLINE</vt:lpstr>
      <vt:lpstr>Motivation (Sambhav)</vt:lpstr>
      <vt:lpstr>Motivation (Allison)</vt:lpstr>
      <vt:lpstr>Related Work (Sambhav)</vt:lpstr>
      <vt:lpstr>Related Work (1) (Allison)</vt:lpstr>
      <vt:lpstr>Related Work (2) (Allison)</vt:lpstr>
      <vt:lpstr>Related Work (3) (Allison)</vt:lpstr>
      <vt:lpstr>Proposal (1) (Sambhav)</vt:lpstr>
      <vt:lpstr>Scratch Extractor </vt:lpstr>
      <vt:lpstr>Scratch Dispatcher</vt:lpstr>
      <vt:lpstr>Scratch Traverser</vt:lpstr>
      <vt:lpstr>Proposal (2) (Sambhav)</vt:lpstr>
      <vt:lpstr>Proposal (Allison)</vt:lpstr>
      <vt:lpstr>Timeline </vt:lpstr>
      <vt:lpstr>Future work (Allison)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Analyzer</dc:title>
  <dc:creator>Sambhav Anand</dc:creator>
  <cp:lastModifiedBy>Ali Sawyer</cp:lastModifiedBy>
  <cp:revision>15</cp:revision>
  <dcterms:created xsi:type="dcterms:W3CDTF">2017-02-09T05:41:29Z</dcterms:created>
  <dcterms:modified xsi:type="dcterms:W3CDTF">2017-02-10T04:53:36Z</dcterms:modified>
</cp:coreProperties>
</file>