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  <p:embeddedFont>
      <p:font typeface="Averag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DBDBAA-D234-4B77-A9BB-CD21C8F88671}">
  <a:tblStyle styleId="{D2DBDBAA-D234-4B77-A9BB-CD21C8F8867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66215" y="730250"/>
            <a:ext cx="6571200" cy="5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6619200" cy="25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989827" y="4793878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20832" y="4793878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CT Learning Platform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Plaban Mohanty</a:t>
            </a:r>
            <a:br>
              <a:rPr lang="en"/>
            </a:br>
            <a:r>
              <a:rPr lang="en"/>
              <a:t>Sajal Khandelwal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COMS 6901 Section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65500" y="-1378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Paths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927975" y="70912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Building of </a:t>
            </a:r>
            <a:r>
              <a:rPr lang="en" sz="1600" b="1" dirty="0"/>
              <a:t>organized </a:t>
            </a:r>
            <a:r>
              <a:rPr lang="en" sz="1600" dirty="0"/>
              <a:t>learning paths for better </a:t>
            </a:r>
            <a:r>
              <a:rPr lang="en" sz="1600" b="1" dirty="0"/>
              <a:t>development </a:t>
            </a:r>
            <a:r>
              <a:rPr lang="en" sz="1600" dirty="0"/>
              <a:t>of </a:t>
            </a:r>
            <a:r>
              <a:rPr lang="en" sz="1600" b="1" dirty="0"/>
              <a:t>computational thinking concepts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Use </a:t>
            </a:r>
            <a:r>
              <a:rPr lang="en" sz="1600" b="1" dirty="0"/>
              <a:t>learning progression models </a:t>
            </a:r>
            <a:r>
              <a:rPr lang="en" sz="1600" dirty="0"/>
              <a:t>to build </a:t>
            </a:r>
            <a:r>
              <a:rPr lang="en" sz="1600" b="1" dirty="0"/>
              <a:t>series of courses </a:t>
            </a:r>
            <a:r>
              <a:rPr lang="en" sz="1600" dirty="0"/>
              <a:t>in succession to provide mastery over a subject or a CT concept.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Allow </a:t>
            </a:r>
            <a:r>
              <a:rPr lang="en" sz="1600" b="1" dirty="0"/>
              <a:t>instructors </a:t>
            </a:r>
            <a:r>
              <a:rPr lang="en" sz="1600" dirty="0"/>
              <a:t>to </a:t>
            </a:r>
            <a:r>
              <a:rPr lang="en" sz="1600" b="1" dirty="0"/>
              <a:t>create customised</a:t>
            </a:r>
            <a:r>
              <a:rPr lang="en" sz="1600" dirty="0"/>
              <a:t> learning paths for their students and share those across the world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9" name="Shape 129" descr="bloomlearningcur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0" y="2052000"/>
            <a:ext cx="4355399" cy="26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 and Timeline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Shape 140"/>
          <p:cNvGraphicFramePr/>
          <p:nvPr>
            <p:extLst>
              <p:ext uri="{D42A27DB-BD31-4B8C-83A1-F6EECF244321}">
                <p14:modId xmlns:p14="http://schemas.microsoft.com/office/powerpoint/2010/main" val="3631971642"/>
              </p:ext>
            </p:extLst>
          </p:nvPr>
        </p:nvGraphicFramePr>
        <p:xfrm>
          <a:off x="177750" y="250925"/>
          <a:ext cx="8730750" cy="44852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9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ym typeface="Georgia"/>
                        </a:rPr>
                        <a:t>Tasks</a:t>
                      </a:r>
                      <a:endParaRPr lang="en" i="1" u="sng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ym typeface="Georgia"/>
                        </a:rPr>
                        <a:t>Milestones</a:t>
                      </a:r>
                      <a:endParaRPr lang="en" i="1" u="sng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ym typeface="Georgia"/>
                        </a:rPr>
                        <a:t>Date</a:t>
                      </a:r>
                      <a:endParaRPr lang="en" i="1" u="sng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Building and integrating the dashboards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Building connectivity among the dashboards</a:t>
                      </a:r>
                    </a:p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Embedding the assessment creators and players within the dashboards</a:t>
                      </a:r>
                    </a:p>
                    <a:p>
                      <a:pPr marL="457200" lvl="0" indent="-30480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Establishing real time statistics gathering and visualisation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28th February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13th March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457200" lvl="0" indent="-30480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25th March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Recommendations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Researching the features that would provide the best recommendations</a:t>
                      </a:r>
                    </a:p>
                    <a:p>
                      <a:pPr marL="457200" lvl="0" indent="-30480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Implementing the algorithms and displaying the recommendations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7th April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457200" lvl="0" indent="-30480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18th April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Learning Paths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Researching ways to produce guided learning paths</a:t>
                      </a:r>
                    </a:p>
                    <a:p>
                      <a:pPr marL="457200" lvl="0" indent="-30480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Implementing creation and availability of learning paths in the platform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21st April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457200" lvl="0" indent="-30480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/>
                        <a:t>28th April</a:t>
                      </a:r>
                      <a:endParaRPr lang="en"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Mid Term Project Progress Report</a:t>
                      </a:r>
                      <a:endParaRPr lang="en" sz="1200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>
                        <a:spcBef>
                          <a:spcPts val="0"/>
                        </a:spcBef>
                        <a:buClr>
                          <a:srgbClr val="FFF2CC"/>
                        </a:buClr>
                        <a:buSzPct val="100000"/>
                        <a:buChar char="●"/>
                      </a:pPr>
                      <a:r>
                        <a:rPr lang="en" sz="1200"/>
                        <a:t>25th March</a:t>
                      </a:r>
                      <a:endParaRPr lang="en" sz="1200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Final Written Report and Presentation</a:t>
                      </a:r>
                      <a:endParaRPr lang="en" sz="1200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rtl="0">
                        <a:spcBef>
                          <a:spcPts val="0"/>
                        </a:spcBef>
                        <a:buClr>
                          <a:srgbClr val="FFF2CC"/>
                        </a:buClr>
                        <a:buSzPct val="100000"/>
                        <a:buChar char="●"/>
                      </a:pPr>
                      <a:r>
                        <a:rPr lang="en" sz="1200" dirty="0"/>
                        <a:t>4th May</a:t>
                      </a:r>
                      <a:endParaRPr lang="en" sz="1200" dirty="0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4939500" y="800400"/>
            <a:ext cx="412068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Machine Learning algorithms could measure the learning trends of students and what affects the process of gameful thinking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Implement educational games following CT concepts in flash and other platforms apart from Scratch in this platform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Implement algorithms to extract useful features and data from the usage of the platform to be used in research for educational thinking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Motivation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96000"/>
              <a:buFont typeface="Arial" panose="020B0604020202020204" pitchFamily="34" charset="0"/>
              <a:buChar char="•"/>
            </a:pPr>
            <a:r>
              <a:rPr lang="en" sz="2500" dirty="0"/>
              <a:t>Build a one-stop platform for SAGE</a:t>
            </a:r>
            <a:r>
              <a:rPr lang="en" sz="2500" baseline="30000" dirty="0"/>
              <a:t>1</a:t>
            </a:r>
            <a:br>
              <a:rPr lang="en" sz="2400" dirty="0"/>
            </a:br>
            <a:r>
              <a:rPr lang="en" sz="2200" dirty="0"/>
              <a:t>All components - Dashboard, Scratch Editor, Visual Assessment Language etc. under one platform may lead to better engagement.</a:t>
            </a:r>
          </a:p>
          <a:p>
            <a:pPr marL="457200" lvl="0" indent="-381000" rtl="0">
              <a:spcBef>
                <a:spcPts val="0"/>
              </a:spcBef>
              <a:buSzPct val="96000"/>
              <a:buFont typeface="Arial" panose="020B0604020202020204" pitchFamily="34" charset="0"/>
              <a:buChar char="•"/>
            </a:pPr>
            <a:r>
              <a:rPr lang="en" sz="2500" dirty="0"/>
              <a:t>Opening the SAGE platform to the community.</a:t>
            </a:r>
            <a:r>
              <a:rPr lang="en" sz="2500" baseline="30000" dirty="0"/>
              <a:t>2</a:t>
            </a:r>
            <a:br>
              <a:rPr lang="en" sz="2500" dirty="0"/>
            </a:br>
            <a:r>
              <a:rPr lang="en" sz="2200" dirty="0"/>
              <a:t>Students should be able to learn from other recommended courses.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Add progression model through learning paths</a:t>
            </a:r>
            <a:r>
              <a:rPr lang="en" sz="2400" baseline="30000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flipH="1">
            <a:off x="144777" y="4241960"/>
            <a:ext cx="794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baseline="30000" dirty="0">
                <a:solidFill>
                  <a:schemeClr val="tx1">
                    <a:lumMod val="65000"/>
                  </a:schemeClr>
                </a:solidFill>
              </a:rPr>
              <a:t>1.</a:t>
            </a:r>
            <a:r>
              <a:rPr lang="en-US" sz="1000" b="1" baseline="30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Bender, J. (2015). 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</a:rPr>
              <a:t>Developing a Collaborative Game-Based Learning System to Infuse Computational Thinking within Grade 6-8 Curricula.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r>
              <a:rPr lang="en-US" sz="1000" baseline="30000" dirty="0">
                <a:solidFill>
                  <a:schemeClr val="tx1">
                    <a:lumMod val="65000"/>
                  </a:schemeClr>
                </a:solidFill>
              </a:rPr>
              <a:t>2.</a:t>
            </a:r>
            <a:r>
              <a:rPr lang="en-US" sz="1000" baseline="30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</a:schemeClr>
                </a:solidFill>
              </a:rPr>
              <a:t>Dillenbourg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, Pierre.(1999) 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</a:rPr>
              <a:t>Collaborative Learning: Cognitive and Computational Approaches. Advances in Learning and Instruction Series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000" baseline="30000" dirty="0">
                <a:solidFill>
                  <a:schemeClr val="tx1">
                    <a:lumMod val="65000"/>
                  </a:schemeClr>
                </a:solidFill>
              </a:rPr>
              <a:t>3. </a:t>
            </a:r>
            <a:r>
              <a:rPr lang="en-US" sz="1000" dirty="0" err="1">
                <a:solidFill>
                  <a:schemeClr val="tx1">
                    <a:lumMod val="65000"/>
                  </a:schemeClr>
                </a:solidFill>
              </a:rPr>
              <a:t>Seiter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 ,Linda </a:t>
            </a:r>
            <a:r>
              <a:rPr lang="en-US" sz="1000" dirty="0" err="1">
                <a:solidFill>
                  <a:schemeClr val="tx1">
                    <a:lumMod val="65000"/>
                  </a:schemeClr>
                </a:solidFill>
              </a:rPr>
              <a:t>Seiter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 and Foreman ,Brendan . 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</a:rPr>
              <a:t>Modeling the Learning Progressions of Computational Thinking of Primary Grade Students </a:t>
            </a:r>
            <a:endParaRPr lang="en-US" sz="10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GradeCraft</a:t>
            </a:r>
            <a:r>
              <a:rPr lang="en" sz="2400" baseline="30000"/>
              <a:t>1</a:t>
            </a:r>
            <a:br>
              <a:rPr lang="en" sz="2400"/>
            </a:br>
            <a:r>
              <a:rPr lang="en" sz="2000"/>
              <a:t>A gamified learning management system both for instructors and students.</a:t>
            </a:r>
          </a:p>
          <a:p>
            <a:pPr marL="457200" lvl="0" indent="-330200" rtl="0">
              <a:spcBef>
                <a:spcPts val="0"/>
              </a:spcBef>
              <a:buSzPct val="66666"/>
            </a:pPr>
            <a:r>
              <a:rPr lang="en" sz="2400"/>
              <a:t>Coursera</a:t>
            </a:r>
            <a:br>
              <a:rPr lang="en" sz="2400"/>
            </a:br>
            <a:r>
              <a:rPr lang="en" sz="2000"/>
              <a:t>An online platform offering Massive Online Open Courses (MOOCs).</a:t>
            </a:r>
          </a:p>
          <a:p>
            <a:pPr marL="457200" lvl="0" indent="-355600" rtl="0">
              <a:spcBef>
                <a:spcPts val="0"/>
              </a:spcBef>
              <a:buSzPct val="83333"/>
            </a:pPr>
            <a:r>
              <a:rPr lang="en" sz="2400"/>
              <a:t>Existing SAGE Dashboard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10425" y="4417275"/>
            <a:ext cx="8259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i="1" baseline="30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" sz="1200" i="1" dirty="0">
                <a:solidFill>
                  <a:schemeClr val="tx1">
                    <a:lumMod val="65000"/>
                  </a:schemeClr>
                </a:solidFill>
              </a:rPr>
              <a:t>Holman, C., Fishman, B., Aguilar, S. 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Proposal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46725" y="0"/>
            <a:ext cx="8241600" cy="124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Integrated Platform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1028100"/>
            <a:ext cx="7200900" cy="9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Common web-based platform to access all components of SAGE 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60175" y="1320300"/>
            <a:ext cx="84147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Provides a web based affinity space for scratch player, analyser, user dashboards, recommendations and any future integrations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04800" y="3923425"/>
            <a:ext cx="63636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Ease of global access assists in building a community for games for computation thinking </a:t>
            </a:r>
          </a:p>
        </p:txBody>
      </p:sp>
      <p:pic>
        <p:nvPicPr>
          <p:cNvPr id="99" name="Shape 99" descr="1024px-Applications-internet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450" y="4147524"/>
            <a:ext cx="956999" cy="95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web port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725" y="2040197"/>
            <a:ext cx="6730275" cy="2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65500" y="22796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 Dashboard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772025" y="89090"/>
            <a:ext cx="3837000" cy="499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Displays current </a:t>
            </a:r>
            <a:r>
              <a:rPr lang="en" sz="1600" b="1" dirty="0"/>
              <a:t>statistics </a:t>
            </a:r>
            <a:r>
              <a:rPr lang="en" sz="1600" dirty="0"/>
              <a:t>of the student based on learning paths, courses and assignments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1" dirty="0"/>
              <a:t>Rewards </a:t>
            </a:r>
            <a:r>
              <a:rPr lang="en" sz="1600" dirty="0"/>
              <a:t>or gamified point based system to provide a sense of </a:t>
            </a:r>
            <a:r>
              <a:rPr lang="en" sz="1600" b="1" dirty="0"/>
              <a:t>achievement </a:t>
            </a:r>
            <a:r>
              <a:rPr lang="en" sz="1600" dirty="0"/>
              <a:t>and purpose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Course Pages - </a:t>
            </a:r>
            <a:r>
              <a:rPr lang="en" sz="1600" b="1" dirty="0"/>
              <a:t>List of all courses</a:t>
            </a:r>
            <a:r>
              <a:rPr lang="en" sz="1600" dirty="0"/>
              <a:t> enrolled in + </a:t>
            </a:r>
            <a:r>
              <a:rPr lang="en" sz="1600" b="1" dirty="0"/>
              <a:t>portal </a:t>
            </a:r>
            <a:r>
              <a:rPr lang="en" sz="1600" dirty="0"/>
              <a:t>to work on and </a:t>
            </a:r>
            <a:r>
              <a:rPr lang="en" sz="1600" b="1" dirty="0"/>
              <a:t>play </a:t>
            </a:r>
            <a:r>
              <a:rPr lang="en" sz="1600" dirty="0"/>
              <a:t>the assignments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Real time tracking of </a:t>
            </a:r>
            <a:r>
              <a:rPr lang="en" sz="1600" b="1" dirty="0"/>
              <a:t>goals </a:t>
            </a:r>
            <a:r>
              <a:rPr lang="en" sz="1600" dirty="0"/>
              <a:t>and </a:t>
            </a:r>
            <a:r>
              <a:rPr lang="en" sz="1600" b="1" dirty="0"/>
              <a:t>CT concepts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1" dirty="0"/>
              <a:t>Recommendations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9" y="2376375"/>
            <a:ext cx="3587875" cy="2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65500" y="908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Teacher Dashboard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703444" y="744410"/>
            <a:ext cx="4234815" cy="4203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Displays current </a:t>
            </a:r>
            <a:r>
              <a:rPr lang="en" sz="1600" b="1" dirty="0"/>
              <a:t>statistics </a:t>
            </a:r>
            <a:r>
              <a:rPr lang="en" sz="1600" dirty="0"/>
              <a:t>of the students for all </a:t>
            </a:r>
            <a:r>
              <a:rPr lang="en" sz="1600" b="1" dirty="0"/>
              <a:t>created courses </a:t>
            </a:r>
            <a:r>
              <a:rPr lang="en" sz="1600" dirty="0"/>
              <a:t>and </a:t>
            </a:r>
            <a:r>
              <a:rPr lang="en" sz="1600" b="1" dirty="0"/>
              <a:t>assignments </a:t>
            </a:r>
            <a:r>
              <a:rPr lang="en" sz="1600" dirty="0"/>
              <a:t>with separate classification for </a:t>
            </a:r>
            <a:r>
              <a:rPr lang="en" sz="1600" b="1" dirty="0"/>
              <a:t>own students </a:t>
            </a:r>
            <a:r>
              <a:rPr lang="en" sz="1600" dirty="0"/>
              <a:t>and </a:t>
            </a:r>
            <a:r>
              <a:rPr lang="en" sz="1600" b="1" dirty="0"/>
              <a:t>global students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Ability to </a:t>
            </a:r>
            <a:r>
              <a:rPr lang="en" sz="1600" b="1" dirty="0"/>
              <a:t>track CT concepts</a:t>
            </a:r>
            <a:r>
              <a:rPr lang="en" sz="1600" dirty="0"/>
              <a:t> and </a:t>
            </a:r>
            <a:r>
              <a:rPr lang="en" sz="1600" b="1" dirty="0"/>
              <a:t>metrics </a:t>
            </a:r>
            <a:r>
              <a:rPr lang="en" sz="1600" dirty="0"/>
              <a:t>of students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1" dirty="0"/>
              <a:t>Course Creation- </a:t>
            </a:r>
            <a:r>
              <a:rPr lang="en" sz="1600" dirty="0"/>
              <a:t>Create new courses by </a:t>
            </a:r>
            <a:r>
              <a:rPr lang="en" sz="1600" b="1" dirty="0"/>
              <a:t>cloning </a:t>
            </a:r>
            <a:r>
              <a:rPr lang="en" sz="1600" dirty="0"/>
              <a:t>an existing course and </a:t>
            </a:r>
            <a:r>
              <a:rPr lang="en" sz="1600" b="1" dirty="0"/>
              <a:t>modifying </a:t>
            </a:r>
            <a:r>
              <a:rPr lang="en" sz="1600" dirty="0"/>
              <a:t>it or by </a:t>
            </a:r>
            <a:r>
              <a:rPr lang="en" sz="1600" b="1" dirty="0"/>
              <a:t>starting </a:t>
            </a:r>
            <a:r>
              <a:rPr lang="en" sz="1600" dirty="0"/>
              <a:t>from scratch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b="1" dirty="0"/>
              <a:t>Learning Paths - </a:t>
            </a:r>
            <a:r>
              <a:rPr lang="en" sz="1600" dirty="0"/>
              <a:t>A </a:t>
            </a:r>
            <a:r>
              <a:rPr lang="en" sz="1600" b="1" dirty="0"/>
              <a:t>guided </a:t>
            </a:r>
            <a:r>
              <a:rPr lang="en" sz="1600" dirty="0"/>
              <a:t>way to </a:t>
            </a:r>
            <a:r>
              <a:rPr lang="en" sz="1600" b="1" dirty="0"/>
              <a:t>create </a:t>
            </a:r>
            <a:r>
              <a:rPr lang="en" sz="1600" dirty="0"/>
              <a:t>learning paths for students using available courses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026792"/>
            <a:ext cx="3837000" cy="2659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65500" y="-616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39500" y="571800"/>
            <a:ext cx="42045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Create </a:t>
            </a:r>
            <a:r>
              <a:rPr lang="en" sz="1600" b="1" dirty="0"/>
              <a:t>meaningful </a:t>
            </a:r>
            <a:r>
              <a:rPr lang="en" sz="1600" dirty="0"/>
              <a:t>course recommendations for students 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Courses would be tagged with </a:t>
            </a:r>
            <a:r>
              <a:rPr lang="en" sz="1600" b="1" dirty="0"/>
              <a:t>features </a:t>
            </a:r>
            <a:r>
              <a:rPr lang="en" sz="1600" dirty="0"/>
              <a:t>- </a:t>
            </a:r>
            <a:r>
              <a:rPr lang="en" sz="1600" b="1" dirty="0"/>
              <a:t>age group, subjects, difficulty level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Students would have </a:t>
            </a:r>
            <a:r>
              <a:rPr lang="en" sz="1600" b="1" dirty="0"/>
              <a:t>attributes </a:t>
            </a:r>
            <a:r>
              <a:rPr lang="en" sz="1600" dirty="0"/>
              <a:t>like </a:t>
            </a:r>
            <a:r>
              <a:rPr lang="en" sz="1600" b="1" dirty="0"/>
              <a:t>user behavior, CT concepts learnt, concepts struggling in, comfort and interest levels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Using these, </a:t>
            </a:r>
            <a:r>
              <a:rPr lang="en" sz="1600" b="1" dirty="0"/>
              <a:t>machine learning</a:t>
            </a:r>
            <a:r>
              <a:rPr lang="en" sz="1600" dirty="0"/>
              <a:t> algorithms could use </a:t>
            </a:r>
            <a:r>
              <a:rPr lang="en" sz="1600" b="1" dirty="0"/>
              <a:t>collaborative filtering</a:t>
            </a:r>
            <a:r>
              <a:rPr lang="en" sz="1600" dirty="0"/>
              <a:t> and </a:t>
            </a:r>
            <a:r>
              <a:rPr lang="en" sz="1600" b="1" dirty="0"/>
              <a:t>suggest </a:t>
            </a:r>
            <a:r>
              <a:rPr lang="en" sz="1600" dirty="0"/>
              <a:t>courses that would be most beneficial </a:t>
            </a:r>
          </a:p>
        </p:txBody>
      </p:sp>
      <p:pic>
        <p:nvPicPr>
          <p:cNvPr id="122" name="Shape 122" descr="Cap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53500"/>
            <a:ext cx="4414500" cy="2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534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Georgia</vt:lpstr>
      <vt:lpstr>Century Gothic</vt:lpstr>
      <vt:lpstr>Noto Sans Symbols</vt:lpstr>
      <vt:lpstr>Oswald</vt:lpstr>
      <vt:lpstr>Average</vt:lpstr>
      <vt:lpstr>slate</vt:lpstr>
      <vt:lpstr>CT Learning Platform</vt:lpstr>
      <vt:lpstr>Motivation</vt:lpstr>
      <vt:lpstr>Motivation</vt:lpstr>
      <vt:lpstr>Related Work</vt:lpstr>
      <vt:lpstr>Proposal</vt:lpstr>
      <vt:lpstr>Online Integrated Platform</vt:lpstr>
      <vt:lpstr>Student Dashboard</vt:lpstr>
      <vt:lpstr>Teacher Dashboard</vt:lpstr>
      <vt:lpstr>Recommendations</vt:lpstr>
      <vt:lpstr>Learning Paths</vt:lpstr>
      <vt:lpstr>Milestones and Timeline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Learning Platform</dc:title>
  <cp:lastModifiedBy>Batsys</cp:lastModifiedBy>
  <cp:revision>5</cp:revision>
  <dcterms:modified xsi:type="dcterms:W3CDTF">2017-02-10T05:44:10Z</dcterms:modified>
</cp:coreProperties>
</file>