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Amatic SC"/>
      <p:regular r:id="rId19"/>
      <p:bold r:id="rId20"/>
    </p:embeddedFont>
    <p:embeddedFont>
      <p:font typeface="Source Code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0D4D8E2-B1F7-489C-B2A3-001A2590AE96}">
  <a:tblStyle styleId="{F0D4D8E2-B1F7-489C-B2A3-001A2590AE9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11" Type="http://schemas.openxmlformats.org/officeDocument/2006/relationships/slide" Target="slides/slide6.xml"/><Relationship Id="rId22" Type="http://schemas.openxmlformats.org/officeDocument/2006/relationships/font" Target="fonts/SourceCodePro-bold.fntdata"/><Relationship Id="rId10" Type="http://schemas.openxmlformats.org/officeDocument/2006/relationships/slide" Target="slides/slide5.xml"/><Relationship Id="rId21" Type="http://schemas.openxmlformats.org/officeDocument/2006/relationships/font" Target="fonts/SourceCode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maticSC-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 this project, we have added intelligent capabilities to the outer loop of SAGE to automatically recommend games to students based on games other students have played.  Furthermore, the recommender can also recommend games to the instructor that the students can play to progress in the cirriculum.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1" name="Shape 19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Recommendation Engine Adapter: layer of interaction between engine and rest of the system.  Helps the overall system to response to the changes without requiring changes to the recommendation.  If data models change, the adapter can update its requests without requiring any changes to the engine.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system can recommend students additional unassigned games to complete. Suppose we want to recommend games for student 1, </a:t>
            </a:r>
            <a:r>
              <a:rPr lang="en">
                <a:solidFill>
                  <a:srgbClr val="454545"/>
                </a:solidFill>
              </a:rPr>
              <a:t>we first find the similar students of student 1. We then select the games that student 1 has not yet played from all the games of similar student to generate game candidates. At the same time, we compute the student 1’s mastery of each ctconcept. We then combine these two to compute the similarity score of each game in game candidates, this is called the next games. At this stage, we also apply the struggling algorithm to find the improve games. Then student 1 can chooses the mode to combine next games and improve games,. Finally, we ranks the result and output.</a:t>
            </a:r>
            <a:endParaRPr>
              <a:solidFill>
                <a:srgbClr val="454545"/>
              </a:solidFill>
            </a:endParaRPr>
          </a:p>
          <a:p>
            <a:pPr indent="3035300" lvl="0" marL="0" rtl="0">
              <a:lnSpc>
                <a:spcPct val="115000"/>
              </a:lnSpc>
              <a:spcBef>
                <a:spcPts val="0"/>
              </a:spcBef>
              <a:spcAft>
                <a:spcPts val="0"/>
              </a:spcAft>
              <a:buNone/>
            </a:pPr>
            <a:r>
              <a:t/>
            </a:r>
            <a:endParaRPr sz="900">
              <a:solidFill>
                <a:srgbClr val="454545"/>
              </a:solidFill>
            </a:endParaRPr>
          </a:p>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rgbClr val="454545"/>
                </a:solidFill>
              </a:rPr>
              <a:t>We employ the similarity formula in Collaborative filtering method to find the similar students. We define the mastery level of a ctConcept as the highest score this ctConcept ever got in the student’s history games.</a:t>
            </a:r>
            <a:endParaRPr>
              <a:solidFill>
                <a:srgbClr val="454545"/>
              </a:solidFill>
            </a:endParaRPr>
          </a:p>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rgbClr val="454545"/>
                </a:solidFill>
              </a:rPr>
              <a:t>The most important part of our recommendation engine is to compute the similarity score of each game in game candidates. So I will briefly go through the method from an example. Suppose we already computed the mastery level of each ctConcepts as shown in Table 1. Table 3 shows the mapping relationship between mastery level and similarity score. We can see from table 2, to compute the similarity score of a game candidate, we will average the score of all the ctConcepts involved in this game. </a:t>
            </a:r>
            <a:endParaRPr>
              <a:solidFill>
                <a:srgbClr val="454545"/>
              </a:solidFill>
            </a:endParaRPr>
          </a:p>
          <a:p>
            <a:pPr indent="0" lvl="0" marL="0" rtl="0">
              <a:lnSpc>
                <a:spcPct val="115000"/>
              </a:lnSpc>
              <a:spcBef>
                <a:spcPts val="0"/>
              </a:spcBef>
              <a:spcAft>
                <a:spcPts val="0"/>
              </a:spcAft>
              <a:buNone/>
            </a:pPr>
            <a:r>
              <a:t/>
            </a:r>
            <a:endParaRPr>
              <a:solidFill>
                <a:srgbClr val="454545"/>
              </a:solidFill>
            </a:endParaRPr>
          </a:p>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Sometimes, the student may struggle in some games. So in this case, we proposed the struggling algorithm. This algorithm </a:t>
            </a:r>
            <a:r>
              <a:rPr lang="en">
                <a:solidFill>
                  <a:srgbClr val="454545"/>
                </a:solidFill>
              </a:rPr>
              <a:t>recommends games that contain similar ctConcepts with the sturggling one to student for practicing.</a:t>
            </a:r>
            <a:endParaRPr>
              <a:solidFill>
                <a:srgbClr val="454545"/>
              </a:solidFill>
            </a:endParaRPr>
          </a:p>
          <a:p>
            <a:pPr indent="0" lvl="0" marL="0">
              <a:spcBef>
                <a:spcPts val="0"/>
              </a:spcBef>
              <a:spcAft>
                <a:spcPts val="0"/>
              </a:spcAft>
              <a:buNone/>
            </a:pPr>
            <a:r>
              <a:t/>
            </a:r>
            <a:endParaRPr>
              <a:solidFill>
                <a:srgbClr val="454545"/>
              </a:solidFill>
            </a:endParaRPr>
          </a:p>
          <a:p>
            <a:pPr indent="0" lvl="0" marL="0" rtl="0">
              <a:lnSpc>
                <a:spcPct val="115000"/>
              </a:lnSpc>
              <a:spcBef>
                <a:spcPts val="0"/>
              </a:spcBef>
              <a:spcAft>
                <a:spcPts val="0"/>
              </a:spcAft>
              <a:buNone/>
            </a:pPr>
            <a:r>
              <a:rPr lang="en">
                <a:solidFill>
                  <a:srgbClr val="454545"/>
                </a:solidFill>
              </a:rPr>
              <a:t>We also allow students to switch modes between practice mode and learn mode. In the practice mode, we will recommend more improve games and less next games to student to strengthen their weakness; in the learn mode, we will recommend more next games and less improve games to student to let them learn more new things.</a:t>
            </a:r>
            <a:endParaRPr>
              <a:solidFill>
                <a:srgbClr val="454545"/>
              </a:solidFill>
            </a:endParaRPr>
          </a:p>
          <a:p>
            <a:pPr indent="4470400" lvl="0" marL="0" rtl="0">
              <a:lnSpc>
                <a:spcPct val="115000"/>
              </a:lnSpc>
              <a:spcBef>
                <a:spcPts val="0"/>
              </a:spcBef>
              <a:spcAft>
                <a:spcPts val="0"/>
              </a:spcAft>
              <a:buNone/>
            </a:pPr>
            <a:r>
              <a:t/>
            </a:r>
            <a:endParaRPr sz="900">
              <a:solidFill>
                <a:srgbClr val="454545"/>
              </a:solidFill>
            </a:endParaRPr>
          </a:p>
          <a:p>
            <a:pPr indent="0" lvl="0" marL="0">
              <a:spcBef>
                <a:spcPts val="0"/>
              </a:spcBef>
              <a:spcAft>
                <a:spcPts val="0"/>
              </a:spcAft>
              <a:buNone/>
            </a:pPr>
            <a:r>
              <a:t/>
            </a:r>
            <a:endParaRPr>
              <a:solidFill>
                <a:srgbClr val="454545"/>
              </a:solidFill>
            </a:endParaRPr>
          </a:p>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rgbClr val="454545"/>
                </a:solidFill>
              </a:rPr>
              <a:t>The system can help the teacher to identify games to add to the quests. The basic idea of teacher recommendation engine is a bit similar with the student one, so we reuse some code of it. First, we need to find a student representative. Then we compute the performance of each game in the classroom, and compute the classroom mastery of each ctconcept at the mean time. Just like the student recommendation, we then compute the similarity score of each game candidate, and find the improve games using struggling algorithm. We also allow the teacher to switch mode between practice mode and learn mode. Finally, we rank the results and output it.</a:t>
            </a:r>
            <a:endParaRPr>
              <a:solidFill>
                <a:srgbClr val="454545"/>
              </a:solidFill>
            </a:endParaRPr>
          </a:p>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rgbClr val="454545"/>
                </a:solidFill>
              </a:rPr>
              <a:t>The student representative can be seen as a student that has average learning ability among all students in the classroom. Compute performance of classroom is to compute performance of each game in the classroom. There are some features to evaluate the performance of games. So we will weight all the features together and generate a final performance score for each game. These features are kind of dynamic, which means the system manager can add or delete features, and change the weight of features.</a:t>
            </a:r>
            <a:endParaRPr>
              <a:solidFill>
                <a:srgbClr val="454545"/>
              </a:solidFill>
            </a:endParaRPr>
          </a:p>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Shape 10"/>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 name="Shape 11"/>
          <p:cNvSpPr txBox="1"/>
          <p:nvPr>
            <p:ph type="ctrTitle"/>
          </p:nvPr>
        </p:nvSpPr>
        <p:spPr>
          <a:xfrm>
            <a:off x="311700" y="392150"/>
            <a:ext cx="8520600" cy="2690400"/>
          </a:xfrm>
          <a:prstGeom prst="rect">
            <a:avLst/>
          </a:prstGeom>
        </p:spPr>
        <p:txBody>
          <a:bodyPr anchorCtr="0" anchor="ctr" bIns="91425" lIns="91425" spcFirstLastPara="1" rIns="91425" wrap="square" tIns="91425"/>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Shape 12"/>
          <p:cNvSpPr txBox="1"/>
          <p:nvPr>
            <p:ph idx="1" type="subTitle"/>
          </p:nvPr>
        </p:nvSpPr>
        <p:spPr>
          <a:xfrm>
            <a:off x="311700" y="3890400"/>
            <a:ext cx="8520600" cy="706200"/>
          </a:xfrm>
          <a:prstGeom prst="rect">
            <a:avLst/>
          </a:prstGeom>
        </p:spPr>
        <p:txBody>
          <a:bodyPr anchorCtr="0" anchor="ctr" bIns="91425" lIns="91425" spcFirstLastPara="1" rIns="91425" wrap="square" tIns="91425"/>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Shape 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6" name="Shape 46"/>
        <p:cNvGrpSpPr/>
        <p:nvPr/>
      </p:nvGrpSpPr>
      <p:grpSpPr>
        <a:xfrm>
          <a:off x="0" y="0"/>
          <a:ext cx="0" cy="0"/>
          <a:chOff x="0" y="0"/>
          <a:chExt cx="0" cy="0"/>
        </a:xfrm>
      </p:grpSpPr>
      <p:sp>
        <p:nvSpPr>
          <p:cNvPr id="47" name="Shape 47"/>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Shape 48"/>
          <p:cNvSpPr txBox="1"/>
          <p:nvPr>
            <p:ph idx="1" type="body"/>
          </p:nvPr>
        </p:nvSpPr>
        <p:spPr>
          <a:xfrm>
            <a:off x="311700" y="33046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160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160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160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160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160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160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160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1600"/>
              </a:spcBef>
              <a:spcAft>
                <a:spcPts val="1600"/>
              </a:spcAft>
              <a:buClr>
                <a:schemeClr val="accent1"/>
              </a:buClr>
              <a:buSzPts val="1400"/>
              <a:buChar char="■"/>
              <a:defRPr>
                <a:solidFill>
                  <a:schemeClr val="accent1"/>
                </a:solidFill>
                <a:highlight>
                  <a:schemeClr val="dk1"/>
                </a:highlight>
              </a:defRPr>
            </a:lvl9pPr>
          </a:lstStyle>
          <a:p/>
        </p:txBody>
      </p:sp>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Shape 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7" name="Shape 17"/>
        <p:cNvGrpSpPr/>
        <p:nvPr/>
      </p:nvGrpSpPr>
      <p:grpSpPr>
        <a:xfrm>
          <a:off x="0" y="0"/>
          <a:ext cx="0" cy="0"/>
          <a:chOff x="0" y="0"/>
          <a:chExt cx="0" cy="0"/>
        </a:xfrm>
      </p:grpSpPr>
      <p:sp>
        <p:nvSpPr>
          <p:cNvPr id="18" name="Shape 18"/>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Shape 19"/>
          <p:cNvSpPr txBox="1"/>
          <p:nvPr>
            <p:ph idx="1" type="body"/>
          </p:nvPr>
        </p:nvSpPr>
        <p:spPr>
          <a:xfrm>
            <a:off x="311700" y="1228675"/>
            <a:ext cx="8520600" cy="33402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0" name="Shape 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txBox="1"/>
          <p:nvPr>
            <p:ph type="title"/>
          </p:nvPr>
        </p:nvSpPr>
        <p:spPr>
          <a:xfrm>
            <a:off x="311700" y="292850"/>
            <a:ext cx="8520600" cy="801000"/>
          </a:xfrm>
          <a:prstGeom prst="rect">
            <a:avLst/>
          </a:prstGeom>
        </p:spPr>
        <p:txBody>
          <a:bodyPr anchorCtr="0" anchor="t" bIns="91425" lIns="91425" spcFirstLastPara="1" rIns="91425" wrap="square" tIns="91425"/>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Shape 23"/>
          <p:cNvSpPr txBox="1"/>
          <p:nvPr>
            <p:ph idx="1" type="body"/>
          </p:nvPr>
        </p:nvSpPr>
        <p:spPr>
          <a:xfrm>
            <a:off x="3117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2" type="body"/>
          </p:nvPr>
        </p:nvSpPr>
        <p:spPr>
          <a:xfrm>
            <a:off x="4832400" y="1228675"/>
            <a:ext cx="3999900" cy="33402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Shape 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Shape 27"/>
          <p:cNvSpPr txBox="1"/>
          <p:nvPr>
            <p:ph type="title"/>
          </p:nvPr>
        </p:nvSpPr>
        <p:spPr>
          <a:xfrm>
            <a:off x="304800" y="309350"/>
            <a:ext cx="8537700" cy="748200"/>
          </a:xfrm>
          <a:prstGeom prst="rect">
            <a:avLst/>
          </a:prstGeom>
        </p:spPr>
        <p:txBody>
          <a:bodyPr anchorCtr="0" anchor="t" bIns="91425" lIns="91425" spcFirstLastPara="1" rIns="91425" wrap="square" tIns="91425"/>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Shape 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9" name="Shape 29"/>
        <p:cNvGrpSpPr/>
        <p:nvPr/>
      </p:nvGrpSpPr>
      <p:grpSpPr>
        <a:xfrm>
          <a:off x="0" y="0"/>
          <a:ext cx="0" cy="0"/>
          <a:chOff x="0" y="0"/>
          <a:chExt cx="0" cy="0"/>
        </a:xfrm>
      </p:grpSpPr>
      <p:sp>
        <p:nvSpPr>
          <p:cNvPr id="30" name="Shape 30"/>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Shape 31"/>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Shape 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Shape 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6" name="Shape 36"/>
        <p:cNvGrpSpPr/>
        <p:nvPr/>
      </p:nvGrpSpPr>
      <p:grpSpPr>
        <a:xfrm>
          <a:off x="0" y="0"/>
          <a:ext cx="0" cy="0"/>
          <a:chOff x="0" y="0"/>
          <a:chExt cx="0" cy="0"/>
        </a:xfrm>
      </p:grpSpPr>
      <p:sp>
        <p:nvSpPr>
          <p:cNvPr id="37" name="Shape 37"/>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38" name="Shape 38"/>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Shape 39"/>
          <p:cNvSpPr txBox="1"/>
          <p:nvPr>
            <p:ph type="title"/>
          </p:nvPr>
        </p:nvSpPr>
        <p:spPr>
          <a:xfrm>
            <a:off x="265500" y="1081400"/>
            <a:ext cx="4045200" cy="1710300"/>
          </a:xfrm>
          <a:prstGeom prst="rect">
            <a:avLst/>
          </a:prstGeom>
        </p:spPr>
        <p:txBody>
          <a:bodyPr anchorCtr="0" anchor="b" bIns="91425" lIns="91425" spcFirstLastPara="1" rIns="91425" wrap="square" tIns="91425"/>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Shape 40"/>
          <p:cNvSpPr txBox="1"/>
          <p:nvPr>
            <p:ph idx="1" type="subTitle"/>
          </p:nvPr>
        </p:nvSpPr>
        <p:spPr>
          <a:xfrm>
            <a:off x="265500" y="2845223"/>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1600"/>
              </a:spcBef>
              <a:spcAft>
                <a:spcPts val="0"/>
              </a:spcAft>
              <a:buClr>
                <a:schemeClr val="accent1"/>
              </a:buClr>
              <a:buSzPts val="1400"/>
              <a:buChar char="○"/>
              <a:defRPr>
                <a:solidFill>
                  <a:schemeClr val="accent1"/>
                </a:solidFill>
                <a:highlight>
                  <a:schemeClr val="lt1"/>
                </a:highlight>
              </a:defRPr>
            </a:lvl2pPr>
            <a:lvl3pPr indent="-317500" lvl="2" marL="1371600">
              <a:spcBef>
                <a:spcPts val="1600"/>
              </a:spcBef>
              <a:spcAft>
                <a:spcPts val="0"/>
              </a:spcAft>
              <a:buClr>
                <a:schemeClr val="accent1"/>
              </a:buClr>
              <a:buSzPts val="1400"/>
              <a:buChar char="■"/>
              <a:defRPr>
                <a:solidFill>
                  <a:schemeClr val="accent1"/>
                </a:solidFill>
                <a:highlight>
                  <a:schemeClr val="lt1"/>
                </a:highlight>
              </a:defRPr>
            </a:lvl3pPr>
            <a:lvl4pPr indent="-317500" lvl="3" marL="1828800">
              <a:spcBef>
                <a:spcPts val="1600"/>
              </a:spcBef>
              <a:spcAft>
                <a:spcPts val="0"/>
              </a:spcAft>
              <a:buClr>
                <a:schemeClr val="accent1"/>
              </a:buClr>
              <a:buSzPts val="1400"/>
              <a:buChar char="●"/>
              <a:defRPr>
                <a:solidFill>
                  <a:schemeClr val="accent1"/>
                </a:solidFill>
                <a:highlight>
                  <a:schemeClr val="lt1"/>
                </a:highlight>
              </a:defRPr>
            </a:lvl4pPr>
            <a:lvl5pPr indent="-317500" lvl="4" marL="2286000">
              <a:spcBef>
                <a:spcPts val="1600"/>
              </a:spcBef>
              <a:spcAft>
                <a:spcPts val="0"/>
              </a:spcAft>
              <a:buClr>
                <a:schemeClr val="accent1"/>
              </a:buClr>
              <a:buSzPts val="1400"/>
              <a:buChar char="○"/>
              <a:defRPr>
                <a:solidFill>
                  <a:schemeClr val="accent1"/>
                </a:solidFill>
                <a:highlight>
                  <a:schemeClr val="lt1"/>
                </a:highlight>
              </a:defRPr>
            </a:lvl5pPr>
            <a:lvl6pPr indent="-317500" lvl="5" marL="2743200">
              <a:spcBef>
                <a:spcPts val="1600"/>
              </a:spcBef>
              <a:spcAft>
                <a:spcPts val="0"/>
              </a:spcAft>
              <a:buClr>
                <a:schemeClr val="accent1"/>
              </a:buClr>
              <a:buSzPts val="1400"/>
              <a:buChar char="■"/>
              <a:defRPr>
                <a:solidFill>
                  <a:schemeClr val="accent1"/>
                </a:solidFill>
                <a:highlight>
                  <a:schemeClr val="lt1"/>
                </a:highlight>
              </a:defRPr>
            </a:lvl6pPr>
            <a:lvl7pPr indent="-317500" lvl="6" marL="3200400">
              <a:spcBef>
                <a:spcPts val="1600"/>
              </a:spcBef>
              <a:spcAft>
                <a:spcPts val="0"/>
              </a:spcAft>
              <a:buClr>
                <a:schemeClr val="accent1"/>
              </a:buClr>
              <a:buSzPts val="1400"/>
              <a:buChar char="●"/>
              <a:defRPr>
                <a:solidFill>
                  <a:schemeClr val="accent1"/>
                </a:solidFill>
                <a:highlight>
                  <a:schemeClr val="lt1"/>
                </a:highlight>
              </a:defRPr>
            </a:lvl7pPr>
            <a:lvl8pPr indent="-317500" lvl="7" marL="3657600">
              <a:spcBef>
                <a:spcPts val="1600"/>
              </a:spcBef>
              <a:spcAft>
                <a:spcPts val="0"/>
              </a:spcAft>
              <a:buClr>
                <a:schemeClr val="accent1"/>
              </a:buClr>
              <a:buSzPts val="1400"/>
              <a:buChar char="○"/>
              <a:defRPr>
                <a:solidFill>
                  <a:schemeClr val="accent1"/>
                </a:solidFill>
                <a:highlight>
                  <a:schemeClr val="lt1"/>
                </a:highlight>
              </a:defRPr>
            </a:lvl8pPr>
            <a:lvl9pPr indent="-317500" lvl="8" marL="4114800">
              <a:spcBef>
                <a:spcPts val="1600"/>
              </a:spcBef>
              <a:spcAft>
                <a:spcPts val="1600"/>
              </a:spcAft>
              <a:buClr>
                <a:schemeClr val="accent1"/>
              </a:buClr>
              <a:buSzPts val="1400"/>
              <a:buChar char="■"/>
              <a:defRPr>
                <a:solidFill>
                  <a:schemeClr val="accent1"/>
                </a:solidFill>
                <a:highlight>
                  <a:schemeClr val="lt1"/>
                </a:highlight>
              </a:defRPr>
            </a:lvl9pPr>
          </a:lstStyle>
          <a:p/>
        </p:txBody>
      </p:sp>
      <p:sp>
        <p:nvSpPr>
          <p:cNvPr id="42" name="Shape 4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3" name="Shape 43"/>
        <p:cNvGrpSpPr/>
        <p:nvPr/>
      </p:nvGrpSpPr>
      <p:grpSpPr>
        <a:xfrm>
          <a:off x="0" y="0"/>
          <a:ext cx="0" cy="0"/>
          <a:chOff x="0" y="0"/>
          <a:chExt cx="0" cy="0"/>
        </a:xfrm>
      </p:grpSpPr>
      <p:sp>
        <p:nvSpPr>
          <p:cNvPr id="44" name="Shape 44"/>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Shape 4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each-day">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Shape 7"/>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7.png"/><Relationship Id="rId11" Type="http://schemas.openxmlformats.org/officeDocument/2006/relationships/image" Target="../media/image4.png"/><Relationship Id="rId10" Type="http://schemas.openxmlformats.org/officeDocument/2006/relationships/image" Target="../media/image5.png"/><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10.png"/><Relationship Id="rId8"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6.png"/><Relationship Id="rId10" Type="http://schemas.openxmlformats.org/officeDocument/2006/relationships/image" Target="../media/image4.png"/><Relationship Id="rId9" Type="http://schemas.openxmlformats.org/officeDocument/2006/relationships/image" Target="../media/image5.png"/><Relationship Id="rId5" Type="http://schemas.openxmlformats.org/officeDocument/2006/relationships/image" Target="../media/image14.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ctrTitle"/>
          </p:nvPr>
        </p:nvSpPr>
        <p:spPr>
          <a:xfrm>
            <a:off x="311700" y="392150"/>
            <a:ext cx="8520600" cy="26904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Intelligent Tutoring System:</a:t>
            </a:r>
            <a:endParaRPr/>
          </a:p>
          <a:p>
            <a:pPr indent="0" lvl="0" marL="0">
              <a:spcBef>
                <a:spcPts val="0"/>
              </a:spcBef>
              <a:spcAft>
                <a:spcPts val="0"/>
              </a:spcAft>
              <a:buNone/>
            </a:pPr>
            <a:r>
              <a:rPr lang="en"/>
              <a:t>Outer Loop</a:t>
            </a:r>
            <a:endParaRPr/>
          </a:p>
        </p:txBody>
      </p:sp>
      <p:sp>
        <p:nvSpPr>
          <p:cNvPr id="57" name="Shape 57"/>
          <p:cNvSpPr txBox="1"/>
          <p:nvPr>
            <p:ph idx="1" type="subTitle"/>
          </p:nvPr>
        </p:nvSpPr>
        <p:spPr>
          <a:xfrm>
            <a:off x="311700" y="3890400"/>
            <a:ext cx="8520600" cy="7062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r>
              <a:rPr lang="en"/>
              <a:t>By Harsimran Bath and Weiman Sun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AWS Lambda Function</a:t>
            </a:r>
            <a:endParaRPr/>
          </a:p>
        </p:txBody>
      </p:sp>
      <p:sp>
        <p:nvSpPr>
          <p:cNvPr id="181" name="Shape 18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https://s94lk76f3b.execute-api.us-east-1.amazonaws.com/Dev/gameRecommendations</a:t>
            </a:r>
            <a:endParaRPr/>
          </a:p>
        </p:txBody>
      </p:sp>
      <p:pic>
        <p:nvPicPr>
          <p:cNvPr id="182" name="Shape 182"/>
          <p:cNvPicPr preferRelativeResize="0"/>
          <p:nvPr/>
        </p:nvPicPr>
        <p:blipFill>
          <a:blip r:embed="rId3">
            <a:alphaModFix/>
          </a:blip>
          <a:stretch>
            <a:fillRect/>
          </a:stretch>
        </p:blipFill>
        <p:spPr>
          <a:xfrm>
            <a:off x="1495625" y="2358097"/>
            <a:ext cx="6152750" cy="191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Lambda Documentation</a:t>
            </a:r>
            <a:endParaRPr/>
          </a:p>
        </p:txBody>
      </p:sp>
      <p:pic>
        <p:nvPicPr>
          <p:cNvPr id="188" name="Shape 188"/>
          <p:cNvPicPr preferRelativeResize="0"/>
          <p:nvPr/>
        </p:nvPicPr>
        <p:blipFill>
          <a:blip r:embed="rId3">
            <a:alphaModFix/>
          </a:blip>
          <a:stretch>
            <a:fillRect/>
          </a:stretch>
        </p:blipFill>
        <p:spPr>
          <a:xfrm>
            <a:off x="2148113" y="1093850"/>
            <a:ext cx="4847786" cy="3744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Sage API Endpoints</a:t>
            </a:r>
            <a:endParaRPr/>
          </a:p>
        </p:txBody>
      </p:sp>
      <p:sp>
        <p:nvSpPr>
          <p:cNvPr id="194" name="Shape 194"/>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/students/games/recommendations/:sid</a:t>
            </a:r>
            <a:endParaRPr/>
          </a:p>
          <a:p>
            <a:pPr indent="-342900" lvl="0" marL="457200">
              <a:spcBef>
                <a:spcPts val="0"/>
              </a:spcBef>
              <a:spcAft>
                <a:spcPts val="0"/>
              </a:spcAft>
              <a:buSzPts val="1800"/>
              <a:buChar char="-"/>
            </a:pPr>
            <a:r>
              <a:rPr lang="en"/>
              <a:t>/instructors/:id/classes/games/recommend/:cid</a:t>
            </a:r>
            <a:endParaRPr/>
          </a:p>
        </p:txBody>
      </p:sp>
      <p:pic>
        <p:nvPicPr>
          <p:cNvPr id="195" name="Shape 195"/>
          <p:cNvPicPr preferRelativeResize="0"/>
          <p:nvPr/>
        </p:nvPicPr>
        <p:blipFill>
          <a:blip r:embed="rId3">
            <a:alphaModFix/>
          </a:blip>
          <a:stretch>
            <a:fillRect/>
          </a:stretch>
        </p:blipFill>
        <p:spPr>
          <a:xfrm>
            <a:off x="2024563" y="2087401"/>
            <a:ext cx="5094873" cy="27205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Future Work</a:t>
            </a:r>
            <a:endParaRPr/>
          </a:p>
        </p:txBody>
      </p:sp>
      <p:sp>
        <p:nvSpPr>
          <p:cNvPr id="201" name="Shape 201"/>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Affinity space</a:t>
            </a:r>
            <a:endParaRPr/>
          </a:p>
          <a:p>
            <a:pPr indent="-342900" lvl="0" marL="457200" rtl="0">
              <a:spcBef>
                <a:spcPts val="0"/>
              </a:spcBef>
              <a:spcAft>
                <a:spcPts val="0"/>
              </a:spcAft>
              <a:buSzPts val="1800"/>
              <a:buChar char="●"/>
            </a:pPr>
            <a:r>
              <a:rPr lang="en"/>
              <a:t>Real data models</a:t>
            </a:r>
            <a:endParaRPr/>
          </a:p>
          <a:p>
            <a:pPr indent="-342900" lvl="0" marL="457200">
              <a:spcBef>
                <a:spcPts val="0"/>
              </a:spcBef>
              <a:spcAft>
                <a:spcPts val="0"/>
              </a:spcAft>
              <a:buSzPts val="1800"/>
              <a:buChar char="●"/>
            </a:pPr>
            <a:r>
              <a:rPr lang="en"/>
              <a:t>Test harness and evaluation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Architecture</a:t>
            </a:r>
            <a:endParaRPr/>
          </a:p>
        </p:txBody>
      </p:sp>
      <p:pic>
        <p:nvPicPr>
          <p:cNvPr id="63" name="Shape 63"/>
          <p:cNvPicPr preferRelativeResize="0"/>
          <p:nvPr/>
        </p:nvPicPr>
        <p:blipFill>
          <a:blip r:embed="rId3">
            <a:alphaModFix/>
          </a:blip>
          <a:stretch>
            <a:fillRect/>
          </a:stretch>
        </p:blipFill>
        <p:spPr>
          <a:xfrm>
            <a:off x="1237737" y="1400775"/>
            <a:ext cx="6668526" cy="2912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Shape 68"/>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Adapter</a:t>
            </a:r>
            <a:endParaRPr/>
          </a:p>
        </p:txBody>
      </p:sp>
      <p:pic>
        <p:nvPicPr>
          <p:cNvPr id="69" name="Shape 69"/>
          <p:cNvPicPr preferRelativeResize="0"/>
          <p:nvPr/>
        </p:nvPicPr>
        <p:blipFill>
          <a:blip r:embed="rId3">
            <a:alphaModFix/>
          </a:blip>
          <a:stretch>
            <a:fillRect/>
          </a:stretch>
        </p:blipFill>
        <p:spPr>
          <a:xfrm>
            <a:off x="4850875" y="1093850"/>
            <a:ext cx="3664315" cy="3744850"/>
          </a:xfrm>
          <a:prstGeom prst="rect">
            <a:avLst/>
          </a:prstGeom>
          <a:noFill/>
          <a:ln>
            <a:noFill/>
          </a:ln>
        </p:spPr>
      </p:pic>
      <p:pic>
        <p:nvPicPr>
          <p:cNvPr id="70" name="Shape 70"/>
          <p:cNvPicPr preferRelativeResize="0"/>
          <p:nvPr/>
        </p:nvPicPr>
        <p:blipFill>
          <a:blip r:embed="rId4">
            <a:alphaModFix/>
          </a:blip>
          <a:stretch>
            <a:fillRect/>
          </a:stretch>
        </p:blipFill>
        <p:spPr>
          <a:xfrm>
            <a:off x="685000" y="1363188"/>
            <a:ext cx="2662850" cy="3206175"/>
          </a:xfrm>
          <a:prstGeom prst="rect">
            <a:avLst/>
          </a:prstGeom>
          <a:noFill/>
          <a:ln>
            <a:noFill/>
          </a:ln>
        </p:spPr>
      </p:pic>
      <p:sp>
        <p:nvSpPr>
          <p:cNvPr id="71" name="Shape 71"/>
          <p:cNvSpPr txBox="1"/>
          <p:nvPr/>
        </p:nvSpPr>
        <p:spPr>
          <a:xfrm>
            <a:off x="1476150" y="983350"/>
            <a:ext cx="1291500" cy="2277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u="sng"/>
              <a:t>Data Adapter</a:t>
            </a:r>
            <a:endParaRPr u="sng"/>
          </a:p>
        </p:txBody>
      </p:sp>
      <p:sp>
        <p:nvSpPr>
          <p:cNvPr id="72" name="Shape 72"/>
          <p:cNvSpPr txBox="1"/>
          <p:nvPr/>
        </p:nvSpPr>
        <p:spPr>
          <a:xfrm>
            <a:off x="5223750" y="697875"/>
            <a:ext cx="3015600" cy="4314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u="sng"/>
              <a:t>Recommendations Adapter</a:t>
            </a:r>
            <a:endParaRPr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269987" y="292850"/>
            <a:ext cx="7743600" cy="7491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Student Recommendation</a:t>
            </a:r>
            <a:endParaRPr/>
          </a:p>
          <a:p>
            <a:pPr indent="0" lvl="0" marL="0">
              <a:spcBef>
                <a:spcPts val="0"/>
              </a:spcBef>
              <a:spcAft>
                <a:spcPts val="0"/>
              </a:spcAft>
              <a:buNone/>
            </a:pPr>
            <a:r>
              <a:t/>
            </a:r>
            <a:endParaRPr/>
          </a:p>
        </p:txBody>
      </p:sp>
      <p:pic>
        <p:nvPicPr>
          <p:cNvPr id="78" name="Shape 78"/>
          <p:cNvPicPr preferRelativeResize="0"/>
          <p:nvPr/>
        </p:nvPicPr>
        <p:blipFill>
          <a:blip r:embed="rId3">
            <a:alphaModFix/>
          </a:blip>
          <a:stretch>
            <a:fillRect/>
          </a:stretch>
        </p:blipFill>
        <p:spPr>
          <a:xfrm>
            <a:off x="46143" y="1239990"/>
            <a:ext cx="524573" cy="667854"/>
          </a:xfrm>
          <a:prstGeom prst="rect">
            <a:avLst/>
          </a:prstGeom>
          <a:noFill/>
          <a:ln>
            <a:noFill/>
          </a:ln>
        </p:spPr>
      </p:pic>
      <p:sp>
        <p:nvSpPr>
          <p:cNvPr id="79" name="Shape 79"/>
          <p:cNvSpPr txBox="1"/>
          <p:nvPr/>
        </p:nvSpPr>
        <p:spPr>
          <a:xfrm>
            <a:off x="-145800" y="1771766"/>
            <a:ext cx="908700" cy="1362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t>student</a:t>
            </a:r>
            <a:endParaRPr/>
          </a:p>
          <a:p>
            <a:pPr indent="0" lvl="0" marL="0" algn="ctr">
              <a:spcBef>
                <a:spcPts val="0"/>
              </a:spcBef>
              <a:spcAft>
                <a:spcPts val="0"/>
              </a:spcAft>
              <a:buNone/>
            </a:pPr>
            <a:r>
              <a:rPr lang="en"/>
              <a:t>(id:1)</a:t>
            </a:r>
            <a:endParaRPr/>
          </a:p>
        </p:txBody>
      </p:sp>
      <p:sp>
        <p:nvSpPr>
          <p:cNvPr id="80" name="Shape 80"/>
          <p:cNvSpPr/>
          <p:nvPr/>
        </p:nvSpPr>
        <p:spPr>
          <a:xfrm>
            <a:off x="710266" y="1510391"/>
            <a:ext cx="441000" cy="13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81" name="Shape 81"/>
          <p:cNvPicPr preferRelativeResize="0"/>
          <p:nvPr/>
        </p:nvPicPr>
        <p:blipFill>
          <a:blip r:embed="rId4">
            <a:alphaModFix/>
          </a:blip>
          <a:stretch>
            <a:fillRect/>
          </a:stretch>
        </p:blipFill>
        <p:spPr>
          <a:xfrm>
            <a:off x="1290686" y="1274255"/>
            <a:ext cx="582397" cy="599325"/>
          </a:xfrm>
          <a:prstGeom prst="rect">
            <a:avLst/>
          </a:prstGeom>
          <a:noFill/>
          <a:ln>
            <a:noFill/>
          </a:ln>
        </p:spPr>
      </p:pic>
      <p:sp>
        <p:nvSpPr>
          <p:cNvPr id="82" name="Shape 82"/>
          <p:cNvSpPr txBox="1"/>
          <p:nvPr/>
        </p:nvSpPr>
        <p:spPr>
          <a:xfrm>
            <a:off x="1071887" y="1808077"/>
            <a:ext cx="1102800" cy="19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similar</a:t>
            </a:r>
            <a:endParaRPr/>
          </a:p>
          <a:p>
            <a:pPr indent="0" lvl="0" marL="0" algn="ctr">
              <a:spcBef>
                <a:spcPts val="0"/>
              </a:spcBef>
              <a:spcAft>
                <a:spcPts val="0"/>
              </a:spcAft>
              <a:buNone/>
            </a:pPr>
            <a:r>
              <a:rPr lang="en"/>
              <a:t>students</a:t>
            </a:r>
            <a:endParaRPr/>
          </a:p>
        </p:txBody>
      </p:sp>
      <p:sp>
        <p:nvSpPr>
          <p:cNvPr id="83" name="Shape 83"/>
          <p:cNvSpPr/>
          <p:nvPr/>
        </p:nvSpPr>
        <p:spPr>
          <a:xfrm>
            <a:off x="2012633" y="1505890"/>
            <a:ext cx="441000" cy="13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84" name="Shape 84"/>
          <p:cNvPicPr preferRelativeResize="0"/>
          <p:nvPr/>
        </p:nvPicPr>
        <p:blipFill>
          <a:blip r:embed="rId5">
            <a:alphaModFix/>
          </a:blip>
          <a:stretch>
            <a:fillRect/>
          </a:stretch>
        </p:blipFill>
        <p:spPr>
          <a:xfrm>
            <a:off x="2593053" y="1239990"/>
            <a:ext cx="582397" cy="599325"/>
          </a:xfrm>
          <a:prstGeom prst="rect">
            <a:avLst/>
          </a:prstGeom>
          <a:noFill/>
          <a:ln>
            <a:noFill/>
          </a:ln>
        </p:spPr>
      </p:pic>
      <p:sp>
        <p:nvSpPr>
          <p:cNvPr id="85" name="Shape 85"/>
          <p:cNvSpPr txBox="1"/>
          <p:nvPr/>
        </p:nvSpPr>
        <p:spPr>
          <a:xfrm>
            <a:off x="2401109" y="1771766"/>
            <a:ext cx="1022700" cy="3264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t>game</a:t>
            </a:r>
            <a:endParaRPr/>
          </a:p>
          <a:p>
            <a:pPr indent="0" lvl="0" marL="0" algn="ctr">
              <a:spcBef>
                <a:spcPts val="0"/>
              </a:spcBef>
              <a:spcAft>
                <a:spcPts val="0"/>
              </a:spcAft>
              <a:buNone/>
            </a:pPr>
            <a:r>
              <a:rPr lang="en"/>
              <a:t>candidates</a:t>
            </a:r>
            <a:endParaRPr/>
          </a:p>
        </p:txBody>
      </p:sp>
      <p:pic>
        <p:nvPicPr>
          <p:cNvPr id="86" name="Shape 86"/>
          <p:cNvPicPr preferRelativeResize="0"/>
          <p:nvPr/>
        </p:nvPicPr>
        <p:blipFill>
          <a:blip r:embed="rId6">
            <a:alphaModFix/>
          </a:blip>
          <a:stretch>
            <a:fillRect/>
          </a:stretch>
        </p:blipFill>
        <p:spPr>
          <a:xfrm>
            <a:off x="2593053" y="2340273"/>
            <a:ext cx="582397" cy="599325"/>
          </a:xfrm>
          <a:prstGeom prst="rect">
            <a:avLst/>
          </a:prstGeom>
          <a:noFill/>
          <a:ln>
            <a:noFill/>
          </a:ln>
        </p:spPr>
      </p:pic>
      <p:sp>
        <p:nvSpPr>
          <p:cNvPr id="87" name="Shape 87"/>
          <p:cNvSpPr txBox="1"/>
          <p:nvPr/>
        </p:nvSpPr>
        <p:spPr>
          <a:xfrm>
            <a:off x="2332948" y="2890638"/>
            <a:ext cx="1102800" cy="3264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t>mastery of</a:t>
            </a:r>
            <a:endParaRPr/>
          </a:p>
          <a:p>
            <a:pPr indent="0" lvl="0" marL="0" algn="ctr">
              <a:spcBef>
                <a:spcPts val="0"/>
              </a:spcBef>
              <a:spcAft>
                <a:spcPts val="0"/>
              </a:spcAft>
              <a:buNone/>
            </a:pPr>
            <a:r>
              <a:rPr lang="en"/>
              <a:t>ctConcepts</a:t>
            </a:r>
            <a:endParaRPr/>
          </a:p>
        </p:txBody>
      </p:sp>
      <p:sp>
        <p:nvSpPr>
          <p:cNvPr id="88" name="Shape 88"/>
          <p:cNvSpPr/>
          <p:nvPr/>
        </p:nvSpPr>
        <p:spPr>
          <a:xfrm>
            <a:off x="3314999" y="1537583"/>
            <a:ext cx="441000" cy="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9" name="Shape 89"/>
          <p:cNvSpPr/>
          <p:nvPr/>
        </p:nvSpPr>
        <p:spPr>
          <a:xfrm>
            <a:off x="3314999" y="2603602"/>
            <a:ext cx="441000" cy="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nvSpPr>
        <p:spPr>
          <a:xfrm rot="5400000">
            <a:off x="3223635" y="2069933"/>
            <a:ext cx="1135200" cy="7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1" name="Shape 91"/>
          <p:cNvSpPr/>
          <p:nvPr/>
        </p:nvSpPr>
        <p:spPr>
          <a:xfrm>
            <a:off x="3826485" y="2037128"/>
            <a:ext cx="441000" cy="13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92" name="Shape 92"/>
          <p:cNvPicPr preferRelativeResize="0"/>
          <p:nvPr/>
        </p:nvPicPr>
        <p:blipFill>
          <a:blip r:embed="rId7">
            <a:alphaModFix/>
          </a:blip>
          <a:stretch>
            <a:fillRect/>
          </a:stretch>
        </p:blipFill>
        <p:spPr>
          <a:xfrm>
            <a:off x="4345173" y="1805516"/>
            <a:ext cx="582397" cy="599325"/>
          </a:xfrm>
          <a:prstGeom prst="rect">
            <a:avLst/>
          </a:prstGeom>
          <a:noFill/>
          <a:ln>
            <a:noFill/>
          </a:ln>
        </p:spPr>
      </p:pic>
      <p:sp>
        <p:nvSpPr>
          <p:cNvPr id="93" name="Shape 93"/>
          <p:cNvSpPr txBox="1"/>
          <p:nvPr/>
        </p:nvSpPr>
        <p:spPr>
          <a:xfrm>
            <a:off x="3859960" y="2340275"/>
            <a:ext cx="1524600" cy="3264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t>similarity</a:t>
            </a:r>
            <a:endParaRPr/>
          </a:p>
          <a:p>
            <a:pPr indent="0" lvl="0" marL="0" rtl="0" algn="ctr">
              <a:spcBef>
                <a:spcPts val="0"/>
              </a:spcBef>
              <a:spcAft>
                <a:spcPts val="0"/>
              </a:spcAft>
              <a:buNone/>
            </a:pPr>
            <a:r>
              <a:rPr lang="en"/>
              <a:t>score</a:t>
            </a:r>
            <a:endParaRPr/>
          </a:p>
          <a:p>
            <a:pPr indent="0" lvl="0" marL="0" algn="ctr">
              <a:spcBef>
                <a:spcPts val="0"/>
              </a:spcBef>
              <a:spcAft>
                <a:spcPts val="0"/>
              </a:spcAft>
              <a:buNone/>
            </a:pPr>
            <a:r>
              <a:rPr lang="en"/>
              <a:t>(next games)</a:t>
            </a:r>
            <a:endParaRPr/>
          </a:p>
        </p:txBody>
      </p:sp>
      <p:pic>
        <p:nvPicPr>
          <p:cNvPr id="94" name="Shape 94"/>
          <p:cNvPicPr preferRelativeResize="0"/>
          <p:nvPr/>
        </p:nvPicPr>
        <p:blipFill>
          <a:blip r:embed="rId8">
            <a:alphaModFix/>
          </a:blip>
          <a:stretch>
            <a:fillRect/>
          </a:stretch>
        </p:blipFill>
        <p:spPr>
          <a:xfrm>
            <a:off x="4345162" y="3135529"/>
            <a:ext cx="582397" cy="599325"/>
          </a:xfrm>
          <a:prstGeom prst="rect">
            <a:avLst/>
          </a:prstGeom>
          <a:noFill/>
          <a:ln>
            <a:noFill/>
          </a:ln>
        </p:spPr>
      </p:pic>
      <p:sp>
        <p:nvSpPr>
          <p:cNvPr id="95" name="Shape 95"/>
          <p:cNvSpPr txBox="1"/>
          <p:nvPr/>
        </p:nvSpPr>
        <p:spPr>
          <a:xfrm>
            <a:off x="3807252" y="3653161"/>
            <a:ext cx="1658400" cy="4989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t>struggling</a:t>
            </a:r>
            <a:endParaRPr/>
          </a:p>
          <a:p>
            <a:pPr indent="0" lvl="0" marL="0" algn="ctr">
              <a:spcBef>
                <a:spcPts val="0"/>
              </a:spcBef>
              <a:spcAft>
                <a:spcPts val="0"/>
              </a:spcAft>
              <a:buNone/>
            </a:pPr>
            <a:r>
              <a:rPr lang="en"/>
              <a:t>algorithm</a:t>
            </a:r>
            <a:endParaRPr/>
          </a:p>
          <a:p>
            <a:pPr indent="0" lvl="0" marL="0" algn="ctr">
              <a:spcBef>
                <a:spcPts val="0"/>
              </a:spcBef>
              <a:spcAft>
                <a:spcPts val="0"/>
              </a:spcAft>
              <a:buNone/>
            </a:pPr>
            <a:r>
              <a:rPr lang="en"/>
              <a:t>(improve games)</a:t>
            </a:r>
            <a:endParaRPr/>
          </a:p>
        </p:txBody>
      </p:sp>
      <p:sp>
        <p:nvSpPr>
          <p:cNvPr id="96" name="Shape 96"/>
          <p:cNvSpPr/>
          <p:nvPr/>
        </p:nvSpPr>
        <p:spPr>
          <a:xfrm>
            <a:off x="4977056" y="2107704"/>
            <a:ext cx="441000" cy="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97" name="Shape 97"/>
          <p:cNvSpPr/>
          <p:nvPr/>
        </p:nvSpPr>
        <p:spPr>
          <a:xfrm>
            <a:off x="4977056" y="3398846"/>
            <a:ext cx="441000" cy="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8" name="Shape 98"/>
          <p:cNvSpPr/>
          <p:nvPr/>
        </p:nvSpPr>
        <p:spPr>
          <a:xfrm rot="5400000">
            <a:off x="4771242" y="2754504"/>
            <a:ext cx="1364100" cy="7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9" name="Shape 99"/>
          <p:cNvSpPr/>
          <p:nvPr/>
        </p:nvSpPr>
        <p:spPr>
          <a:xfrm>
            <a:off x="5488542" y="2721582"/>
            <a:ext cx="441000" cy="13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00" name="Shape 100"/>
          <p:cNvPicPr preferRelativeResize="0"/>
          <p:nvPr/>
        </p:nvPicPr>
        <p:blipFill>
          <a:blip r:embed="rId9">
            <a:alphaModFix/>
          </a:blip>
          <a:stretch>
            <a:fillRect/>
          </a:stretch>
        </p:blipFill>
        <p:spPr>
          <a:xfrm>
            <a:off x="6026951" y="2489962"/>
            <a:ext cx="582397" cy="599325"/>
          </a:xfrm>
          <a:prstGeom prst="rect">
            <a:avLst/>
          </a:prstGeom>
          <a:noFill/>
          <a:ln>
            <a:noFill/>
          </a:ln>
        </p:spPr>
      </p:pic>
      <p:sp>
        <p:nvSpPr>
          <p:cNvPr id="101" name="Shape 101"/>
          <p:cNvSpPr txBox="1"/>
          <p:nvPr/>
        </p:nvSpPr>
        <p:spPr>
          <a:xfrm>
            <a:off x="5837212" y="3030363"/>
            <a:ext cx="970500" cy="2721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t>choose</a:t>
            </a:r>
            <a:endParaRPr/>
          </a:p>
          <a:p>
            <a:pPr indent="0" lvl="0" marL="0" algn="ctr">
              <a:spcBef>
                <a:spcPts val="0"/>
              </a:spcBef>
              <a:spcAft>
                <a:spcPts val="0"/>
              </a:spcAft>
              <a:buNone/>
            </a:pPr>
            <a:r>
              <a:rPr lang="en"/>
              <a:t>mode</a:t>
            </a:r>
            <a:endParaRPr/>
          </a:p>
        </p:txBody>
      </p:sp>
      <p:sp>
        <p:nvSpPr>
          <p:cNvPr id="102" name="Shape 102"/>
          <p:cNvSpPr/>
          <p:nvPr/>
        </p:nvSpPr>
        <p:spPr>
          <a:xfrm>
            <a:off x="6706887" y="2721582"/>
            <a:ext cx="441000" cy="13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03" name="Shape 103"/>
          <p:cNvPicPr preferRelativeResize="0"/>
          <p:nvPr/>
        </p:nvPicPr>
        <p:blipFill>
          <a:blip r:embed="rId10">
            <a:alphaModFix/>
          </a:blip>
          <a:stretch>
            <a:fillRect/>
          </a:stretch>
        </p:blipFill>
        <p:spPr>
          <a:xfrm>
            <a:off x="7245488" y="2489951"/>
            <a:ext cx="591180" cy="599342"/>
          </a:xfrm>
          <a:prstGeom prst="rect">
            <a:avLst/>
          </a:prstGeom>
          <a:noFill/>
          <a:ln>
            <a:noFill/>
          </a:ln>
        </p:spPr>
      </p:pic>
      <p:sp>
        <p:nvSpPr>
          <p:cNvPr id="104" name="Shape 104"/>
          <p:cNvSpPr txBox="1"/>
          <p:nvPr/>
        </p:nvSpPr>
        <p:spPr>
          <a:xfrm>
            <a:off x="7086750" y="3030360"/>
            <a:ext cx="908700" cy="1908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
              <a:t>ranking</a:t>
            </a:r>
            <a:endParaRPr/>
          </a:p>
        </p:txBody>
      </p:sp>
      <p:sp>
        <p:nvSpPr>
          <p:cNvPr id="105" name="Shape 105"/>
          <p:cNvSpPr/>
          <p:nvPr/>
        </p:nvSpPr>
        <p:spPr>
          <a:xfrm>
            <a:off x="7934210" y="2721570"/>
            <a:ext cx="441000" cy="13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6" name="Shape 106"/>
          <p:cNvSpPr txBox="1"/>
          <p:nvPr/>
        </p:nvSpPr>
        <p:spPr>
          <a:xfrm>
            <a:off x="8274500" y="3030375"/>
            <a:ext cx="1022700" cy="32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output</a:t>
            </a:r>
            <a:endParaRPr/>
          </a:p>
        </p:txBody>
      </p:sp>
      <p:pic>
        <p:nvPicPr>
          <p:cNvPr id="107" name="Shape 107"/>
          <p:cNvPicPr preferRelativeResize="0"/>
          <p:nvPr/>
        </p:nvPicPr>
        <p:blipFill>
          <a:blip r:embed="rId11">
            <a:alphaModFix/>
          </a:blip>
          <a:stretch>
            <a:fillRect/>
          </a:stretch>
        </p:blipFill>
        <p:spPr>
          <a:xfrm>
            <a:off x="8472713" y="2498550"/>
            <a:ext cx="582400" cy="58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Student Recommendation</a:t>
            </a:r>
            <a:endParaRPr/>
          </a:p>
          <a:p>
            <a:pPr indent="0" lvl="0" marL="0">
              <a:spcBef>
                <a:spcPts val="0"/>
              </a:spcBef>
              <a:spcAft>
                <a:spcPts val="0"/>
              </a:spcAft>
              <a:buNone/>
            </a:pPr>
            <a:r>
              <a:t/>
            </a:r>
            <a:endParaRPr/>
          </a:p>
        </p:txBody>
      </p:sp>
      <p:sp>
        <p:nvSpPr>
          <p:cNvPr id="113" name="Shape 113"/>
          <p:cNvSpPr txBox="1"/>
          <p:nvPr/>
        </p:nvSpPr>
        <p:spPr>
          <a:xfrm>
            <a:off x="433800" y="1019000"/>
            <a:ext cx="6505200" cy="880200"/>
          </a:xfrm>
          <a:prstGeom prst="rect">
            <a:avLst/>
          </a:prstGeom>
          <a:noFill/>
          <a:ln>
            <a:noFill/>
          </a:ln>
        </p:spPr>
        <p:txBody>
          <a:bodyPr anchorCtr="0" anchor="t" bIns="91425" lIns="91425" spcFirstLastPara="1" rIns="91425" wrap="square" tIns="91425">
            <a:noAutofit/>
          </a:bodyPr>
          <a:lstStyle/>
          <a:p>
            <a:pPr indent="-342900" lvl="0" marL="457200" rtl="0">
              <a:lnSpc>
                <a:spcPct val="150000"/>
              </a:lnSpc>
              <a:spcBef>
                <a:spcPts val="0"/>
              </a:spcBef>
              <a:spcAft>
                <a:spcPts val="0"/>
              </a:spcAft>
              <a:buSzPts val="1800"/>
              <a:buChar char="●"/>
            </a:pPr>
            <a:r>
              <a:rPr lang="en" sz="1800"/>
              <a:t>Find similar students</a:t>
            </a:r>
            <a:endParaRPr sz="1800"/>
          </a:p>
          <a:p>
            <a:pPr indent="-342900" lvl="1" marL="914400" rtl="0">
              <a:lnSpc>
                <a:spcPct val="150000"/>
              </a:lnSpc>
              <a:spcBef>
                <a:spcPts val="0"/>
              </a:spcBef>
              <a:spcAft>
                <a:spcPts val="0"/>
              </a:spcAft>
              <a:buSzPts val="1800"/>
              <a:buChar char="○"/>
            </a:pPr>
            <a:r>
              <a:rPr lang="en" sz="1800"/>
              <a:t>Collaborative filtering</a:t>
            </a:r>
            <a:endParaRPr sz="1800"/>
          </a:p>
          <a:p>
            <a:pPr indent="0" lvl="0" marL="0" rtl="0">
              <a:lnSpc>
                <a:spcPct val="150000"/>
              </a:lnSpc>
              <a:spcBef>
                <a:spcPts val="0"/>
              </a:spcBef>
              <a:spcAft>
                <a:spcPts val="0"/>
              </a:spcAft>
              <a:buNone/>
            </a:pPr>
            <a:r>
              <a:t/>
            </a:r>
            <a:endParaRPr/>
          </a:p>
          <a:p>
            <a:pPr indent="0" lvl="0" marL="0" rtl="0">
              <a:lnSpc>
                <a:spcPct val="150000"/>
              </a:lnSpc>
              <a:spcBef>
                <a:spcPts val="0"/>
              </a:spcBef>
              <a:spcAft>
                <a:spcPts val="0"/>
              </a:spcAft>
              <a:buNone/>
            </a:pPr>
            <a:r>
              <a:t/>
            </a:r>
            <a:endParaRPr/>
          </a:p>
          <a:p>
            <a:pPr indent="0" lvl="0" marL="0" rtl="0">
              <a:lnSpc>
                <a:spcPct val="150000"/>
              </a:lnSpc>
              <a:spcBef>
                <a:spcPts val="0"/>
              </a:spcBef>
              <a:spcAft>
                <a:spcPts val="0"/>
              </a:spcAft>
              <a:buNone/>
            </a:pPr>
            <a:r>
              <a:t/>
            </a:r>
            <a:endParaRPr/>
          </a:p>
          <a:p>
            <a:pPr indent="0" lvl="0" marL="0" rtl="0">
              <a:lnSpc>
                <a:spcPct val="150000"/>
              </a:lnSpc>
              <a:spcBef>
                <a:spcPts val="0"/>
              </a:spcBef>
              <a:spcAft>
                <a:spcPts val="0"/>
              </a:spcAft>
              <a:buNone/>
            </a:pPr>
            <a:r>
              <a:rPr lang="en"/>
              <a:t>	</a:t>
            </a:r>
            <a:endParaRPr/>
          </a:p>
          <a:p>
            <a:pPr indent="0" lvl="0" marL="457200">
              <a:lnSpc>
                <a:spcPct val="150000"/>
              </a:lnSpc>
              <a:spcBef>
                <a:spcPts val="0"/>
              </a:spcBef>
              <a:spcAft>
                <a:spcPts val="0"/>
              </a:spcAft>
              <a:buNone/>
            </a:pPr>
            <a:r>
              <a:t/>
            </a:r>
            <a:endParaRPr/>
          </a:p>
        </p:txBody>
      </p:sp>
      <p:pic>
        <p:nvPicPr>
          <p:cNvPr id="114" name="Shape 114"/>
          <p:cNvPicPr preferRelativeResize="0"/>
          <p:nvPr/>
        </p:nvPicPr>
        <p:blipFill>
          <a:blip r:embed="rId3">
            <a:alphaModFix/>
          </a:blip>
          <a:stretch>
            <a:fillRect/>
          </a:stretch>
        </p:blipFill>
        <p:spPr>
          <a:xfrm>
            <a:off x="1130750" y="1899200"/>
            <a:ext cx="3970650" cy="880275"/>
          </a:xfrm>
          <a:prstGeom prst="rect">
            <a:avLst/>
          </a:prstGeom>
          <a:noFill/>
          <a:ln>
            <a:noFill/>
          </a:ln>
        </p:spPr>
      </p:pic>
      <p:sp>
        <p:nvSpPr>
          <p:cNvPr id="115" name="Shape 115"/>
          <p:cNvSpPr txBox="1"/>
          <p:nvPr>
            <p:ph idx="1" type="body"/>
          </p:nvPr>
        </p:nvSpPr>
        <p:spPr>
          <a:xfrm>
            <a:off x="464100" y="2710975"/>
            <a:ext cx="5326800" cy="5472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Compute the mastery level of ctConcepts</a:t>
            </a:r>
            <a:endParaRPr/>
          </a:p>
        </p:txBody>
      </p:sp>
      <p:pic>
        <p:nvPicPr>
          <p:cNvPr id="116" name="Shape 116"/>
          <p:cNvPicPr preferRelativeResize="0"/>
          <p:nvPr/>
        </p:nvPicPr>
        <p:blipFill>
          <a:blip r:embed="rId4">
            <a:alphaModFix/>
          </a:blip>
          <a:stretch>
            <a:fillRect/>
          </a:stretch>
        </p:blipFill>
        <p:spPr>
          <a:xfrm>
            <a:off x="836125" y="3252325"/>
            <a:ext cx="4197749" cy="122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Student Recommendation</a:t>
            </a:r>
            <a:endParaRPr/>
          </a:p>
        </p:txBody>
      </p:sp>
      <p:sp>
        <p:nvSpPr>
          <p:cNvPr id="122" name="Shape 122"/>
          <p:cNvSpPr txBox="1"/>
          <p:nvPr>
            <p:ph idx="1" type="body"/>
          </p:nvPr>
        </p:nvSpPr>
        <p:spPr>
          <a:xfrm>
            <a:off x="311700" y="1064775"/>
            <a:ext cx="7170600" cy="5472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Compute the similarity score of each game in game candidates</a:t>
            </a:r>
            <a:endParaRPr>
              <a:solidFill>
                <a:srgbClr val="000000"/>
              </a:solidFill>
              <a:latin typeface="Arial"/>
              <a:ea typeface="Arial"/>
              <a:cs typeface="Arial"/>
              <a:sym typeface="Arial"/>
            </a:endParaRPr>
          </a:p>
        </p:txBody>
      </p:sp>
      <p:graphicFrame>
        <p:nvGraphicFramePr>
          <p:cNvPr id="123" name="Shape 123"/>
          <p:cNvGraphicFramePr/>
          <p:nvPr/>
        </p:nvGraphicFramePr>
        <p:xfrm>
          <a:off x="518725" y="1752750"/>
          <a:ext cx="3000000" cy="3000000"/>
        </p:xfrm>
        <a:graphic>
          <a:graphicData uri="http://schemas.openxmlformats.org/drawingml/2006/table">
            <a:tbl>
              <a:tblPr>
                <a:noFill/>
                <a:tableStyleId>{F0D4D8E2-B1F7-489C-B2A3-001A2590AE96}</a:tableStyleId>
              </a:tblPr>
              <a:tblGrid>
                <a:gridCol w="1505800"/>
                <a:gridCol w="929750"/>
                <a:gridCol w="1224250"/>
                <a:gridCol w="1356025"/>
                <a:gridCol w="1344425"/>
              </a:tblGrid>
              <a:tr h="266250">
                <a:tc>
                  <a:txBody>
                    <a:bodyPr>
                      <a:noAutofit/>
                    </a:bodyPr>
                    <a:lstStyle/>
                    <a:p>
                      <a:pPr indent="0" lvl="0" marL="0" rtl="0" algn="ctr">
                        <a:spcBef>
                          <a:spcPts val="0"/>
                        </a:spcBef>
                        <a:spcAft>
                          <a:spcPts val="0"/>
                        </a:spcAft>
                        <a:buNone/>
                      </a:pPr>
                      <a:r>
                        <a:rPr lang="en">
                          <a:solidFill>
                            <a:srgbClr val="F3F3F3"/>
                          </a:solidFill>
                        </a:rPr>
                        <a:t>ctConcepts</a:t>
                      </a:r>
                      <a:endParaRPr>
                        <a:solidFill>
                          <a:srgbClr val="F3F3F3"/>
                        </a:solidFill>
                      </a:endParaRPr>
                    </a:p>
                  </a:txBody>
                  <a:tcPr marT="91425" marB="91425" marR="91425" marL="91425">
                    <a:solidFill>
                      <a:schemeClr val="dk2"/>
                    </a:solidFill>
                  </a:tcPr>
                </a:tc>
                <a:tc>
                  <a:txBody>
                    <a:bodyPr>
                      <a:noAutofit/>
                    </a:bodyPr>
                    <a:lstStyle/>
                    <a:p>
                      <a:pPr indent="0" lvl="0" marL="0" rtl="0" algn="ctr">
                        <a:spcBef>
                          <a:spcPts val="0"/>
                        </a:spcBef>
                        <a:spcAft>
                          <a:spcPts val="0"/>
                        </a:spcAft>
                        <a:buNone/>
                      </a:pPr>
                      <a:r>
                        <a:rPr lang="en">
                          <a:solidFill>
                            <a:srgbClr val="FF0000"/>
                          </a:solidFill>
                        </a:rPr>
                        <a:t>l</a:t>
                      </a:r>
                      <a:r>
                        <a:rPr lang="en">
                          <a:solidFill>
                            <a:srgbClr val="FF0000"/>
                          </a:solidFill>
                        </a:rPr>
                        <a:t>oop</a:t>
                      </a:r>
                      <a:endParaRPr>
                        <a:solidFill>
                          <a:srgbClr val="FF0000"/>
                        </a:solidFill>
                      </a:endParaRPr>
                    </a:p>
                  </a:txBody>
                  <a:tcPr marT="91425" marB="91425" marR="91425" marL="91425">
                    <a:solidFill>
                      <a:schemeClr val="dk2"/>
                    </a:solidFill>
                  </a:tcPr>
                </a:tc>
                <a:tc>
                  <a:txBody>
                    <a:bodyPr>
                      <a:noAutofit/>
                    </a:bodyPr>
                    <a:lstStyle/>
                    <a:p>
                      <a:pPr indent="0" lvl="0" marL="0" rtl="0" algn="ctr">
                        <a:spcBef>
                          <a:spcPts val="0"/>
                        </a:spcBef>
                        <a:spcAft>
                          <a:spcPts val="0"/>
                        </a:spcAft>
                        <a:buNone/>
                      </a:pPr>
                      <a:r>
                        <a:rPr lang="en">
                          <a:solidFill>
                            <a:srgbClr val="0000FF"/>
                          </a:solidFill>
                        </a:rPr>
                        <a:t>condition</a:t>
                      </a:r>
                      <a:endParaRPr>
                        <a:solidFill>
                          <a:srgbClr val="0000FF"/>
                        </a:solidFill>
                      </a:endParaRPr>
                    </a:p>
                  </a:txBody>
                  <a:tcPr marT="91425" marB="91425" marR="91425" marL="91425">
                    <a:solidFill>
                      <a:schemeClr val="dk2"/>
                    </a:solidFill>
                  </a:tcPr>
                </a:tc>
                <a:tc>
                  <a:txBody>
                    <a:bodyPr>
                      <a:noAutofit/>
                    </a:bodyPr>
                    <a:lstStyle/>
                    <a:p>
                      <a:pPr indent="0" lvl="0" marL="0" rtl="0" algn="ctr">
                        <a:spcBef>
                          <a:spcPts val="0"/>
                        </a:spcBef>
                        <a:spcAft>
                          <a:spcPts val="0"/>
                        </a:spcAft>
                        <a:buNone/>
                      </a:pPr>
                      <a:r>
                        <a:rPr lang="en">
                          <a:solidFill>
                            <a:srgbClr val="00FF00"/>
                          </a:solidFill>
                        </a:rPr>
                        <a:t>sequence</a:t>
                      </a:r>
                      <a:endParaRPr>
                        <a:solidFill>
                          <a:srgbClr val="00FF00"/>
                        </a:solidFill>
                      </a:endParaRPr>
                    </a:p>
                  </a:txBody>
                  <a:tcPr marT="91425" marB="91425" marR="91425" marL="91425">
                    <a:solidFill>
                      <a:schemeClr val="dk2"/>
                    </a:solidFill>
                  </a:tcPr>
                </a:tc>
                <a:tc>
                  <a:txBody>
                    <a:bodyPr>
                      <a:noAutofit/>
                    </a:bodyPr>
                    <a:lstStyle/>
                    <a:p>
                      <a:pPr indent="0" lvl="0" marL="0" rtl="0" algn="ctr">
                        <a:spcBef>
                          <a:spcPts val="0"/>
                        </a:spcBef>
                        <a:spcAft>
                          <a:spcPts val="0"/>
                        </a:spcAft>
                        <a:buNone/>
                      </a:pPr>
                      <a:r>
                        <a:rPr lang="en">
                          <a:solidFill>
                            <a:srgbClr val="FF0000"/>
                          </a:solidFill>
                        </a:rPr>
                        <a:t>algorithms</a:t>
                      </a:r>
                      <a:endParaRPr>
                        <a:solidFill>
                          <a:srgbClr val="FF0000"/>
                        </a:solidFill>
                      </a:endParaRPr>
                    </a:p>
                  </a:txBody>
                  <a:tcPr marT="91425" marB="91425" marR="91425" marL="91425">
                    <a:solidFill>
                      <a:schemeClr val="dk2"/>
                    </a:solidFill>
                  </a:tcPr>
                </a:tc>
              </a:tr>
              <a:tr h="100000">
                <a:tc>
                  <a:txBody>
                    <a:bodyPr>
                      <a:noAutofit/>
                    </a:bodyPr>
                    <a:lstStyle/>
                    <a:p>
                      <a:pPr indent="0" lvl="0" marL="0" rtl="0" algn="ctr">
                        <a:spcBef>
                          <a:spcPts val="0"/>
                        </a:spcBef>
                        <a:spcAft>
                          <a:spcPts val="0"/>
                        </a:spcAft>
                        <a:buNone/>
                      </a:pPr>
                      <a:r>
                        <a:rPr lang="en">
                          <a:solidFill>
                            <a:srgbClr val="F3F3F3"/>
                          </a:solidFill>
                        </a:rPr>
                        <a:t>m</a:t>
                      </a:r>
                      <a:r>
                        <a:rPr lang="en">
                          <a:solidFill>
                            <a:srgbClr val="F3F3F3"/>
                          </a:solidFill>
                        </a:rPr>
                        <a:t>astery level</a:t>
                      </a:r>
                      <a:endParaRPr>
                        <a:solidFill>
                          <a:srgbClr val="F3F3F3"/>
                        </a:solidFill>
                      </a:endParaRPr>
                    </a:p>
                  </a:txBody>
                  <a:tcPr marT="91425" marB="91425" marR="91425" marL="91425">
                    <a:solidFill>
                      <a:schemeClr val="dk2"/>
                    </a:solidFill>
                  </a:tcPr>
                </a:tc>
                <a:tc>
                  <a:txBody>
                    <a:bodyPr>
                      <a:noAutofit/>
                    </a:bodyPr>
                    <a:lstStyle/>
                    <a:p>
                      <a:pPr indent="0" lvl="0" marL="0" rtl="0" algn="ctr">
                        <a:spcBef>
                          <a:spcPts val="0"/>
                        </a:spcBef>
                        <a:spcAft>
                          <a:spcPts val="0"/>
                        </a:spcAft>
                        <a:buNone/>
                      </a:pPr>
                      <a:r>
                        <a:rPr b="1" lang="en">
                          <a:solidFill>
                            <a:srgbClr val="FF0000"/>
                          </a:solidFill>
                        </a:rPr>
                        <a:t>1</a:t>
                      </a:r>
                      <a:endParaRPr b="1">
                        <a:solidFill>
                          <a:srgbClr val="FF0000"/>
                        </a:solidFill>
                      </a:endParaRPr>
                    </a:p>
                  </a:txBody>
                  <a:tcPr marT="91425" marB="91425" marR="91425" marL="91425">
                    <a:solidFill>
                      <a:schemeClr val="dk2"/>
                    </a:solidFill>
                  </a:tcPr>
                </a:tc>
                <a:tc>
                  <a:txBody>
                    <a:bodyPr>
                      <a:noAutofit/>
                    </a:bodyPr>
                    <a:lstStyle/>
                    <a:p>
                      <a:pPr indent="0" lvl="0" marL="0" rtl="0" algn="ctr">
                        <a:spcBef>
                          <a:spcPts val="0"/>
                        </a:spcBef>
                        <a:spcAft>
                          <a:spcPts val="0"/>
                        </a:spcAft>
                        <a:buNone/>
                      </a:pPr>
                      <a:r>
                        <a:rPr b="1" lang="en">
                          <a:solidFill>
                            <a:srgbClr val="0000FF"/>
                          </a:solidFill>
                        </a:rPr>
                        <a:t>2</a:t>
                      </a:r>
                      <a:endParaRPr b="1">
                        <a:solidFill>
                          <a:srgbClr val="0000FF"/>
                        </a:solidFill>
                      </a:endParaRPr>
                    </a:p>
                  </a:txBody>
                  <a:tcPr marT="91425" marB="91425" marR="91425" marL="91425">
                    <a:solidFill>
                      <a:schemeClr val="dk2"/>
                    </a:solidFill>
                  </a:tcPr>
                </a:tc>
                <a:tc>
                  <a:txBody>
                    <a:bodyPr>
                      <a:noAutofit/>
                    </a:bodyPr>
                    <a:lstStyle/>
                    <a:p>
                      <a:pPr indent="0" lvl="0" marL="0" rtl="0" algn="ctr">
                        <a:spcBef>
                          <a:spcPts val="0"/>
                        </a:spcBef>
                        <a:spcAft>
                          <a:spcPts val="0"/>
                        </a:spcAft>
                        <a:buNone/>
                      </a:pPr>
                      <a:r>
                        <a:rPr b="1" lang="en">
                          <a:solidFill>
                            <a:srgbClr val="00FF00"/>
                          </a:solidFill>
                        </a:rPr>
                        <a:t>3</a:t>
                      </a:r>
                      <a:endParaRPr b="1">
                        <a:solidFill>
                          <a:srgbClr val="00FF00"/>
                        </a:solidFill>
                      </a:endParaRPr>
                    </a:p>
                  </a:txBody>
                  <a:tcPr marT="91425" marB="91425" marR="91425" marL="91425">
                    <a:solidFill>
                      <a:schemeClr val="dk2"/>
                    </a:solidFill>
                  </a:tcPr>
                </a:tc>
                <a:tc>
                  <a:txBody>
                    <a:bodyPr>
                      <a:noAutofit/>
                    </a:bodyPr>
                    <a:lstStyle/>
                    <a:p>
                      <a:pPr indent="0" lvl="0" marL="0" rtl="0" algn="ctr">
                        <a:spcBef>
                          <a:spcPts val="0"/>
                        </a:spcBef>
                        <a:spcAft>
                          <a:spcPts val="0"/>
                        </a:spcAft>
                        <a:buNone/>
                      </a:pPr>
                      <a:r>
                        <a:rPr b="1" lang="en">
                          <a:solidFill>
                            <a:srgbClr val="FF0000"/>
                          </a:solidFill>
                        </a:rPr>
                        <a:t>1</a:t>
                      </a:r>
                      <a:endParaRPr b="1">
                        <a:solidFill>
                          <a:srgbClr val="FF0000"/>
                        </a:solidFill>
                      </a:endParaRPr>
                    </a:p>
                  </a:txBody>
                  <a:tcPr marT="91425" marB="91425" marR="91425" marL="91425">
                    <a:solidFill>
                      <a:schemeClr val="dk2"/>
                    </a:solidFill>
                  </a:tcPr>
                </a:tc>
              </a:tr>
            </a:tbl>
          </a:graphicData>
        </a:graphic>
      </p:graphicFrame>
      <p:graphicFrame>
        <p:nvGraphicFramePr>
          <p:cNvPr id="124" name="Shape 124"/>
          <p:cNvGraphicFramePr/>
          <p:nvPr/>
        </p:nvGraphicFramePr>
        <p:xfrm>
          <a:off x="518738" y="2898000"/>
          <a:ext cx="3000000" cy="3000000"/>
        </p:xfrm>
        <a:graphic>
          <a:graphicData uri="http://schemas.openxmlformats.org/drawingml/2006/table">
            <a:tbl>
              <a:tblPr>
                <a:noFill/>
                <a:tableStyleId>{F0D4D8E2-B1F7-489C-B2A3-001A2590AE96}</a:tableStyleId>
              </a:tblPr>
              <a:tblGrid>
                <a:gridCol w="1644525"/>
                <a:gridCol w="2799425"/>
                <a:gridCol w="1916275"/>
              </a:tblGrid>
              <a:tr h="381000">
                <a:tc>
                  <a:txBody>
                    <a:bodyPr>
                      <a:noAutofit/>
                    </a:bodyPr>
                    <a:lstStyle/>
                    <a:p>
                      <a:pPr indent="0" lvl="0" marL="0" algn="ctr">
                        <a:spcBef>
                          <a:spcPts val="0"/>
                        </a:spcBef>
                        <a:spcAft>
                          <a:spcPts val="0"/>
                        </a:spcAft>
                        <a:buNone/>
                      </a:pPr>
                      <a:r>
                        <a:rPr lang="en">
                          <a:solidFill>
                            <a:srgbClr val="F3F3F3"/>
                          </a:solidFill>
                        </a:rPr>
                        <a:t>game candidates</a:t>
                      </a:r>
                      <a:endParaRPr>
                        <a:solidFill>
                          <a:srgbClr val="F3F3F3"/>
                        </a:solidFill>
                      </a:endParaRPr>
                    </a:p>
                  </a:txBody>
                  <a:tcPr marT="91425" marB="91425" marR="91425" marL="91425">
                    <a:solidFill>
                      <a:schemeClr val="dk2"/>
                    </a:solidFill>
                  </a:tcPr>
                </a:tc>
                <a:tc>
                  <a:txBody>
                    <a:bodyPr>
                      <a:noAutofit/>
                    </a:bodyPr>
                    <a:lstStyle/>
                    <a:p>
                      <a:pPr indent="0" lvl="0" marL="0" algn="ctr">
                        <a:spcBef>
                          <a:spcPts val="0"/>
                        </a:spcBef>
                        <a:spcAft>
                          <a:spcPts val="0"/>
                        </a:spcAft>
                        <a:buNone/>
                      </a:pPr>
                      <a:r>
                        <a:rPr lang="en">
                          <a:solidFill>
                            <a:srgbClr val="F3F3F3"/>
                          </a:solidFill>
                        </a:rPr>
                        <a:t>ctConcepts</a:t>
                      </a:r>
                      <a:endParaRPr>
                        <a:solidFill>
                          <a:srgbClr val="F3F3F3"/>
                        </a:solidFill>
                      </a:endParaRPr>
                    </a:p>
                  </a:txBody>
                  <a:tcPr marT="91425" marB="91425" marR="91425" marL="91425">
                    <a:solidFill>
                      <a:schemeClr val="dk2"/>
                    </a:solidFill>
                  </a:tcPr>
                </a:tc>
                <a:tc>
                  <a:txBody>
                    <a:bodyPr>
                      <a:noAutofit/>
                    </a:bodyPr>
                    <a:lstStyle/>
                    <a:p>
                      <a:pPr indent="0" lvl="0" marL="0" algn="ctr">
                        <a:spcBef>
                          <a:spcPts val="0"/>
                        </a:spcBef>
                        <a:spcAft>
                          <a:spcPts val="0"/>
                        </a:spcAft>
                        <a:buNone/>
                      </a:pPr>
                      <a:r>
                        <a:rPr lang="en">
                          <a:solidFill>
                            <a:srgbClr val="F3F3F3"/>
                          </a:solidFill>
                        </a:rPr>
                        <a:t>similarity score</a:t>
                      </a:r>
                      <a:endParaRPr>
                        <a:solidFill>
                          <a:srgbClr val="F3F3F3"/>
                        </a:solidFill>
                      </a:endParaRPr>
                    </a:p>
                  </a:txBody>
                  <a:tcPr marT="91425" marB="91425" marR="91425" marL="91425">
                    <a:solidFill>
                      <a:schemeClr val="dk2"/>
                    </a:solidFill>
                  </a:tcPr>
                </a:tc>
              </a:tr>
              <a:tr h="381000">
                <a:tc>
                  <a:txBody>
                    <a:bodyPr>
                      <a:noAutofit/>
                    </a:bodyPr>
                    <a:lstStyle/>
                    <a:p>
                      <a:pPr indent="0" lvl="0" marL="0" algn="ctr">
                        <a:spcBef>
                          <a:spcPts val="0"/>
                        </a:spcBef>
                        <a:spcAft>
                          <a:spcPts val="0"/>
                        </a:spcAft>
                        <a:buNone/>
                      </a:pPr>
                      <a:r>
                        <a:rPr lang="en">
                          <a:solidFill>
                            <a:srgbClr val="F3F3F3"/>
                          </a:solidFill>
                        </a:rPr>
                        <a:t>game 1</a:t>
                      </a:r>
                      <a:endParaRPr>
                        <a:solidFill>
                          <a:srgbClr val="F3F3F3"/>
                        </a:solidFill>
                      </a:endParaRPr>
                    </a:p>
                  </a:txBody>
                  <a:tcPr marT="91425" marB="91425" marR="91425" marL="91425">
                    <a:solidFill>
                      <a:schemeClr val="dk2"/>
                    </a:solidFill>
                  </a:tcPr>
                </a:tc>
                <a:tc>
                  <a:txBody>
                    <a:bodyPr>
                      <a:noAutofit/>
                    </a:bodyPr>
                    <a:lstStyle/>
                    <a:p>
                      <a:pPr indent="0" lvl="0" marL="0" algn="ctr">
                        <a:spcBef>
                          <a:spcPts val="0"/>
                        </a:spcBef>
                        <a:spcAft>
                          <a:spcPts val="0"/>
                        </a:spcAft>
                        <a:buNone/>
                      </a:pPr>
                      <a:r>
                        <a:rPr lang="en">
                          <a:solidFill>
                            <a:srgbClr val="FF0000"/>
                          </a:solidFill>
                        </a:rPr>
                        <a:t>loop</a:t>
                      </a:r>
                      <a:r>
                        <a:rPr lang="en"/>
                        <a:t>, </a:t>
                      </a:r>
                      <a:r>
                        <a:rPr lang="en">
                          <a:solidFill>
                            <a:srgbClr val="0000FF"/>
                          </a:solidFill>
                        </a:rPr>
                        <a:t>condition</a:t>
                      </a:r>
                      <a:endParaRPr>
                        <a:solidFill>
                          <a:srgbClr val="0000FF"/>
                        </a:solidFill>
                      </a:endParaRPr>
                    </a:p>
                  </a:txBody>
                  <a:tcPr marT="91425" marB="91425" marR="91425" marL="91425">
                    <a:solidFill>
                      <a:schemeClr val="dk2"/>
                    </a:solidFill>
                  </a:tcPr>
                </a:tc>
                <a:tc>
                  <a:txBody>
                    <a:bodyPr>
                      <a:noAutofit/>
                    </a:bodyPr>
                    <a:lstStyle/>
                    <a:p>
                      <a:pPr indent="0" lvl="0" marL="0" algn="ctr">
                        <a:spcBef>
                          <a:spcPts val="0"/>
                        </a:spcBef>
                        <a:spcAft>
                          <a:spcPts val="0"/>
                        </a:spcAft>
                        <a:buNone/>
                      </a:pPr>
                      <a:r>
                        <a:rPr lang="en">
                          <a:solidFill>
                            <a:srgbClr val="F3F3F3"/>
                          </a:solidFill>
                        </a:rPr>
                        <a:t>(</a:t>
                      </a:r>
                      <a:r>
                        <a:rPr lang="en">
                          <a:solidFill>
                            <a:srgbClr val="FF0000"/>
                          </a:solidFill>
                        </a:rPr>
                        <a:t>0.33</a:t>
                      </a:r>
                      <a:r>
                        <a:rPr lang="en">
                          <a:solidFill>
                            <a:srgbClr val="F3F3F3"/>
                          </a:solidFill>
                        </a:rPr>
                        <a:t>+</a:t>
                      </a:r>
                      <a:r>
                        <a:rPr lang="en">
                          <a:solidFill>
                            <a:srgbClr val="0000FF"/>
                          </a:solidFill>
                        </a:rPr>
                        <a:t>0.66</a:t>
                      </a:r>
                      <a:r>
                        <a:rPr lang="en">
                          <a:solidFill>
                            <a:srgbClr val="F3F3F3"/>
                          </a:solidFill>
                        </a:rPr>
                        <a:t>)/2</a:t>
                      </a:r>
                      <a:endParaRPr>
                        <a:solidFill>
                          <a:srgbClr val="F3F3F3"/>
                        </a:solidFill>
                      </a:endParaRPr>
                    </a:p>
                  </a:txBody>
                  <a:tcPr marT="91425" marB="91425" marR="91425" marL="91425">
                    <a:solidFill>
                      <a:schemeClr val="dk2"/>
                    </a:solidFill>
                  </a:tcPr>
                </a:tc>
              </a:tr>
              <a:tr h="381000">
                <a:tc>
                  <a:txBody>
                    <a:bodyPr>
                      <a:noAutofit/>
                    </a:bodyPr>
                    <a:lstStyle/>
                    <a:p>
                      <a:pPr indent="0" lvl="0" marL="0" algn="ctr">
                        <a:spcBef>
                          <a:spcPts val="0"/>
                        </a:spcBef>
                        <a:spcAft>
                          <a:spcPts val="0"/>
                        </a:spcAft>
                        <a:buNone/>
                      </a:pPr>
                      <a:r>
                        <a:rPr lang="en">
                          <a:solidFill>
                            <a:srgbClr val="F3F3F3"/>
                          </a:solidFill>
                        </a:rPr>
                        <a:t>game 2</a:t>
                      </a:r>
                      <a:endParaRPr>
                        <a:solidFill>
                          <a:srgbClr val="F3F3F3"/>
                        </a:solidFill>
                      </a:endParaRPr>
                    </a:p>
                  </a:txBody>
                  <a:tcPr marT="91425" marB="91425" marR="91425" marL="91425">
                    <a:solidFill>
                      <a:schemeClr val="dk2"/>
                    </a:solidFill>
                  </a:tcPr>
                </a:tc>
                <a:tc>
                  <a:txBody>
                    <a:bodyPr>
                      <a:noAutofit/>
                    </a:bodyPr>
                    <a:lstStyle/>
                    <a:p>
                      <a:pPr indent="0" lvl="0" marL="0" algn="ctr">
                        <a:spcBef>
                          <a:spcPts val="0"/>
                        </a:spcBef>
                        <a:spcAft>
                          <a:spcPts val="0"/>
                        </a:spcAft>
                        <a:buNone/>
                      </a:pPr>
                      <a:r>
                        <a:rPr lang="en">
                          <a:solidFill>
                            <a:srgbClr val="FF0000"/>
                          </a:solidFill>
                        </a:rPr>
                        <a:t>loop</a:t>
                      </a:r>
                      <a:r>
                        <a:rPr lang="en"/>
                        <a:t>, </a:t>
                      </a:r>
                      <a:r>
                        <a:rPr lang="en">
                          <a:solidFill>
                            <a:srgbClr val="0000FF"/>
                          </a:solidFill>
                        </a:rPr>
                        <a:t>condition</a:t>
                      </a:r>
                      <a:r>
                        <a:rPr lang="en"/>
                        <a:t>, </a:t>
                      </a:r>
                      <a:r>
                        <a:rPr lang="en">
                          <a:solidFill>
                            <a:srgbClr val="00FF00"/>
                          </a:solidFill>
                        </a:rPr>
                        <a:t>sequence</a:t>
                      </a:r>
                      <a:endParaRPr>
                        <a:solidFill>
                          <a:srgbClr val="00FF00"/>
                        </a:solidFill>
                      </a:endParaRPr>
                    </a:p>
                  </a:txBody>
                  <a:tcPr marT="91425" marB="91425" marR="91425" marL="91425">
                    <a:solidFill>
                      <a:schemeClr val="dk2"/>
                    </a:solidFill>
                  </a:tcPr>
                </a:tc>
                <a:tc>
                  <a:txBody>
                    <a:bodyPr>
                      <a:noAutofit/>
                    </a:bodyPr>
                    <a:lstStyle/>
                    <a:p>
                      <a:pPr indent="0" lvl="0" marL="0" algn="ctr">
                        <a:spcBef>
                          <a:spcPts val="0"/>
                        </a:spcBef>
                        <a:spcAft>
                          <a:spcPts val="0"/>
                        </a:spcAft>
                        <a:buNone/>
                      </a:pPr>
                      <a:r>
                        <a:rPr lang="en">
                          <a:solidFill>
                            <a:srgbClr val="F3F3F3"/>
                          </a:solidFill>
                        </a:rPr>
                        <a:t>(</a:t>
                      </a:r>
                      <a:r>
                        <a:rPr lang="en">
                          <a:solidFill>
                            <a:srgbClr val="FF0000"/>
                          </a:solidFill>
                        </a:rPr>
                        <a:t>0.33</a:t>
                      </a:r>
                      <a:r>
                        <a:rPr lang="en">
                          <a:solidFill>
                            <a:srgbClr val="F3F3F3"/>
                          </a:solidFill>
                        </a:rPr>
                        <a:t>+</a:t>
                      </a:r>
                      <a:r>
                        <a:rPr lang="en">
                          <a:solidFill>
                            <a:srgbClr val="0000FF"/>
                          </a:solidFill>
                        </a:rPr>
                        <a:t>0.66</a:t>
                      </a:r>
                      <a:r>
                        <a:rPr lang="en">
                          <a:solidFill>
                            <a:srgbClr val="F3F3F3"/>
                          </a:solidFill>
                        </a:rPr>
                        <a:t>+</a:t>
                      </a:r>
                      <a:r>
                        <a:rPr lang="en">
                          <a:solidFill>
                            <a:srgbClr val="00FF00"/>
                          </a:solidFill>
                        </a:rPr>
                        <a:t>1</a:t>
                      </a:r>
                      <a:r>
                        <a:rPr lang="en">
                          <a:solidFill>
                            <a:srgbClr val="F3F3F3"/>
                          </a:solidFill>
                        </a:rPr>
                        <a:t>)/3</a:t>
                      </a:r>
                      <a:endParaRPr>
                        <a:solidFill>
                          <a:srgbClr val="F3F3F3"/>
                        </a:solidFill>
                      </a:endParaRPr>
                    </a:p>
                  </a:txBody>
                  <a:tcPr marT="91425" marB="91425" marR="91425" marL="91425">
                    <a:solidFill>
                      <a:schemeClr val="dk2"/>
                    </a:solidFill>
                  </a:tcPr>
                </a:tc>
              </a:tr>
              <a:tr h="381000">
                <a:tc>
                  <a:txBody>
                    <a:bodyPr>
                      <a:noAutofit/>
                    </a:bodyPr>
                    <a:lstStyle/>
                    <a:p>
                      <a:pPr indent="0" lvl="0" marL="0" algn="ctr">
                        <a:spcBef>
                          <a:spcPts val="0"/>
                        </a:spcBef>
                        <a:spcAft>
                          <a:spcPts val="0"/>
                        </a:spcAft>
                        <a:buNone/>
                      </a:pPr>
                      <a:r>
                        <a:rPr lang="en">
                          <a:solidFill>
                            <a:srgbClr val="F3F3F3"/>
                          </a:solidFill>
                        </a:rPr>
                        <a:t>game 3</a:t>
                      </a:r>
                      <a:endParaRPr>
                        <a:solidFill>
                          <a:srgbClr val="F3F3F3"/>
                        </a:solidFill>
                      </a:endParaRPr>
                    </a:p>
                  </a:txBody>
                  <a:tcPr marT="91425" marB="91425" marR="91425" marL="91425">
                    <a:solidFill>
                      <a:schemeClr val="dk2"/>
                    </a:solidFill>
                  </a:tcPr>
                </a:tc>
                <a:tc>
                  <a:txBody>
                    <a:bodyPr>
                      <a:noAutofit/>
                    </a:bodyPr>
                    <a:lstStyle/>
                    <a:p>
                      <a:pPr indent="0" lvl="0" marL="0" algn="ctr">
                        <a:spcBef>
                          <a:spcPts val="0"/>
                        </a:spcBef>
                        <a:spcAft>
                          <a:spcPts val="0"/>
                        </a:spcAft>
                        <a:buNone/>
                      </a:pPr>
                      <a:r>
                        <a:rPr lang="en">
                          <a:solidFill>
                            <a:srgbClr val="0000FF"/>
                          </a:solidFill>
                        </a:rPr>
                        <a:t>condition</a:t>
                      </a:r>
                      <a:r>
                        <a:rPr lang="en"/>
                        <a:t>, </a:t>
                      </a:r>
                      <a:r>
                        <a:rPr lang="en">
                          <a:solidFill>
                            <a:srgbClr val="00FF00"/>
                          </a:solidFill>
                        </a:rPr>
                        <a:t>sequence</a:t>
                      </a:r>
                      <a:r>
                        <a:rPr lang="en"/>
                        <a:t>, </a:t>
                      </a:r>
                      <a:r>
                        <a:rPr lang="en">
                          <a:solidFill>
                            <a:srgbClr val="FF0000"/>
                          </a:solidFill>
                        </a:rPr>
                        <a:t>algorithms</a:t>
                      </a:r>
                      <a:endParaRPr>
                        <a:solidFill>
                          <a:srgbClr val="FF0000"/>
                        </a:solidFill>
                      </a:endParaRPr>
                    </a:p>
                  </a:txBody>
                  <a:tcPr marT="91425" marB="91425" marR="91425" marL="91425">
                    <a:solidFill>
                      <a:schemeClr val="dk2"/>
                    </a:solidFill>
                  </a:tcPr>
                </a:tc>
                <a:tc>
                  <a:txBody>
                    <a:bodyPr>
                      <a:noAutofit/>
                    </a:bodyPr>
                    <a:lstStyle/>
                    <a:p>
                      <a:pPr indent="0" lvl="0" marL="0" algn="ctr">
                        <a:spcBef>
                          <a:spcPts val="0"/>
                        </a:spcBef>
                        <a:spcAft>
                          <a:spcPts val="0"/>
                        </a:spcAft>
                        <a:buNone/>
                      </a:pPr>
                      <a:r>
                        <a:rPr lang="en">
                          <a:solidFill>
                            <a:srgbClr val="F3F3F3"/>
                          </a:solidFill>
                        </a:rPr>
                        <a:t>(</a:t>
                      </a:r>
                      <a:r>
                        <a:rPr lang="en">
                          <a:solidFill>
                            <a:srgbClr val="0000FF"/>
                          </a:solidFill>
                        </a:rPr>
                        <a:t>0.66</a:t>
                      </a:r>
                      <a:r>
                        <a:rPr lang="en">
                          <a:solidFill>
                            <a:srgbClr val="F3F3F3"/>
                          </a:solidFill>
                        </a:rPr>
                        <a:t>+</a:t>
                      </a:r>
                      <a:r>
                        <a:rPr lang="en">
                          <a:solidFill>
                            <a:srgbClr val="00FF00"/>
                          </a:solidFill>
                        </a:rPr>
                        <a:t>1</a:t>
                      </a:r>
                      <a:r>
                        <a:rPr lang="en">
                          <a:solidFill>
                            <a:srgbClr val="F3F3F3"/>
                          </a:solidFill>
                        </a:rPr>
                        <a:t>+</a:t>
                      </a:r>
                      <a:r>
                        <a:rPr lang="en">
                          <a:solidFill>
                            <a:srgbClr val="FF0000"/>
                          </a:solidFill>
                        </a:rPr>
                        <a:t>0.33</a:t>
                      </a:r>
                      <a:r>
                        <a:rPr lang="en">
                          <a:solidFill>
                            <a:srgbClr val="F3F3F3"/>
                          </a:solidFill>
                        </a:rPr>
                        <a:t>)/3</a:t>
                      </a:r>
                      <a:endParaRPr>
                        <a:solidFill>
                          <a:srgbClr val="F3F3F3"/>
                        </a:solidFill>
                      </a:endParaRPr>
                    </a:p>
                  </a:txBody>
                  <a:tcPr marT="91425" marB="91425" marR="91425" marL="91425">
                    <a:solidFill>
                      <a:schemeClr val="dk2"/>
                    </a:solidFill>
                  </a:tcPr>
                </a:tc>
              </a:tr>
            </a:tbl>
          </a:graphicData>
        </a:graphic>
      </p:graphicFrame>
      <p:graphicFrame>
        <p:nvGraphicFramePr>
          <p:cNvPr id="125" name="Shape 125"/>
          <p:cNvGraphicFramePr/>
          <p:nvPr/>
        </p:nvGraphicFramePr>
        <p:xfrm>
          <a:off x="7022775" y="2793225"/>
          <a:ext cx="3000000" cy="3000000"/>
        </p:xfrm>
        <a:graphic>
          <a:graphicData uri="http://schemas.openxmlformats.org/drawingml/2006/table">
            <a:tbl>
              <a:tblPr>
                <a:noFill/>
                <a:tableStyleId>{F0D4D8E2-B1F7-489C-B2A3-001A2590AE96}</a:tableStyleId>
              </a:tblPr>
              <a:tblGrid>
                <a:gridCol w="996825"/>
                <a:gridCol w="996825"/>
              </a:tblGrid>
              <a:tr h="381000">
                <a:tc>
                  <a:txBody>
                    <a:bodyPr>
                      <a:noAutofit/>
                    </a:bodyPr>
                    <a:lstStyle/>
                    <a:p>
                      <a:pPr indent="0" lvl="0" marL="0" algn="ctr">
                        <a:spcBef>
                          <a:spcPts val="0"/>
                        </a:spcBef>
                        <a:spcAft>
                          <a:spcPts val="0"/>
                        </a:spcAft>
                        <a:buNone/>
                      </a:pPr>
                      <a:r>
                        <a:rPr lang="en">
                          <a:solidFill>
                            <a:srgbClr val="F3F3F3"/>
                          </a:solidFill>
                        </a:rPr>
                        <a:t>mastery level</a:t>
                      </a:r>
                      <a:endParaRPr>
                        <a:solidFill>
                          <a:srgbClr val="F3F3F3"/>
                        </a:solidFill>
                      </a:endParaRPr>
                    </a:p>
                  </a:txBody>
                  <a:tcPr marT="91425" marB="91425" marR="91425" marL="91425">
                    <a:solidFill>
                      <a:schemeClr val="dk2"/>
                    </a:solidFill>
                  </a:tcPr>
                </a:tc>
                <a:tc>
                  <a:txBody>
                    <a:bodyPr>
                      <a:noAutofit/>
                    </a:bodyPr>
                    <a:lstStyle/>
                    <a:p>
                      <a:pPr indent="0" lvl="0" marL="0" algn="ctr">
                        <a:spcBef>
                          <a:spcPts val="0"/>
                        </a:spcBef>
                        <a:spcAft>
                          <a:spcPts val="0"/>
                        </a:spcAft>
                        <a:buNone/>
                      </a:pPr>
                      <a:r>
                        <a:rPr lang="en">
                          <a:solidFill>
                            <a:srgbClr val="F3F3F3"/>
                          </a:solidFill>
                        </a:rPr>
                        <a:t>similarity score</a:t>
                      </a:r>
                      <a:endParaRPr>
                        <a:solidFill>
                          <a:srgbClr val="F3F3F3"/>
                        </a:solidFill>
                      </a:endParaRPr>
                    </a:p>
                  </a:txBody>
                  <a:tcPr marT="91425" marB="91425" marR="91425" marL="91425">
                    <a:solidFill>
                      <a:schemeClr val="dk2"/>
                    </a:solidFill>
                  </a:tcPr>
                </a:tc>
              </a:tr>
              <a:tr h="381000">
                <a:tc>
                  <a:txBody>
                    <a:bodyPr>
                      <a:noAutofit/>
                    </a:bodyPr>
                    <a:lstStyle/>
                    <a:p>
                      <a:pPr indent="0" lvl="0" marL="0" algn="ctr">
                        <a:spcBef>
                          <a:spcPts val="0"/>
                        </a:spcBef>
                        <a:spcAft>
                          <a:spcPts val="0"/>
                        </a:spcAft>
                        <a:buNone/>
                      </a:pPr>
                      <a:r>
                        <a:rPr lang="en">
                          <a:solidFill>
                            <a:srgbClr val="F3F3F3"/>
                          </a:solidFill>
                        </a:rPr>
                        <a:t>&lt;=1</a:t>
                      </a:r>
                      <a:endParaRPr>
                        <a:solidFill>
                          <a:srgbClr val="F3F3F3"/>
                        </a:solidFill>
                      </a:endParaRPr>
                    </a:p>
                  </a:txBody>
                  <a:tcPr marT="91425" marB="91425" marR="91425" marL="91425">
                    <a:solidFill>
                      <a:schemeClr val="dk2"/>
                    </a:solidFill>
                  </a:tcPr>
                </a:tc>
                <a:tc>
                  <a:txBody>
                    <a:bodyPr>
                      <a:noAutofit/>
                    </a:bodyPr>
                    <a:lstStyle/>
                    <a:p>
                      <a:pPr indent="0" lvl="0" marL="0" algn="ctr">
                        <a:spcBef>
                          <a:spcPts val="0"/>
                        </a:spcBef>
                        <a:spcAft>
                          <a:spcPts val="0"/>
                        </a:spcAft>
                        <a:buNone/>
                      </a:pPr>
                      <a:r>
                        <a:rPr lang="en">
                          <a:solidFill>
                            <a:srgbClr val="F3F3F3"/>
                          </a:solidFill>
                        </a:rPr>
                        <a:t>0.33</a:t>
                      </a:r>
                      <a:endParaRPr>
                        <a:solidFill>
                          <a:srgbClr val="F3F3F3"/>
                        </a:solidFill>
                      </a:endParaRPr>
                    </a:p>
                  </a:txBody>
                  <a:tcPr marT="91425" marB="91425" marR="91425" marL="91425">
                    <a:solidFill>
                      <a:schemeClr val="dk2"/>
                    </a:solidFill>
                  </a:tcPr>
                </a:tc>
              </a:tr>
              <a:tr h="381000">
                <a:tc>
                  <a:txBody>
                    <a:bodyPr>
                      <a:noAutofit/>
                    </a:bodyPr>
                    <a:lstStyle/>
                    <a:p>
                      <a:pPr indent="0" lvl="0" marL="0" algn="ctr">
                        <a:spcBef>
                          <a:spcPts val="0"/>
                        </a:spcBef>
                        <a:spcAft>
                          <a:spcPts val="0"/>
                        </a:spcAft>
                        <a:buNone/>
                      </a:pPr>
                      <a:r>
                        <a:rPr lang="en">
                          <a:solidFill>
                            <a:srgbClr val="F3F3F3"/>
                          </a:solidFill>
                        </a:rPr>
                        <a:t>&lt;=2</a:t>
                      </a:r>
                      <a:endParaRPr>
                        <a:solidFill>
                          <a:srgbClr val="F3F3F3"/>
                        </a:solidFill>
                      </a:endParaRPr>
                    </a:p>
                  </a:txBody>
                  <a:tcPr marT="91425" marB="91425" marR="91425" marL="91425">
                    <a:solidFill>
                      <a:schemeClr val="dk2"/>
                    </a:solidFill>
                  </a:tcPr>
                </a:tc>
                <a:tc>
                  <a:txBody>
                    <a:bodyPr>
                      <a:noAutofit/>
                    </a:bodyPr>
                    <a:lstStyle/>
                    <a:p>
                      <a:pPr indent="0" lvl="0" marL="0" algn="ctr">
                        <a:spcBef>
                          <a:spcPts val="0"/>
                        </a:spcBef>
                        <a:spcAft>
                          <a:spcPts val="0"/>
                        </a:spcAft>
                        <a:buNone/>
                      </a:pPr>
                      <a:r>
                        <a:rPr lang="en">
                          <a:solidFill>
                            <a:srgbClr val="F3F3F3"/>
                          </a:solidFill>
                        </a:rPr>
                        <a:t>0.66</a:t>
                      </a:r>
                      <a:endParaRPr>
                        <a:solidFill>
                          <a:srgbClr val="F3F3F3"/>
                        </a:solidFill>
                      </a:endParaRPr>
                    </a:p>
                  </a:txBody>
                  <a:tcPr marT="91425" marB="91425" marR="91425" marL="91425">
                    <a:solidFill>
                      <a:schemeClr val="dk2"/>
                    </a:solidFill>
                  </a:tcPr>
                </a:tc>
              </a:tr>
              <a:tr h="381000">
                <a:tc>
                  <a:txBody>
                    <a:bodyPr>
                      <a:noAutofit/>
                    </a:bodyPr>
                    <a:lstStyle/>
                    <a:p>
                      <a:pPr indent="0" lvl="0" marL="0" algn="ctr">
                        <a:spcBef>
                          <a:spcPts val="0"/>
                        </a:spcBef>
                        <a:spcAft>
                          <a:spcPts val="0"/>
                        </a:spcAft>
                        <a:buNone/>
                      </a:pPr>
                      <a:r>
                        <a:rPr lang="en">
                          <a:solidFill>
                            <a:srgbClr val="F3F3F3"/>
                          </a:solidFill>
                        </a:rPr>
                        <a:t>other</a:t>
                      </a:r>
                      <a:endParaRPr>
                        <a:solidFill>
                          <a:srgbClr val="F3F3F3"/>
                        </a:solidFill>
                      </a:endParaRPr>
                    </a:p>
                  </a:txBody>
                  <a:tcPr marT="91425" marB="91425" marR="91425" marL="91425">
                    <a:solidFill>
                      <a:schemeClr val="dk2"/>
                    </a:solidFill>
                  </a:tcPr>
                </a:tc>
                <a:tc>
                  <a:txBody>
                    <a:bodyPr>
                      <a:noAutofit/>
                    </a:bodyPr>
                    <a:lstStyle/>
                    <a:p>
                      <a:pPr indent="0" lvl="0" marL="0" rtl="0" algn="ctr">
                        <a:spcBef>
                          <a:spcPts val="0"/>
                        </a:spcBef>
                        <a:spcAft>
                          <a:spcPts val="0"/>
                        </a:spcAft>
                        <a:buNone/>
                      </a:pPr>
                      <a:r>
                        <a:rPr lang="en">
                          <a:solidFill>
                            <a:srgbClr val="F3F3F3"/>
                          </a:solidFill>
                        </a:rPr>
                        <a:t>1</a:t>
                      </a:r>
                      <a:endParaRPr>
                        <a:solidFill>
                          <a:srgbClr val="F3F3F3"/>
                        </a:solidFill>
                      </a:endParaRPr>
                    </a:p>
                  </a:txBody>
                  <a:tcPr marT="91425" marB="91425" marR="91425" marL="91425">
                    <a:solidFill>
                      <a:schemeClr val="dk2"/>
                    </a:solidFill>
                  </a:tcPr>
                </a:tc>
              </a:tr>
            </a:tbl>
          </a:graphicData>
        </a:graphic>
      </p:graphicFrame>
      <p:sp>
        <p:nvSpPr>
          <p:cNvPr id="126" name="Shape 126"/>
          <p:cNvSpPr txBox="1"/>
          <p:nvPr/>
        </p:nvSpPr>
        <p:spPr>
          <a:xfrm>
            <a:off x="3283900" y="1397500"/>
            <a:ext cx="1678800" cy="2619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Table 1</a:t>
            </a:r>
            <a:endParaRPr/>
          </a:p>
        </p:txBody>
      </p:sp>
      <p:sp>
        <p:nvSpPr>
          <p:cNvPr id="127" name="Shape 127"/>
          <p:cNvSpPr txBox="1"/>
          <p:nvPr/>
        </p:nvSpPr>
        <p:spPr>
          <a:xfrm>
            <a:off x="3283888" y="2537550"/>
            <a:ext cx="1678800" cy="261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Table 2</a:t>
            </a:r>
            <a:endParaRPr/>
          </a:p>
        </p:txBody>
      </p:sp>
      <p:sp>
        <p:nvSpPr>
          <p:cNvPr id="128" name="Shape 128"/>
          <p:cNvSpPr txBox="1"/>
          <p:nvPr/>
        </p:nvSpPr>
        <p:spPr>
          <a:xfrm>
            <a:off x="7180200" y="2440800"/>
            <a:ext cx="1678800" cy="26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Table 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Student Recommendation</a:t>
            </a:r>
            <a:endParaRPr/>
          </a:p>
        </p:txBody>
      </p:sp>
      <p:sp>
        <p:nvSpPr>
          <p:cNvPr id="134" name="Shape 134"/>
          <p:cNvSpPr txBox="1"/>
          <p:nvPr>
            <p:ph idx="1" type="body"/>
          </p:nvPr>
        </p:nvSpPr>
        <p:spPr>
          <a:xfrm>
            <a:off x="311700" y="944325"/>
            <a:ext cx="7170600" cy="5472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Struggling algorithm</a:t>
            </a:r>
            <a:endParaRPr>
              <a:solidFill>
                <a:srgbClr val="000000"/>
              </a:solidFill>
              <a:latin typeface="Arial"/>
              <a:ea typeface="Arial"/>
              <a:cs typeface="Arial"/>
              <a:sym typeface="Arial"/>
            </a:endParaRPr>
          </a:p>
        </p:txBody>
      </p:sp>
      <p:sp>
        <p:nvSpPr>
          <p:cNvPr id="135" name="Shape 135"/>
          <p:cNvSpPr txBox="1"/>
          <p:nvPr>
            <p:ph idx="1" type="body"/>
          </p:nvPr>
        </p:nvSpPr>
        <p:spPr>
          <a:xfrm>
            <a:off x="311700" y="3299725"/>
            <a:ext cx="7170600" cy="5472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choose mode</a:t>
            </a:r>
            <a:endParaRPr>
              <a:solidFill>
                <a:srgbClr val="000000"/>
              </a:solidFill>
              <a:latin typeface="Arial"/>
              <a:ea typeface="Arial"/>
              <a:cs typeface="Arial"/>
              <a:sym typeface="Arial"/>
            </a:endParaRPr>
          </a:p>
        </p:txBody>
      </p:sp>
      <p:pic>
        <p:nvPicPr>
          <p:cNvPr id="136" name="Shape 136"/>
          <p:cNvPicPr preferRelativeResize="0"/>
          <p:nvPr/>
        </p:nvPicPr>
        <p:blipFill>
          <a:blip r:embed="rId3">
            <a:alphaModFix/>
          </a:blip>
          <a:stretch>
            <a:fillRect/>
          </a:stretch>
        </p:blipFill>
        <p:spPr>
          <a:xfrm>
            <a:off x="509750" y="1410025"/>
            <a:ext cx="3441224" cy="1889700"/>
          </a:xfrm>
          <a:prstGeom prst="rect">
            <a:avLst/>
          </a:prstGeom>
          <a:noFill/>
          <a:ln>
            <a:noFill/>
          </a:ln>
        </p:spPr>
      </p:pic>
      <p:pic>
        <p:nvPicPr>
          <p:cNvPr id="137" name="Shape 137"/>
          <p:cNvPicPr preferRelativeResize="0"/>
          <p:nvPr/>
        </p:nvPicPr>
        <p:blipFill>
          <a:blip r:embed="rId4">
            <a:alphaModFix/>
          </a:blip>
          <a:stretch>
            <a:fillRect/>
          </a:stretch>
        </p:blipFill>
        <p:spPr>
          <a:xfrm>
            <a:off x="509747" y="3771200"/>
            <a:ext cx="3991675" cy="1235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143611" y="292850"/>
            <a:ext cx="8185800" cy="6573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Teacher Recommendation</a:t>
            </a:r>
            <a:endParaRPr/>
          </a:p>
          <a:p>
            <a:pPr indent="0" lvl="0" marL="0">
              <a:spcBef>
                <a:spcPts val="0"/>
              </a:spcBef>
              <a:spcAft>
                <a:spcPts val="0"/>
              </a:spcAft>
              <a:buNone/>
            </a:pPr>
            <a:r>
              <a:t/>
            </a:r>
            <a:endParaRPr/>
          </a:p>
        </p:txBody>
      </p:sp>
      <p:pic>
        <p:nvPicPr>
          <p:cNvPr id="143" name="Shape 143"/>
          <p:cNvPicPr preferRelativeResize="0"/>
          <p:nvPr/>
        </p:nvPicPr>
        <p:blipFill>
          <a:blip r:embed="rId3">
            <a:alphaModFix/>
          </a:blip>
          <a:stretch>
            <a:fillRect/>
          </a:stretch>
        </p:blipFill>
        <p:spPr>
          <a:xfrm>
            <a:off x="272259" y="1510640"/>
            <a:ext cx="604438" cy="657389"/>
          </a:xfrm>
          <a:prstGeom prst="rect">
            <a:avLst/>
          </a:prstGeom>
          <a:noFill/>
          <a:ln>
            <a:noFill/>
          </a:ln>
        </p:spPr>
      </p:pic>
      <p:sp>
        <p:nvSpPr>
          <p:cNvPr id="144" name="Shape 144"/>
          <p:cNvSpPr txBox="1"/>
          <p:nvPr/>
        </p:nvSpPr>
        <p:spPr>
          <a:xfrm>
            <a:off x="-187825" y="2101350"/>
            <a:ext cx="1524600" cy="11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student</a:t>
            </a:r>
            <a:endParaRPr/>
          </a:p>
          <a:p>
            <a:pPr indent="0" lvl="0" marL="0" rtl="0" algn="ctr">
              <a:spcBef>
                <a:spcPts val="0"/>
              </a:spcBef>
              <a:spcAft>
                <a:spcPts val="0"/>
              </a:spcAft>
              <a:buNone/>
            </a:pPr>
            <a:r>
              <a:rPr lang="en"/>
              <a:t>representative</a:t>
            </a:r>
            <a:endParaRPr/>
          </a:p>
        </p:txBody>
      </p:sp>
      <p:pic>
        <p:nvPicPr>
          <p:cNvPr id="145" name="Shape 145"/>
          <p:cNvPicPr preferRelativeResize="0"/>
          <p:nvPr/>
        </p:nvPicPr>
        <p:blipFill>
          <a:blip r:embed="rId4">
            <a:alphaModFix/>
          </a:blip>
          <a:stretch>
            <a:fillRect/>
          </a:stretch>
        </p:blipFill>
        <p:spPr>
          <a:xfrm>
            <a:off x="1612907" y="1535539"/>
            <a:ext cx="711256" cy="607612"/>
          </a:xfrm>
          <a:prstGeom prst="rect">
            <a:avLst/>
          </a:prstGeom>
          <a:noFill/>
          <a:ln>
            <a:noFill/>
          </a:ln>
        </p:spPr>
      </p:pic>
      <p:sp>
        <p:nvSpPr>
          <p:cNvPr id="146" name="Shape 146"/>
          <p:cNvSpPr txBox="1"/>
          <p:nvPr/>
        </p:nvSpPr>
        <p:spPr>
          <a:xfrm>
            <a:off x="1073484" y="2112547"/>
            <a:ext cx="1790100" cy="26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performance </a:t>
            </a:r>
            <a:endParaRPr/>
          </a:p>
          <a:p>
            <a:pPr indent="0" lvl="0" marL="0" algn="ctr">
              <a:spcBef>
                <a:spcPts val="0"/>
              </a:spcBef>
              <a:spcAft>
                <a:spcPts val="0"/>
              </a:spcAft>
              <a:buNone/>
            </a:pPr>
            <a:r>
              <a:rPr lang="en"/>
              <a:t>of classroom</a:t>
            </a:r>
            <a:endParaRPr/>
          </a:p>
        </p:txBody>
      </p:sp>
      <p:pic>
        <p:nvPicPr>
          <p:cNvPr id="147" name="Shape 147"/>
          <p:cNvPicPr preferRelativeResize="0"/>
          <p:nvPr/>
        </p:nvPicPr>
        <p:blipFill>
          <a:blip r:embed="rId5">
            <a:alphaModFix/>
          </a:blip>
          <a:stretch>
            <a:fillRect/>
          </a:stretch>
        </p:blipFill>
        <p:spPr>
          <a:xfrm>
            <a:off x="3060387" y="1539130"/>
            <a:ext cx="683000" cy="600430"/>
          </a:xfrm>
          <a:prstGeom prst="rect">
            <a:avLst/>
          </a:prstGeom>
          <a:noFill/>
          <a:ln>
            <a:noFill/>
          </a:ln>
        </p:spPr>
      </p:pic>
      <p:sp>
        <p:nvSpPr>
          <p:cNvPr id="148" name="Shape 148"/>
          <p:cNvSpPr txBox="1"/>
          <p:nvPr/>
        </p:nvSpPr>
        <p:spPr>
          <a:xfrm>
            <a:off x="2809248" y="2117300"/>
            <a:ext cx="1264800" cy="2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mastery of</a:t>
            </a:r>
            <a:endParaRPr/>
          </a:p>
          <a:p>
            <a:pPr indent="0" lvl="0" marL="0" rtl="0" algn="ctr">
              <a:spcBef>
                <a:spcPts val="0"/>
              </a:spcBef>
              <a:spcAft>
                <a:spcPts val="0"/>
              </a:spcAft>
              <a:buNone/>
            </a:pPr>
            <a:r>
              <a:rPr lang="en"/>
              <a:t>ctConcepts</a:t>
            </a:r>
            <a:endParaRPr/>
          </a:p>
        </p:txBody>
      </p:sp>
      <p:sp>
        <p:nvSpPr>
          <p:cNvPr id="149" name="Shape 149"/>
          <p:cNvSpPr/>
          <p:nvPr/>
        </p:nvSpPr>
        <p:spPr>
          <a:xfrm>
            <a:off x="3890985" y="1732328"/>
            <a:ext cx="441000" cy="13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50" name="Shape 150"/>
          <p:cNvPicPr preferRelativeResize="0"/>
          <p:nvPr/>
        </p:nvPicPr>
        <p:blipFill>
          <a:blip r:embed="rId6">
            <a:alphaModFix/>
          </a:blip>
          <a:stretch>
            <a:fillRect/>
          </a:stretch>
        </p:blipFill>
        <p:spPr>
          <a:xfrm>
            <a:off x="4421373" y="1500716"/>
            <a:ext cx="582397" cy="599325"/>
          </a:xfrm>
          <a:prstGeom prst="rect">
            <a:avLst/>
          </a:prstGeom>
          <a:noFill/>
          <a:ln>
            <a:noFill/>
          </a:ln>
        </p:spPr>
      </p:pic>
      <p:sp>
        <p:nvSpPr>
          <p:cNvPr id="151" name="Shape 151"/>
          <p:cNvSpPr txBox="1"/>
          <p:nvPr/>
        </p:nvSpPr>
        <p:spPr>
          <a:xfrm>
            <a:off x="3942410" y="1993938"/>
            <a:ext cx="1524600" cy="32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similarity</a:t>
            </a:r>
            <a:endParaRPr/>
          </a:p>
          <a:p>
            <a:pPr indent="0" lvl="0" marL="0" rtl="0" algn="ctr">
              <a:spcBef>
                <a:spcPts val="0"/>
              </a:spcBef>
              <a:spcAft>
                <a:spcPts val="0"/>
              </a:spcAft>
              <a:buNone/>
            </a:pPr>
            <a:r>
              <a:rPr lang="en"/>
              <a:t>score</a:t>
            </a:r>
            <a:endParaRPr/>
          </a:p>
          <a:p>
            <a:pPr indent="0" lvl="0" marL="0" rtl="0" algn="ctr">
              <a:spcBef>
                <a:spcPts val="0"/>
              </a:spcBef>
              <a:spcAft>
                <a:spcPts val="0"/>
              </a:spcAft>
              <a:buNone/>
            </a:pPr>
            <a:r>
              <a:rPr lang="en"/>
              <a:t>(next games)</a:t>
            </a:r>
            <a:endParaRPr/>
          </a:p>
        </p:txBody>
      </p:sp>
      <p:pic>
        <p:nvPicPr>
          <p:cNvPr id="152" name="Shape 152"/>
          <p:cNvPicPr preferRelativeResize="0"/>
          <p:nvPr/>
        </p:nvPicPr>
        <p:blipFill>
          <a:blip r:embed="rId7">
            <a:alphaModFix/>
          </a:blip>
          <a:stretch>
            <a:fillRect/>
          </a:stretch>
        </p:blipFill>
        <p:spPr>
          <a:xfrm>
            <a:off x="4421362" y="2830729"/>
            <a:ext cx="582397" cy="599325"/>
          </a:xfrm>
          <a:prstGeom prst="rect">
            <a:avLst/>
          </a:prstGeom>
          <a:noFill/>
          <a:ln>
            <a:noFill/>
          </a:ln>
        </p:spPr>
      </p:pic>
      <p:sp>
        <p:nvSpPr>
          <p:cNvPr id="153" name="Shape 153"/>
          <p:cNvSpPr txBox="1"/>
          <p:nvPr/>
        </p:nvSpPr>
        <p:spPr>
          <a:xfrm>
            <a:off x="3883452" y="3348361"/>
            <a:ext cx="1658400" cy="49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struggling</a:t>
            </a:r>
            <a:endParaRPr/>
          </a:p>
          <a:p>
            <a:pPr indent="0" lvl="0" marL="0" rtl="0" algn="ctr">
              <a:spcBef>
                <a:spcPts val="0"/>
              </a:spcBef>
              <a:spcAft>
                <a:spcPts val="0"/>
              </a:spcAft>
              <a:buNone/>
            </a:pPr>
            <a:r>
              <a:rPr lang="en"/>
              <a:t>algorithm</a:t>
            </a:r>
            <a:endParaRPr/>
          </a:p>
          <a:p>
            <a:pPr indent="0" lvl="0" marL="0" rtl="0" algn="ctr">
              <a:spcBef>
                <a:spcPts val="0"/>
              </a:spcBef>
              <a:spcAft>
                <a:spcPts val="0"/>
              </a:spcAft>
              <a:buNone/>
            </a:pPr>
            <a:r>
              <a:rPr lang="en"/>
              <a:t>(improve games)</a:t>
            </a:r>
            <a:endParaRPr/>
          </a:p>
        </p:txBody>
      </p:sp>
      <p:sp>
        <p:nvSpPr>
          <p:cNvPr id="154" name="Shape 154"/>
          <p:cNvSpPr/>
          <p:nvPr/>
        </p:nvSpPr>
        <p:spPr>
          <a:xfrm>
            <a:off x="5053256" y="1802904"/>
            <a:ext cx="441000" cy="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5" name="Shape 155"/>
          <p:cNvSpPr/>
          <p:nvPr/>
        </p:nvSpPr>
        <p:spPr>
          <a:xfrm>
            <a:off x="5053256" y="3094046"/>
            <a:ext cx="441000" cy="7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6" name="Shape 156"/>
          <p:cNvSpPr/>
          <p:nvPr/>
        </p:nvSpPr>
        <p:spPr>
          <a:xfrm rot="5400000">
            <a:off x="4847442" y="2449704"/>
            <a:ext cx="1364100" cy="7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57" name="Shape 157"/>
          <p:cNvSpPr/>
          <p:nvPr/>
        </p:nvSpPr>
        <p:spPr>
          <a:xfrm>
            <a:off x="5564742" y="2416782"/>
            <a:ext cx="441000" cy="13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58" name="Shape 158"/>
          <p:cNvPicPr preferRelativeResize="0"/>
          <p:nvPr/>
        </p:nvPicPr>
        <p:blipFill>
          <a:blip r:embed="rId8">
            <a:alphaModFix/>
          </a:blip>
          <a:stretch>
            <a:fillRect/>
          </a:stretch>
        </p:blipFill>
        <p:spPr>
          <a:xfrm>
            <a:off x="6103151" y="2185162"/>
            <a:ext cx="582397" cy="599325"/>
          </a:xfrm>
          <a:prstGeom prst="rect">
            <a:avLst/>
          </a:prstGeom>
          <a:noFill/>
          <a:ln>
            <a:noFill/>
          </a:ln>
        </p:spPr>
      </p:pic>
      <p:sp>
        <p:nvSpPr>
          <p:cNvPr id="159" name="Shape 159"/>
          <p:cNvSpPr txBox="1"/>
          <p:nvPr/>
        </p:nvSpPr>
        <p:spPr>
          <a:xfrm>
            <a:off x="5913412" y="2725563"/>
            <a:ext cx="970500" cy="27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choose</a:t>
            </a:r>
            <a:endParaRPr/>
          </a:p>
          <a:p>
            <a:pPr indent="0" lvl="0" marL="0" rtl="0" algn="ctr">
              <a:spcBef>
                <a:spcPts val="0"/>
              </a:spcBef>
              <a:spcAft>
                <a:spcPts val="0"/>
              </a:spcAft>
              <a:buNone/>
            </a:pPr>
            <a:r>
              <a:rPr lang="en"/>
              <a:t>mode</a:t>
            </a:r>
            <a:endParaRPr/>
          </a:p>
        </p:txBody>
      </p:sp>
      <p:sp>
        <p:nvSpPr>
          <p:cNvPr id="160" name="Shape 160"/>
          <p:cNvSpPr/>
          <p:nvPr/>
        </p:nvSpPr>
        <p:spPr>
          <a:xfrm>
            <a:off x="6783087" y="2416782"/>
            <a:ext cx="441000" cy="13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pic>
        <p:nvPicPr>
          <p:cNvPr id="161" name="Shape 161"/>
          <p:cNvPicPr preferRelativeResize="0"/>
          <p:nvPr/>
        </p:nvPicPr>
        <p:blipFill>
          <a:blip r:embed="rId9">
            <a:alphaModFix/>
          </a:blip>
          <a:stretch>
            <a:fillRect/>
          </a:stretch>
        </p:blipFill>
        <p:spPr>
          <a:xfrm>
            <a:off x="7321688" y="2185151"/>
            <a:ext cx="591180" cy="599342"/>
          </a:xfrm>
          <a:prstGeom prst="rect">
            <a:avLst/>
          </a:prstGeom>
          <a:noFill/>
          <a:ln>
            <a:noFill/>
          </a:ln>
        </p:spPr>
      </p:pic>
      <p:sp>
        <p:nvSpPr>
          <p:cNvPr id="162" name="Shape 162"/>
          <p:cNvSpPr txBox="1"/>
          <p:nvPr/>
        </p:nvSpPr>
        <p:spPr>
          <a:xfrm>
            <a:off x="7162950" y="2725560"/>
            <a:ext cx="908700" cy="19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ranking</a:t>
            </a:r>
            <a:endParaRPr/>
          </a:p>
        </p:txBody>
      </p:sp>
      <p:sp>
        <p:nvSpPr>
          <p:cNvPr id="163" name="Shape 163"/>
          <p:cNvSpPr/>
          <p:nvPr/>
        </p:nvSpPr>
        <p:spPr>
          <a:xfrm>
            <a:off x="8010410" y="2416770"/>
            <a:ext cx="441000" cy="13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4" name="Shape 164"/>
          <p:cNvSpPr txBox="1"/>
          <p:nvPr/>
        </p:nvSpPr>
        <p:spPr>
          <a:xfrm>
            <a:off x="8350700" y="2725575"/>
            <a:ext cx="1022700" cy="32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output</a:t>
            </a:r>
            <a:endParaRPr/>
          </a:p>
        </p:txBody>
      </p:sp>
      <p:pic>
        <p:nvPicPr>
          <p:cNvPr id="165" name="Shape 165"/>
          <p:cNvPicPr preferRelativeResize="0"/>
          <p:nvPr/>
        </p:nvPicPr>
        <p:blipFill>
          <a:blip r:embed="rId10">
            <a:alphaModFix/>
          </a:blip>
          <a:stretch>
            <a:fillRect/>
          </a:stretch>
        </p:blipFill>
        <p:spPr>
          <a:xfrm>
            <a:off x="8548913" y="2193750"/>
            <a:ext cx="582400" cy="582400"/>
          </a:xfrm>
          <a:prstGeom prst="rect">
            <a:avLst/>
          </a:prstGeom>
          <a:noFill/>
          <a:ln>
            <a:noFill/>
          </a:ln>
        </p:spPr>
      </p:pic>
      <p:sp>
        <p:nvSpPr>
          <p:cNvPr id="166" name="Shape 166"/>
          <p:cNvSpPr/>
          <p:nvPr/>
        </p:nvSpPr>
        <p:spPr>
          <a:xfrm>
            <a:off x="1024310" y="1771253"/>
            <a:ext cx="441000" cy="13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67" name="Shape 167"/>
          <p:cNvSpPr/>
          <p:nvPr/>
        </p:nvSpPr>
        <p:spPr>
          <a:xfrm>
            <a:off x="2471785" y="1771253"/>
            <a:ext cx="441000" cy="136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292850"/>
            <a:ext cx="8520600" cy="8010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Teacher Recommendation</a:t>
            </a:r>
            <a:endParaRPr/>
          </a:p>
        </p:txBody>
      </p:sp>
      <p:sp>
        <p:nvSpPr>
          <p:cNvPr id="173" name="Shape 173"/>
          <p:cNvSpPr txBox="1"/>
          <p:nvPr>
            <p:ph idx="1" type="body"/>
          </p:nvPr>
        </p:nvSpPr>
        <p:spPr>
          <a:xfrm>
            <a:off x="387900" y="1585725"/>
            <a:ext cx="7170600" cy="5472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compute performance of classroom</a:t>
            </a:r>
            <a:endParaRPr>
              <a:solidFill>
                <a:srgbClr val="000000"/>
              </a:solidFill>
              <a:latin typeface="Arial"/>
              <a:ea typeface="Arial"/>
              <a:cs typeface="Arial"/>
              <a:sym typeface="Arial"/>
            </a:endParaRPr>
          </a:p>
        </p:txBody>
      </p:sp>
      <p:sp>
        <p:nvSpPr>
          <p:cNvPr id="174" name="Shape 174"/>
          <p:cNvSpPr txBox="1"/>
          <p:nvPr>
            <p:ph idx="1" type="body"/>
          </p:nvPr>
        </p:nvSpPr>
        <p:spPr>
          <a:xfrm>
            <a:off x="422400" y="1038525"/>
            <a:ext cx="7170600" cy="547200"/>
          </a:xfrm>
          <a:prstGeom prst="rect">
            <a:avLst/>
          </a:prstGeom>
          <a:noFill/>
          <a:ln>
            <a:noFill/>
          </a:ln>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000000"/>
              </a:buClr>
              <a:buSzPts val="1800"/>
              <a:buFont typeface="Arial"/>
              <a:buChar char="●"/>
            </a:pPr>
            <a:r>
              <a:rPr lang="en">
                <a:solidFill>
                  <a:srgbClr val="000000"/>
                </a:solidFill>
                <a:latin typeface="Arial"/>
                <a:ea typeface="Arial"/>
                <a:cs typeface="Arial"/>
                <a:sym typeface="Arial"/>
              </a:rPr>
              <a:t>find student representative</a:t>
            </a:r>
            <a:endParaRPr>
              <a:solidFill>
                <a:srgbClr val="000000"/>
              </a:solidFill>
              <a:latin typeface="Arial"/>
              <a:ea typeface="Arial"/>
              <a:cs typeface="Arial"/>
              <a:sym typeface="Arial"/>
            </a:endParaRPr>
          </a:p>
        </p:txBody>
      </p:sp>
      <p:pic>
        <p:nvPicPr>
          <p:cNvPr id="175" name="Shape 175"/>
          <p:cNvPicPr preferRelativeResize="0"/>
          <p:nvPr/>
        </p:nvPicPr>
        <p:blipFill>
          <a:blip r:embed="rId3">
            <a:alphaModFix/>
          </a:blip>
          <a:stretch>
            <a:fillRect/>
          </a:stretch>
        </p:blipFill>
        <p:spPr>
          <a:xfrm>
            <a:off x="1103475" y="2132925"/>
            <a:ext cx="2991384" cy="27057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