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C236D0-88F0-4337-BB15-8A54AF23194C}">
  <a:tblStyle styleId="{E7C236D0-88F0-4337-BB15-8A54AF231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5CF061-51BA-4BB5-A0AF-9E87E68B0A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95d85a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95d85a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Isomorphic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Pre-test link: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Post_test link: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8e554ea5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8e554ea5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8e554ea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8e554ea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feedback to make CL survey answers to be more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8e554ea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8e554ea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 - incorporate feedback, put in images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c8e554ea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c8e554ea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8e554ea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8e554ea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instruction sheet to enforced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c8e554ea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c8e554ea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c8e554ea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c8e554ea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c8e554ea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c8e554ea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c8e554ea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c8e554ea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e554ea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8e554ea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e554e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8e554e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8e554e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8e554e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8e554ea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8e554ea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8e554ea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8e554ea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8e554ea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8e554ea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8e554ea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8e554ea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8e554ea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c8e554ea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Isomorphic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variables</a:t>
            </a:r>
            <a:r>
              <a:rPr lang="en"/>
              <a:t> involved because variables are harder to understand than sequences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.cu-sage.org/#/" TargetMode="External"/><Relationship Id="rId4" Type="http://schemas.openxmlformats.org/officeDocument/2006/relationships/hyperlink" Target="https://barnard.az1.qualtrics.com/Q/EditSection/Blocks?ContextSurveyID=SV_0xFhAjPYCKzvzC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Parson Programming Puzzles and Pilot Field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Li, Juvaria Shahid, </a:t>
            </a:r>
            <a:r>
              <a:rPr lang="en"/>
              <a:t>Rebecca Cawkwell, </a:t>
            </a:r>
            <a:r>
              <a:rPr lang="en"/>
              <a:t>Sandy Zhao,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862450" y="8974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</a:t>
            </a:r>
            <a:r>
              <a:rPr lang="en"/>
              <a:t> Pre and Post Tests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250" y="1547888"/>
            <a:ext cx="1924150" cy="20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00" y="1520625"/>
            <a:ext cx="1979075" cy="1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/>
        <p:spPr>
          <a:xfrm>
            <a:off x="4752112" y="2877475"/>
            <a:ext cx="1875650" cy="17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925" y="1569704"/>
            <a:ext cx="1979075" cy="227010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336650" y="2033775"/>
            <a:ext cx="243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ordering taco in the restaurant. For some reason, you can only get one taco at a time. However, you want 5 tacos in total. Thus, if you want 5 tacos, which of the following sequence would you choose?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Types Pre and Post Tests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7 on sequences with varied difficulty: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Placing blocks in order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Choosing the correct ordering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Choosing the correct blocks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3 on loops: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Based on previous sequences questions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 short answer</a:t>
            </a:r>
            <a:endParaRPr sz="1600"/>
          </a:p>
        </p:txBody>
      </p:sp>
      <p:sp>
        <p:nvSpPr>
          <p:cNvPr id="243" name="Google Shape;243;p23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Load Survey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graphicFrame>
        <p:nvGraphicFramePr>
          <p:cNvPr id="260" name="Google Shape;260;p24"/>
          <p:cNvGraphicFramePr/>
          <p:nvPr/>
        </p:nvGraphicFramePr>
        <p:xfrm>
          <a:off x="878875" y="198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{C25CF061-51BA-4BB5-A0AF-9E87E68B0ACC}</a:tableStyleId>
              </a:tblPr>
              <a:tblGrid>
                <a:gridCol w="3902600"/>
                <a:gridCol w="3902600"/>
              </a:tblGrid>
              <a:tr h="54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activity </a:t>
                      </a:r>
                      <a:r>
                        <a:rPr b="1" lang="en" sz="1600"/>
                        <a:t>really enhanced my understanding of the concepts and deﬁnitions.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activity I did </a:t>
                      </a:r>
                      <a:r>
                        <a:rPr b="1" lang="en" sz="1600"/>
                        <a:t>helped me understand the concept 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activity covered concepts and deﬁnitions</a:t>
                      </a:r>
                      <a:r>
                        <a:rPr b="1" lang="en" sz="1600"/>
                        <a:t> that I perceived as </a:t>
                      </a:r>
                      <a:r>
                        <a:rPr lang="en" sz="1600"/>
                        <a:t>very </a:t>
                      </a:r>
                      <a:r>
                        <a:rPr lang="en" sz="1600"/>
                        <a:t>complex.</a:t>
                      </a:r>
                      <a:endParaRPr sz="16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concepts and deﬁnitions in the activity </a:t>
                      </a:r>
                      <a:r>
                        <a:rPr b="1" lang="en" sz="1600"/>
                        <a:t>were</a:t>
                      </a:r>
                      <a:r>
                        <a:rPr lang="en" sz="1600"/>
                        <a:t> very  complex.</a:t>
                      </a:r>
                      <a:endParaRPr sz="16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4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</a:t>
                      </a:r>
                      <a:r>
                        <a:rPr b="1" lang="en" sz="1600"/>
                        <a:t>instructions and/or explanations during the activity </a:t>
                      </a:r>
                      <a:r>
                        <a:rPr lang="en" sz="1600"/>
                        <a:t>were very unclear.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</a:t>
                      </a:r>
                      <a:r>
                        <a:rPr b="1" lang="en" sz="1600"/>
                        <a:t>activity's instructions</a:t>
                      </a:r>
                      <a:r>
                        <a:rPr lang="en" sz="1600"/>
                        <a:t> were very unclear.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Creation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819150" y="1990725"/>
            <a:ext cx="2219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Gameful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Building to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First iteration - without teacher input like a sketch</a:t>
            </a:r>
            <a:endParaRPr sz="1600"/>
          </a:p>
        </p:txBody>
      </p:sp>
      <p:sp>
        <p:nvSpPr>
          <p:cNvPr id="267" name="Google Shape;267;p25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546" y="1626579"/>
            <a:ext cx="5711351" cy="335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Creation</a:t>
            </a:r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819150" y="1990725"/>
            <a:ext cx="236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Gameful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Building to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First iteration - without teacher input like a sketch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Incorporate teacher feedback &amp; improve design</a:t>
            </a:r>
            <a:endParaRPr sz="1600"/>
          </a:p>
        </p:txBody>
      </p:sp>
      <p:sp>
        <p:nvSpPr>
          <p:cNvPr id="280" name="Google Shape;280;p26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375" y="1625093"/>
            <a:ext cx="5893225" cy="332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Distractors 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662150"/>
            <a:ext cx="29146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4">
            <a:alphaModFix/>
          </a:blip>
          <a:srcRect b="37903" l="0" r="0" t="0"/>
          <a:stretch/>
        </p:blipFill>
        <p:spPr>
          <a:xfrm>
            <a:off x="3652075" y="1662150"/>
            <a:ext cx="3009900" cy="3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0" r="17952" t="61600"/>
          <a:stretch/>
        </p:blipFill>
        <p:spPr>
          <a:xfrm>
            <a:off x="6195525" y="1642725"/>
            <a:ext cx="2469600" cy="1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Conversations with Teachers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Outline: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Intro Sage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Feedback on Puzzle Design  (concepts, difficulty, distractors)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Feedback on tests/surveys (concepts, difficulty, comprehension)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Timing of study (order of events, expected time per activity)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contact with 3 teachers from Upperline Connection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2 agree to host studies (1 in progress)</a:t>
            </a:r>
            <a:endParaRPr sz="1600"/>
          </a:p>
        </p:txBody>
      </p:sp>
      <p:sp>
        <p:nvSpPr>
          <p:cNvPr id="308" name="Google Shape;308;p28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Demo</a:t>
            </a:r>
            <a:endParaRPr/>
          </a:p>
        </p:txBody>
      </p:sp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Demo the three conditions of the puzzles</a:t>
            </a:r>
            <a:br>
              <a:rPr lang="en" sz="1600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http://dev.cu-sage.org/#/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Qualtrics (Demo pre and post test)</a:t>
            </a:r>
            <a:br>
              <a:rPr lang="en" sz="1600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https://barnard.az1.qualtrics.com/Q/EditSection/Blocks?ContextSurveyID=SV_0xFhAjPYCKzvzCt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</a:t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Gain feedback from Elissa  → update protocols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Problems with flash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Long time to type in URL (another way of sending out)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Recruit more classrooms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Limitations of over 3 days → not all students come every day (unaccounted fluctuation) </a:t>
            </a:r>
            <a:endParaRPr sz="1600"/>
          </a:p>
        </p:txBody>
      </p:sp>
      <p:sp>
        <p:nvSpPr>
          <p:cNvPr id="332" name="Google Shape;332;p30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41725"/>
            <a:ext cx="7505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Motivation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Related Work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Planning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Implementation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Demos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Future Work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Feedback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Gain feedback from teachers on study design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Effective puzzles, instructions &amp; tests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Ideas for distractors - what do students get confused by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long an activity might take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connections with teachers to </a:t>
            </a:r>
            <a:r>
              <a:rPr lang="en" sz="1600"/>
              <a:t>potentially</a:t>
            </a:r>
            <a:r>
              <a:rPr lang="en" sz="1600"/>
              <a:t> hold the study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connections with other teachers </a:t>
            </a:r>
            <a:endParaRPr sz="1600"/>
          </a:p>
        </p:txBody>
      </p:sp>
      <p:sp>
        <p:nvSpPr>
          <p:cNvPr id="142" name="Google Shape;142;p15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Testing of the System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learn about the effectiveness of SAGE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test the three different learning conditions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Parson Puzzle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Parson Puzzle with Distractors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Scratch (no parson </a:t>
            </a:r>
            <a:r>
              <a:rPr lang="en" sz="1600"/>
              <a:t>palette</a:t>
            </a:r>
            <a:r>
              <a:rPr lang="en" sz="1600"/>
              <a:t> or feedback)</a:t>
            </a:r>
            <a:endParaRPr sz="1600"/>
          </a:p>
        </p:txBody>
      </p:sp>
      <p:sp>
        <p:nvSpPr>
          <p:cNvPr id="154" name="Google Shape;154;p16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Distractors in Field Studies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720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Distractors in Parson Puzzles Decrease Learning Efficiency for Young Novice Programmers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Distractor types: Extra noise, Familiar suboptimal paths, </a:t>
            </a:r>
            <a:r>
              <a:rPr b="1" lang="en" sz="1600"/>
              <a:t>Incomplete suboptimal paths → Only one possible solution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 Their Finding: Distractors did not increase their "transfer task performance"</a:t>
            </a:r>
            <a:endParaRPr sz="1600"/>
          </a:p>
        </p:txBody>
      </p:sp>
      <p:sp>
        <p:nvSpPr>
          <p:cNvPr id="166" name="Google Shape;166;p17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Study Preparation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Contacted teachers from the Upperline School of Code (summer SWE boot camp in NYC - 20-30 teachers)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Initially</a:t>
            </a:r>
            <a:r>
              <a:rPr lang="en" sz="1600"/>
              <a:t> build upon pre/post tests and tutorial made by Ben and Jady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Eventually made our tests from scratch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focus shifted from loops to sequences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Gained insight on the types of questions more suitable for students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18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10273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Building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Leverage our own knowledge from learning + teaching computer science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Rely on teacher feedback we gained through the semester for both content and distractors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Originally created loop puzzles and transitioned to sequences due to the students participating </a:t>
            </a:r>
            <a:endParaRPr sz="1600"/>
          </a:p>
        </p:txBody>
      </p:sp>
      <p:sp>
        <p:nvSpPr>
          <p:cNvPr id="190" name="Google Shape;190;p19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19150" y="7987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Summary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graphicFrame>
        <p:nvGraphicFramePr>
          <p:cNvPr id="207" name="Google Shape;207;p20"/>
          <p:cNvGraphicFramePr/>
          <p:nvPr/>
        </p:nvGraphicFramePr>
        <p:xfrm>
          <a:off x="283275" y="13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{E7C236D0-88F0-4337-BB15-8A54AF23194C}</a:tableStyleId>
              </a:tblPr>
              <a:tblGrid>
                <a:gridCol w="2490775"/>
                <a:gridCol w="1443875"/>
                <a:gridCol w="4642800"/>
              </a:tblGrid>
              <a:tr h="39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Document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System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Notes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Background Survey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Qualtrics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Remove identifying questions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Pre and Post Test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Qualtrics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Isomorphic, 10 total (7:sequences, 3:loops)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Cognitive Load Surveys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Qualtrics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Rewording for student comprehension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Teacher User Guide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GDocs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Detailed schedule of the 3 days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Student Instructions </a:t>
                      </a:r>
                      <a:br>
                        <a:rPr lang="en" sz="1600"/>
                      </a:br>
                      <a:r>
                        <a:rPr lang="en" sz="1600"/>
                        <a:t>(3 versions)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GDocs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Must include attributes, Brief user guide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SAGE Tutorial 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GSlides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Updated style, images and points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SAGE Study Puzzles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SAGE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“Your first recipes!”,  </a:t>
                      </a:r>
                      <a:r>
                        <a:rPr lang="en" sz="1600"/>
                        <a:t>3 Quests with 4 Puzzles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62450" y="897475"/>
            <a:ext cx="75057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Isomorphic </a:t>
            </a:r>
            <a:r>
              <a:rPr lang="en"/>
              <a:t>Pre and Post Tests: </a:t>
            </a:r>
            <a:r>
              <a:rPr lang="en"/>
              <a:t>Sample questions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387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0912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24377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4396300" y="312200"/>
            <a:ext cx="1503900" cy="5334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958625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111150" y="312200"/>
            <a:ext cx="1094100" cy="5334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825" y="1481750"/>
            <a:ext cx="1544049" cy="33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775" y="1481750"/>
            <a:ext cx="2117501" cy="33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