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Roboto Slab" pitchFamily="2" charset="0"/>
      <p:regular r:id="rId15"/>
      <p:bold r:id="rId16"/>
    </p:embeddedFont>
    <p:embeddedFont>
      <p:font typeface="Source Sans Pro" panose="020B05030304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2"/>
  </p:normalViewPr>
  <p:slideViewPr>
    <p:cSldViewPr snapToGrid="0" snapToObjects="1">
      <p:cViewPr varScale="1">
        <p:scale>
          <a:sx n="178" d="100"/>
          <a:sy n="178" d="100"/>
        </p:scale>
        <p:origin x="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fb2e56db6_0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afb2e56db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Background: </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Field study 1 (fs1) was recently completed, written up, and submitted for publication (Integrating Parsons Programming Puzzles with Scratch), which explored cognitive load, performance, efficiency, and motivation across PPP conditions</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These findings support the hypothesis that (1) PPP and PPP with distractors training increases motivation and</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reduce extraneous cognitive load (as compared to limited constraint and feedback), but refute the hypothesis (2) PPP training yields the highest learning efficiency.</a:t>
            </a:r>
            <a:endParaRPr sz="1600">
              <a:solidFill>
                <a:srgbClr val="263238"/>
              </a:solidFill>
              <a:latin typeface="Times New Roman"/>
              <a:ea typeface="Times New Roman"/>
              <a:cs typeface="Times New Roman"/>
              <a:sym typeface="Times New Roman"/>
            </a:endParaRPr>
          </a:p>
          <a:p>
            <a:pPr marL="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Research Aims: </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Extend upon prior investigation of Social Addictive Gameful Engineering (SAGE) and computational thinking (CT) by completing field study 2 (fs2)</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Field study 2 (fs2) is underway - data collection has just been completed </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Preprocessing, analysis, and write-up have not yet begun</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Stretch goal: fs3 design and execution</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endParaRPr sz="1600">
              <a:solidFill>
                <a:srgbClr val="263238"/>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e3f0376d9_1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e3f0376d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Parson’s  Programming  Puzzles:   A  Fun  and Effective Learning Tool for First Programming Courses</a:t>
            </a:r>
            <a:endParaRPr sz="1600">
              <a:solidFill>
                <a:srgbClr val="263238"/>
              </a:solidFill>
              <a:latin typeface="Times New Roman"/>
              <a:ea typeface="Times New Roman"/>
              <a:cs typeface="Times New Roman"/>
              <a:sym typeface="Times New Roman"/>
            </a:endParaRPr>
          </a:p>
          <a:p>
            <a:pPr marL="457200" lvl="0" indent="-330200" algn="l" rtl="0">
              <a:spcBef>
                <a:spcPts val="600"/>
              </a:spcBef>
              <a:spcAft>
                <a:spcPts val="0"/>
              </a:spcAft>
              <a:buClr>
                <a:srgbClr val="263238"/>
              </a:buClr>
              <a:buSzPts val="1600"/>
              <a:buFont typeface="Times New Roman"/>
              <a:buChar char="-"/>
            </a:pPr>
            <a:r>
              <a:rPr lang="en" sz="1600">
                <a:solidFill>
                  <a:srgbClr val="263238"/>
                </a:solidFill>
                <a:latin typeface="Times New Roman"/>
                <a:ea typeface="Times New Roman"/>
                <a:cs typeface="Times New Roman"/>
                <a:sym typeface="Times New Roman"/>
              </a:rPr>
              <a:t>Established original Parson’s Programming Puzzles and key aims (maximize the engagement, constrain the logic, permit common errors, model good code, and provide immediate feedback)</a:t>
            </a:r>
            <a:endParaRPr sz="1600">
              <a:solidFill>
                <a:srgbClr val="263238"/>
              </a:solidFill>
              <a:latin typeface="Times New Roman"/>
              <a:ea typeface="Times New Roman"/>
              <a:cs typeface="Times New Roman"/>
              <a:sym typeface="Times New Roman"/>
            </a:endParaRPr>
          </a:p>
          <a:p>
            <a:pPr marL="0" lvl="0" indent="0" algn="l" rtl="0">
              <a:spcBef>
                <a:spcPts val="600"/>
              </a:spcBef>
              <a:spcAft>
                <a:spcPts val="0"/>
              </a:spcAft>
              <a:buClr>
                <a:schemeClr val="dk1"/>
              </a:buClr>
              <a:buSzPts val="1100"/>
              <a:buFont typeface="Arial"/>
              <a:buNone/>
            </a:pPr>
            <a:endParaRPr sz="1600">
              <a:solidFill>
                <a:srgbClr val="263238"/>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Lessons Learned from Available Parsons Puzzles Software</a:t>
            </a:r>
            <a:endParaRPr sz="1600">
              <a:solidFill>
                <a:srgbClr val="263238"/>
              </a:solidFill>
              <a:latin typeface="Times New Roman"/>
              <a:ea typeface="Times New Roman"/>
              <a:cs typeface="Times New Roman"/>
              <a:sym typeface="Times New Roman"/>
            </a:endParaRPr>
          </a:p>
          <a:p>
            <a:pPr marL="457200" lvl="0" indent="-330200" algn="l" rtl="0">
              <a:spcBef>
                <a:spcPts val="0"/>
              </a:spcBef>
              <a:spcAft>
                <a:spcPts val="0"/>
              </a:spcAft>
              <a:buClr>
                <a:srgbClr val="263238"/>
              </a:buClr>
              <a:buSzPts val="1600"/>
              <a:buFont typeface="Times New Roman"/>
              <a:buChar char="-"/>
            </a:pPr>
            <a:r>
              <a:rPr lang="en" sz="1600">
                <a:solidFill>
                  <a:srgbClr val="263238"/>
                </a:solidFill>
                <a:latin typeface="Times New Roman"/>
                <a:ea typeface="Times New Roman"/>
                <a:cs typeface="Times New Roman"/>
                <a:sym typeface="Times New Roman"/>
              </a:rPr>
              <a:t>Researched PPP implementations ( Hot Potatoes Implementation, JS-Parsons, Epplets, and EvoParsons) and determined ideal PPP constraints</a:t>
            </a:r>
            <a:endParaRPr sz="1600">
              <a:solidFill>
                <a:srgbClr val="263238"/>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600">
              <a:solidFill>
                <a:srgbClr val="263238"/>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Measuring Cognitive Load in Introductory CS: Adaptation of an Instrument</a:t>
            </a:r>
            <a:endParaRPr sz="1600">
              <a:solidFill>
                <a:srgbClr val="263238"/>
              </a:solidFill>
              <a:latin typeface="Times New Roman"/>
              <a:ea typeface="Times New Roman"/>
              <a:cs typeface="Times New Roman"/>
              <a:sym typeface="Times New Roman"/>
            </a:endParaRPr>
          </a:p>
          <a:p>
            <a:pPr marL="457200" lvl="0" indent="-330200" algn="l" rtl="0">
              <a:spcBef>
                <a:spcPts val="0"/>
              </a:spcBef>
              <a:spcAft>
                <a:spcPts val="0"/>
              </a:spcAft>
              <a:buClr>
                <a:srgbClr val="263238"/>
              </a:buClr>
              <a:buSzPts val="1600"/>
              <a:buFont typeface="Times New Roman"/>
              <a:buChar char="-"/>
            </a:pPr>
            <a:r>
              <a:rPr lang="en" sz="1600">
                <a:solidFill>
                  <a:srgbClr val="263238"/>
                </a:solidFill>
                <a:latin typeface="Times New Roman"/>
                <a:ea typeface="Times New Roman"/>
                <a:cs typeface="Times New Roman"/>
                <a:sym typeface="Times New Roman"/>
              </a:rPr>
              <a:t>Established metrics for cognitive load and introduced cognitive load theory (working memory constraint)</a:t>
            </a:r>
            <a:endParaRPr sz="1600">
              <a:solidFill>
                <a:srgbClr val="263238"/>
              </a:solidFill>
              <a:latin typeface="Times New Roman"/>
              <a:ea typeface="Times New Roman"/>
              <a:cs typeface="Times New Roman"/>
              <a:sym typeface="Times New Roman"/>
            </a:endParaRPr>
          </a:p>
          <a:p>
            <a:pPr marL="0" lvl="0" indent="0" algn="l" rtl="0">
              <a:spcBef>
                <a:spcPts val="600"/>
              </a:spcBef>
              <a:spcAft>
                <a:spcPts val="0"/>
              </a:spcAft>
              <a:buClr>
                <a:schemeClr val="dk1"/>
              </a:buClr>
              <a:buSzPts val="1100"/>
              <a:buFont typeface="Arial"/>
              <a:buNone/>
            </a:pPr>
            <a:endParaRPr sz="1600">
              <a:solidFill>
                <a:srgbClr val="263238"/>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fb2e56db6_0_2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fb2e56db6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1. Corroborate the findings of fs1</a:t>
            </a:r>
            <a:endParaRPr sz="1400">
              <a:solidFill>
                <a:srgbClr val="263238"/>
              </a:solidFill>
              <a:latin typeface="Times New Roman"/>
              <a:ea typeface="Times New Roman"/>
              <a:cs typeface="Times New Roman"/>
              <a:sym typeface="Times New Roman"/>
            </a:endParaRPr>
          </a:p>
          <a:p>
            <a:pPr marL="457200" lvl="0" indent="-317500" algn="l" rtl="0">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Confirm solutions</a:t>
            </a:r>
            <a:endParaRPr sz="1400">
              <a:solidFill>
                <a:srgbClr val="263238"/>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263238"/>
                </a:solidFill>
                <a:latin typeface="Times New Roman"/>
                <a:ea typeface="Times New Roman"/>
                <a:cs typeface="Times New Roman"/>
                <a:sym typeface="Times New Roman"/>
              </a:rPr>
              <a:t>2. Novel findings </a:t>
            </a:r>
            <a:endParaRPr sz="1400">
              <a:solidFill>
                <a:srgbClr val="263238"/>
              </a:solidFill>
              <a:latin typeface="Times New Roman"/>
              <a:ea typeface="Times New Roman"/>
              <a:cs typeface="Times New Roman"/>
              <a:sym typeface="Times New Roman"/>
            </a:endParaRPr>
          </a:p>
          <a:p>
            <a:pPr marL="457200" lvl="0" indent="-317500" algn="l" rtl="0">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9 groups (control group, 4 feedback, 4 non feedback)</a:t>
            </a:r>
            <a:endParaRPr sz="1400">
              <a:solidFill>
                <a:srgbClr val="263238"/>
              </a:solidFill>
              <a:latin typeface="Times New Roman"/>
              <a:ea typeface="Times New Roman"/>
              <a:cs typeface="Times New Roman"/>
              <a:sym typeface="Times New Roman"/>
            </a:endParaRPr>
          </a:p>
          <a:p>
            <a:pPr marL="457200" lvl="0" indent="-317500" algn="l" rtl="0">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Generalizability</a:t>
            </a:r>
            <a:endParaRPr sz="1400">
              <a:solidFill>
                <a:srgbClr val="263238"/>
              </a:solidFill>
              <a:latin typeface="Times New Roman"/>
              <a:ea typeface="Times New Roman"/>
              <a:cs typeface="Times New Roman"/>
              <a:sym typeface="Times New Roman"/>
            </a:endParaRPr>
          </a:p>
          <a:p>
            <a:pPr marL="457200" lvl="0" indent="-317500" algn="l" rtl="0">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More groups -&gt; more defined/nuanced results</a:t>
            </a:r>
            <a:endParaRPr sz="1400">
              <a:solidFill>
                <a:srgbClr val="263238"/>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263238"/>
                </a:solidFill>
                <a:latin typeface="Times New Roman"/>
                <a:ea typeface="Times New Roman"/>
                <a:cs typeface="Times New Roman"/>
                <a:sym typeface="Times New Roman"/>
              </a:rPr>
              <a:t>Fs1 involved 75 participants spread across 3 condition groups, while the sample in fs2 is comprised of 662 participants (estimated based on trends in MTurk and Prolific) across 9 total groups (including a control group).</a:t>
            </a:r>
            <a:endParaRPr sz="1400">
              <a:solidFill>
                <a:srgbClr val="263238"/>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Background: </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Field study 1 (fs1) was recently completed, written up, and submitted for publication (Integrating Parsons Programming Puzzles with Scratch), which explored cognitive load, performance, efficiency, and motivation across PPP conditions</a:t>
            </a:r>
            <a:endParaRPr sz="1600">
              <a:solidFill>
                <a:srgbClr val="263238"/>
              </a:solidFill>
              <a:latin typeface="Times New Roman"/>
              <a:ea typeface="Times New Roman"/>
              <a:cs typeface="Times New Roman"/>
              <a:sym typeface="Times New Roman"/>
            </a:endParaRPr>
          </a:p>
          <a:p>
            <a:pPr marL="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Research Aims: </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Extend upon prior investigation of Social Addictive Gameful Engineering (SAGE) and computational thinking (CT) by completing field study 2 (fs2)</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Field study 2 (fs2) is underway - data collection has just been completed </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Preprocessing, analysis, and write-up have not yet begun</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Stretch goal: fs3 design and execution</a:t>
            </a:r>
            <a:endParaRPr sz="1600">
              <a:solidFill>
                <a:srgbClr val="263238"/>
              </a:solidFill>
              <a:latin typeface="Times New Roman"/>
              <a:ea typeface="Times New Roman"/>
              <a:cs typeface="Times New Roman"/>
              <a:sym typeface="Times New Roman"/>
            </a:endParaRPr>
          </a:p>
          <a:p>
            <a:pPr marL="457200" lvl="0" indent="0" algn="l" rtl="0">
              <a:spcBef>
                <a:spcPts val="600"/>
              </a:spcBef>
              <a:spcAft>
                <a:spcPts val="0"/>
              </a:spcAft>
              <a:buClr>
                <a:schemeClr val="dk1"/>
              </a:buClr>
              <a:buSzPts val="1100"/>
              <a:buFont typeface="Arial"/>
              <a:buNone/>
            </a:pPr>
            <a:endParaRPr sz="1600">
              <a:solidFill>
                <a:srgbClr val="263238"/>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e3f0376d9_1_4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ae3f0376d9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1. fs1 GDI Paper</a:t>
            </a:r>
            <a:endParaRPr sz="1400">
              <a:solidFill>
                <a:srgbClr val="263238"/>
              </a:solidFill>
              <a:latin typeface="Times New Roman"/>
              <a:ea typeface="Times New Roman"/>
              <a:cs typeface="Times New Roman"/>
              <a:sym typeface="Times New Roman"/>
            </a:endParaRPr>
          </a:p>
          <a:p>
            <a:pPr marL="457200" lvl="0" indent="-317500" algn="l" rtl="0">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Read referenced papers and define key terms to inform fs2 analysis approach</a:t>
            </a:r>
            <a:endParaRPr sz="1400">
              <a:solidFill>
                <a:srgbClr val="263238"/>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2. Relevant Statistics and Graphical Methods</a:t>
            </a:r>
            <a:endParaRPr sz="1400">
              <a:solidFill>
                <a:srgbClr val="263238"/>
              </a:solidFill>
              <a:latin typeface="Times New Roman"/>
              <a:ea typeface="Times New Roman"/>
              <a:cs typeface="Times New Roman"/>
              <a:sym typeface="Times New Roman"/>
            </a:endParaRPr>
          </a:p>
          <a:p>
            <a:pPr marL="457200" lvl="0" indent="-317500" algn="l" rtl="0">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Explore prior methodology in relevant studies</a:t>
            </a:r>
            <a:endParaRPr sz="1400">
              <a:solidFill>
                <a:srgbClr val="263238"/>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3. Data Extraction</a:t>
            </a:r>
            <a:endParaRPr sz="1400">
              <a:solidFill>
                <a:srgbClr val="263238"/>
              </a:solidFill>
              <a:latin typeface="Times New Roman"/>
              <a:ea typeface="Times New Roman"/>
              <a:cs typeface="Times New Roman"/>
              <a:sym typeface="Times New Roman"/>
            </a:endParaRPr>
          </a:p>
          <a:p>
            <a:pPr marL="457200" lvl="0" indent="-317500" algn="l" rtl="0">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Qualtrics results have been exported, stored, and validated for MTurk/Prolific approvals</a:t>
            </a:r>
            <a:endParaRPr sz="1400">
              <a:solidFill>
                <a:srgbClr val="263238"/>
              </a:solidFill>
              <a:latin typeface="Times New Roman"/>
              <a:ea typeface="Times New Roman"/>
              <a:cs typeface="Times New Roman"/>
              <a:sym typeface="Times New Roman"/>
            </a:endParaRPr>
          </a:p>
          <a:p>
            <a:pPr marL="457200" lvl="0" indent="-317500" algn="l" rtl="0">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Remaining Qualtrics work is to categorize participants by condition</a:t>
            </a:r>
            <a:endParaRPr sz="1400">
              <a:solidFill>
                <a:srgbClr val="263238"/>
              </a:solidFill>
              <a:latin typeface="Times New Roman"/>
              <a:ea typeface="Times New Roman"/>
              <a:cs typeface="Times New Roman"/>
              <a:sym typeface="Times New Roman"/>
            </a:endParaRPr>
          </a:p>
          <a:p>
            <a:pPr marL="457200" lvl="0" indent="-317500" algn="l" rtl="0">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Access SAGE database for quantitative findings</a:t>
            </a:r>
            <a:endParaRPr sz="1400">
              <a:solidFill>
                <a:srgbClr val="263238"/>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4. Data Timing and Correctness Preprocessing</a:t>
            </a:r>
            <a:endParaRPr sz="1400">
              <a:solidFill>
                <a:srgbClr val="263238"/>
              </a:solidFill>
              <a:latin typeface="Times New Roman"/>
              <a:ea typeface="Times New Roman"/>
              <a:cs typeface="Times New Roman"/>
              <a:sym typeface="Times New Roman"/>
            </a:endParaRPr>
          </a:p>
          <a:p>
            <a:pPr marL="457200" lvl="0" indent="-317500" algn="l" rtl="0">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Pre and post test data must be found across conditions to determine if there are any significant differences between groups</a:t>
            </a:r>
            <a:endParaRPr sz="1400">
              <a:solidFill>
                <a:srgbClr val="263238"/>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5. Analysis</a:t>
            </a:r>
            <a:endParaRPr sz="1400">
              <a:solidFill>
                <a:srgbClr val="263238"/>
              </a:solidFill>
              <a:latin typeface="Times New Roman"/>
              <a:ea typeface="Times New Roman"/>
              <a:cs typeface="Times New Roman"/>
              <a:sym typeface="Times New Roman"/>
            </a:endParaRPr>
          </a:p>
          <a:p>
            <a:pPr marL="457200" lvl="0" indent="-317500" algn="l" rtl="0">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Use SAGE data (time per puzzle per student, correctness of final submission, number of moves, explanation upon submission, and move visualizations) to compute usage data, cognitive load, efficiency, performance, and motivation and inter-condition differences</a:t>
            </a:r>
            <a:endParaRPr sz="1400">
              <a:solidFill>
                <a:srgbClr val="263238"/>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6. Writing, Editing, and Submission</a:t>
            </a:r>
            <a:endParaRPr sz="1400">
              <a:solidFill>
                <a:srgbClr val="263238"/>
              </a:solidFill>
              <a:latin typeface="Times New Roman"/>
              <a:ea typeface="Times New Roman"/>
              <a:cs typeface="Times New Roman"/>
              <a:sym typeface="Times New Roman"/>
            </a:endParaRPr>
          </a:p>
          <a:p>
            <a:pPr marL="457200" lvl="0" indent="-317500" algn="l" rtl="0">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Paper write-up and iterative editing cycles</a:t>
            </a:r>
            <a:endParaRPr sz="1400">
              <a:solidFill>
                <a:srgbClr val="263238"/>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7. Stretch Goals</a:t>
            </a:r>
            <a:endParaRPr sz="1400">
              <a:solidFill>
                <a:srgbClr val="263238"/>
              </a:solidFill>
              <a:latin typeface="Times New Roman"/>
              <a:ea typeface="Times New Roman"/>
              <a:cs typeface="Times New Roman"/>
              <a:sym typeface="Times New Roman"/>
            </a:endParaRPr>
          </a:p>
          <a:p>
            <a:pPr marL="457200" lvl="0" indent="-317500" algn="l" rtl="0">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Protocol content for looping CT concept, games across conditions, game instructions, Qualtrics study guide, etc. </a:t>
            </a:r>
            <a:endParaRPr sz="1400">
              <a:solidFill>
                <a:srgbClr val="263238"/>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endParaRPr>
          </a:p>
          <a:p>
            <a:pPr marL="0" lvl="0" indent="0" algn="l" rtl="0">
              <a:lnSpc>
                <a:spcPct val="115000"/>
              </a:lnSpc>
              <a:spcBef>
                <a:spcPts val="1200"/>
              </a:spcBef>
              <a:spcAft>
                <a:spcPts val="0"/>
              </a:spcAft>
              <a:buNone/>
            </a:pPr>
            <a:endParaRPr sz="1400">
              <a:solidFill>
                <a:srgbClr val="263238"/>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endParaRPr sz="1400">
              <a:solidFill>
                <a:srgbClr val="263238"/>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ae3f0376d9_1_6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ae3f0376d9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Logistics</a:t>
            </a:r>
            <a:endParaRPr sz="1600">
              <a:solidFill>
                <a:srgbClr val="263238"/>
              </a:solidFill>
              <a:latin typeface="Times New Roman"/>
              <a:ea typeface="Times New Roman"/>
              <a:cs typeface="Times New Roman"/>
              <a:sym typeface="Times New Roman"/>
            </a:endParaRPr>
          </a:p>
          <a:p>
            <a:pPr marL="457200" lvl="0" indent="-330200" algn="l" rtl="0">
              <a:lnSpc>
                <a:spcPct val="115000"/>
              </a:lnSpc>
              <a:spcBef>
                <a:spcPts val="1200"/>
              </a:spcBef>
              <a:spcAft>
                <a:spcPts val="0"/>
              </a:spcAft>
              <a:buClr>
                <a:srgbClr val="263238"/>
              </a:buClr>
              <a:buSzPts val="1600"/>
              <a:buFont typeface="Times New Roman"/>
              <a:buChar char="-"/>
            </a:pPr>
            <a:r>
              <a:rPr lang="en" sz="1600">
                <a:solidFill>
                  <a:srgbClr val="263238"/>
                </a:solidFill>
                <a:latin typeface="Times New Roman"/>
                <a:ea typeface="Times New Roman"/>
                <a:cs typeface="Times New Roman"/>
                <a:sym typeface="Times New Roman"/>
              </a:rPr>
              <a:t>Jeff and I will meet once a week (or more if necessary), and consult with Dr. Kaiser whenever available.</a:t>
            </a:r>
            <a:endParaRPr sz="1600">
              <a:solidFill>
                <a:srgbClr val="263238"/>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Additional Resources</a:t>
            </a:r>
            <a:endParaRPr sz="1600">
              <a:solidFill>
                <a:srgbClr val="263238"/>
              </a:solidFill>
              <a:latin typeface="Times New Roman"/>
              <a:ea typeface="Times New Roman"/>
              <a:cs typeface="Times New Roman"/>
              <a:sym typeface="Times New Roman"/>
            </a:endParaRPr>
          </a:p>
          <a:p>
            <a:pPr marL="457200" lvl="0" indent="-330200" algn="l" rtl="0">
              <a:lnSpc>
                <a:spcPct val="115000"/>
              </a:lnSpc>
              <a:spcBef>
                <a:spcPts val="1200"/>
              </a:spcBef>
              <a:spcAft>
                <a:spcPts val="0"/>
              </a:spcAft>
              <a:buClr>
                <a:srgbClr val="263238"/>
              </a:buClr>
              <a:buSzPts val="1600"/>
              <a:buFont typeface="Times New Roman"/>
              <a:buChar char="-"/>
            </a:pPr>
            <a:r>
              <a:rPr lang="en" sz="1600">
                <a:solidFill>
                  <a:srgbClr val="263238"/>
                </a:solidFill>
                <a:latin typeface="Times New Roman"/>
                <a:ea typeface="Times New Roman"/>
                <a:cs typeface="Times New Roman"/>
                <a:sym typeface="Times New Roman"/>
              </a:rPr>
              <a:t>Proposal steps are intended to guide research this semester, but are not exhaustive. These resources provide additional materials on goals and the specifics of the project.</a:t>
            </a:r>
            <a:endParaRPr sz="16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3f0376d9_1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e3f0376d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drive/folders/1ZbGE3CRhp_QxJmLabZv5mZg8TCjjt8Zg"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github.com/cu-sage/Document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441800" y="2226300"/>
            <a:ext cx="7702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0">
                <a:solidFill>
                  <a:srgbClr val="000000"/>
                </a:solidFill>
                <a:latin typeface="Times New Roman"/>
                <a:ea typeface="Times New Roman"/>
                <a:cs typeface="Times New Roman"/>
                <a:sym typeface="Times New Roman"/>
              </a:rPr>
              <a:t>Parson’s Programming Puzzles:</a:t>
            </a:r>
            <a:endParaRPr sz="3000" b="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3000" b="0">
                <a:solidFill>
                  <a:srgbClr val="000000"/>
                </a:solidFill>
                <a:latin typeface="Times New Roman"/>
                <a:ea typeface="Times New Roman"/>
                <a:cs typeface="Times New Roman"/>
                <a:sym typeface="Times New Roman"/>
              </a:rPr>
              <a:t>Optimizing Efficiency and Investigating</a:t>
            </a:r>
            <a:endParaRPr sz="3000" b="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3000" b="0">
                <a:solidFill>
                  <a:srgbClr val="000000"/>
                </a:solidFill>
                <a:latin typeface="Times New Roman"/>
                <a:ea typeface="Times New Roman"/>
                <a:cs typeface="Times New Roman"/>
                <a:sym typeface="Times New Roman"/>
              </a:rPr>
              <a:t>the Effects of Feedback</a:t>
            </a:r>
            <a:endParaRPr sz="3000" b="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600" b="0">
                <a:solidFill>
                  <a:schemeClr val="dk1"/>
                </a:solidFill>
                <a:latin typeface="Times New Roman"/>
                <a:ea typeface="Times New Roman"/>
                <a:cs typeface="Times New Roman"/>
                <a:sym typeface="Times New Roman"/>
              </a:rPr>
              <a:t>Further research on Social Addictive Gameful Engineering (SAGE) design</a:t>
            </a:r>
            <a:endParaRPr sz="1600" b="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b="0">
                <a:solidFill>
                  <a:schemeClr val="dk1"/>
                </a:solidFill>
                <a:latin typeface="Times New Roman"/>
                <a:ea typeface="Times New Roman"/>
                <a:cs typeface="Times New Roman"/>
                <a:sym typeface="Times New Roman"/>
              </a:rPr>
              <a:t>and computational thinking (CT)</a:t>
            </a:r>
            <a:endParaRPr sz="1800" b="0">
              <a:solidFill>
                <a:srgbClr val="666666"/>
              </a:solidFill>
              <a:latin typeface="Times New Roman"/>
              <a:ea typeface="Times New Roman"/>
              <a:cs typeface="Times New Roman"/>
              <a:sym typeface="Times New Roman"/>
            </a:endParaRPr>
          </a:p>
          <a:p>
            <a:pPr marL="0" lvl="0" indent="0" algn="l" rtl="0">
              <a:spcBef>
                <a:spcPts val="0"/>
              </a:spcBef>
              <a:spcAft>
                <a:spcPts val="0"/>
              </a:spcAft>
              <a:buNone/>
            </a:pPr>
            <a:endParaRPr sz="2000" b="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2000" b="0">
                <a:solidFill>
                  <a:srgbClr val="000000"/>
                </a:solidFill>
                <a:latin typeface="Times New Roman"/>
                <a:ea typeface="Times New Roman"/>
                <a:cs typeface="Times New Roman"/>
                <a:sym typeface="Times New Roman"/>
              </a:rPr>
              <a:t>Spring 2021</a:t>
            </a:r>
            <a:endParaRPr sz="2000" b="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2000" b="0">
                <a:solidFill>
                  <a:srgbClr val="000000"/>
                </a:solidFill>
                <a:latin typeface="Times New Roman"/>
                <a:ea typeface="Times New Roman"/>
                <a:cs typeface="Times New Roman"/>
                <a:sym typeface="Times New Roman"/>
              </a:rPr>
              <a:t>Alexander Liebeskind</a:t>
            </a:r>
            <a:endParaRPr sz="2000" b="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000" b="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2000" b="0">
                <a:solidFill>
                  <a:srgbClr val="000000"/>
                </a:solidFill>
                <a:latin typeface="Times New Roman"/>
                <a:ea typeface="Times New Roman"/>
                <a:cs typeface="Times New Roman"/>
                <a:sym typeface="Times New Roman"/>
              </a:rPr>
              <a:t>Research Proposal</a:t>
            </a:r>
            <a:endParaRPr sz="2000" b="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00"/>
                </a:solidFill>
                <a:latin typeface="Times New Roman"/>
                <a:ea typeface="Times New Roman"/>
                <a:cs typeface="Times New Roman"/>
                <a:sym typeface="Times New Roman"/>
              </a:rPr>
              <a:t>Background</a:t>
            </a:r>
            <a:endParaRPr sz="3000">
              <a:solidFill>
                <a:srgbClr val="000000"/>
              </a:solidFill>
              <a:latin typeface="Times New Roman"/>
              <a:ea typeface="Times New Roman"/>
              <a:cs typeface="Times New Roman"/>
              <a:sym typeface="Times New Roman"/>
            </a:endParaRPr>
          </a:p>
        </p:txBody>
      </p:sp>
      <p:sp>
        <p:nvSpPr>
          <p:cNvPr id="76" name="Google Shape;76;p13"/>
          <p:cNvSpPr txBox="1"/>
          <p:nvPr/>
        </p:nvSpPr>
        <p:spPr>
          <a:xfrm>
            <a:off x="4144350" y="1119300"/>
            <a:ext cx="1464900" cy="266760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 sz="1800">
                <a:solidFill>
                  <a:srgbClr val="263238"/>
                </a:solidFill>
                <a:latin typeface="Times New Roman"/>
                <a:ea typeface="Times New Roman"/>
                <a:cs typeface="Times New Roman"/>
                <a:sym typeface="Times New Roman"/>
              </a:rPr>
              <a:t>Scratch</a:t>
            </a:r>
            <a:endParaRPr sz="1800">
              <a:solidFill>
                <a:schemeClr val="dk1"/>
              </a:solidFill>
              <a:latin typeface="Times New Roman"/>
              <a:ea typeface="Times New Roman"/>
              <a:cs typeface="Times New Roman"/>
              <a:sym typeface="Times New Roman"/>
            </a:endParaRPr>
          </a:p>
        </p:txBody>
      </p:sp>
      <p:sp>
        <p:nvSpPr>
          <p:cNvPr id="77" name="Google Shape;77;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pic>
        <p:nvPicPr>
          <p:cNvPr id="78" name="Google Shape;78;p13"/>
          <p:cNvPicPr preferRelativeResize="0"/>
          <p:nvPr/>
        </p:nvPicPr>
        <p:blipFill>
          <a:blip r:embed="rId3">
            <a:alphaModFix/>
          </a:blip>
          <a:stretch>
            <a:fillRect/>
          </a:stretch>
        </p:blipFill>
        <p:spPr>
          <a:xfrm>
            <a:off x="3965850" y="1992450"/>
            <a:ext cx="1821900" cy="1691325"/>
          </a:xfrm>
          <a:prstGeom prst="rect">
            <a:avLst/>
          </a:prstGeom>
          <a:noFill/>
          <a:ln>
            <a:noFill/>
          </a:ln>
        </p:spPr>
      </p:pic>
      <p:sp>
        <p:nvSpPr>
          <p:cNvPr id="79" name="Google Shape;79;p13"/>
          <p:cNvSpPr txBox="1"/>
          <p:nvPr/>
        </p:nvSpPr>
        <p:spPr>
          <a:xfrm>
            <a:off x="592050" y="1119300"/>
            <a:ext cx="3361200" cy="266760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 sz="1800">
                <a:solidFill>
                  <a:srgbClr val="263238"/>
                </a:solidFill>
                <a:latin typeface="Times New Roman"/>
                <a:ea typeface="Times New Roman"/>
                <a:cs typeface="Times New Roman"/>
                <a:sym typeface="Times New Roman"/>
              </a:rPr>
              <a:t>Parson’s Programming Puzzles</a:t>
            </a:r>
            <a:endParaRPr sz="1800">
              <a:solidFill>
                <a:schemeClr val="dk1"/>
              </a:solidFill>
              <a:latin typeface="Times New Roman"/>
              <a:ea typeface="Times New Roman"/>
              <a:cs typeface="Times New Roman"/>
              <a:sym typeface="Times New Roman"/>
            </a:endParaRPr>
          </a:p>
        </p:txBody>
      </p:sp>
      <p:sp>
        <p:nvSpPr>
          <p:cNvPr id="80" name="Google Shape;80;p13"/>
          <p:cNvSpPr txBox="1"/>
          <p:nvPr/>
        </p:nvSpPr>
        <p:spPr>
          <a:xfrm>
            <a:off x="6285100" y="1119300"/>
            <a:ext cx="1464900" cy="266760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 sz="1800">
                <a:solidFill>
                  <a:srgbClr val="263238"/>
                </a:solidFill>
                <a:latin typeface="Times New Roman"/>
                <a:ea typeface="Times New Roman"/>
                <a:cs typeface="Times New Roman"/>
                <a:sym typeface="Times New Roman"/>
              </a:rPr>
              <a:t>SAGE</a:t>
            </a:r>
            <a:endParaRPr sz="1800">
              <a:solidFill>
                <a:schemeClr val="dk1"/>
              </a:solidFill>
              <a:latin typeface="Times New Roman"/>
              <a:ea typeface="Times New Roman"/>
              <a:cs typeface="Times New Roman"/>
              <a:sym typeface="Times New Roman"/>
            </a:endParaRPr>
          </a:p>
        </p:txBody>
      </p:sp>
      <p:pic>
        <p:nvPicPr>
          <p:cNvPr id="81" name="Google Shape;81;p13"/>
          <p:cNvPicPr preferRelativeResize="0"/>
          <p:nvPr/>
        </p:nvPicPr>
        <p:blipFill>
          <a:blip r:embed="rId4">
            <a:alphaModFix/>
          </a:blip>
          <a:stretch>
            <a:fillRect/>
          </a:stretch>
        </p:blipFill>
        <p:spPr>
          <a:xfrm>
            <a:off x="1462924" y="1914775"/>
            <a:ext cx="1619450" cy="2059749"/>
          </a:xfrm>
          <a:prstGeom prst="rect">
            <a:avLst/>
          </a:prstGeom>
          <a:noFill/>
          <a:ln>
            <a:noFill/>
          </a:ln>
        </p:spPr>
      </p:pic>
      <p:pic>
        <p:nvPicPr>
          <p:cNvPr id="82" name="Google Shape;82;p13"/>
          <p:cNvPicPr preferRelativeResize="0"/>
          <p:nvPr/>
        </p:nvPicPr>
        <p:blipFill>
          <a:blip r:embed="rId5">
            <a:alphaModFix/>
          </a:blip>
          <a:stretch>
            <a:fillRect/>
          </a:stretch>
        </p:blipFill>
        <p:spPr>
          <a:xfrm>
            <a:off x="5882550" y="2133200"/>
            <a:ext cx="2270000" cy="130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00"/>
                </a:solidFill>
                <a:latin typeface="Times New Roman"/>
                <a:ea typeface="Times New Roman"/>
                <a:cs typeface="Times New Roman"/>
                <a:sym typeface="Times New Roman"/>
              </a:rPr>
              <a:t>Related Work</a:t>
            </a:r>
            <a:endParaRPr sz="3000">
              <a:solidFill>
                <a:srgbClr val="000000"/>
              </a:solidFill>
              <a:latin typeface="Times New Roman"/>
              <a:ea typeface="Times New Roman"/>
              <a:cs typeface="Times New Roman"/>
              <a:sym typeface="Times New Roman"/>
            </a:endParaRPr>
          </a:p>
        </p:txBody>
      </p:sp>
      <p:sp>
        <p:nvSpPr>
          <p:cNvPr id="88" name="Google Shape;88;p14"/>
          <p:cNvSpPr txBox="1"/>
          <p:nvPr/>
        </p:nvSpPr>
        <p:spPr>
          <a:xfrm>
            <a:off x="1079875" y="1194075"/>
            <a:ext cx="6683100" cy="19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Parson’s  Programming  Puzzles:   A  Fun  and Effective Learning Tool for First Programming Courses</a:t>
            </a:r>
            <a:endParaRPr sz="18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Lessons Learned from Available Parsons Puzzles Software</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Measuring Cognitive Load in Introductory CS: Adaptation of an Instrument</a:t>
            </a:r>
            <a:endParaRPr sz="18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sz="1800">
              <a:solidFill>
                <a:schemeClr val="dk1"/>
              </a:solidFill>
              <a:latin typeface="Times New Roman"/>
              <a:ea typeface="Times New Roman"/>
              <a:cs typeface="Times New Roman"/>
              <a:sym typeface="Times New Roman"/>
            </a:endParaRPr>
          </a:p>
        </p:txBody>
      </p:sp>
      <p:sp>
        <p:nvSpPr>
          <p:cNvPr id="89" name="Google Shape;89;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grpSp>
        <p:nvGrpSpPr>
          <p:cNvPr id="90" name="Google Shape;90;p14"/>
          <p:cNvGrpSpPr/>
          <p:nvPr/>
        </p:nvGrpSpPr>
        <p:grpSpPr>
          <a:xfrm>
            <a:off x="407619" y="1331146"/>
            <a:ext cx="445578" cy="445773"/>
            <a:chOff x="557511" y="3214925"/>
            <a:chExt cx="719836" cy="720150"/>
          </a:xfrm>
        </p:grpSpPr>
        <p:sp>
          <p:nvSpPr>
            <p:cNvPr id="91" name="Google Shape;91;p14"/>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rgbClr val="0091E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92" name="Google Shape;92;p14"/>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rgbClr val="0053A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93" name="Google Shape;93;p14"/>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rgbClr val="CFD8D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94" name="Google Shape;94;p14"/>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rgbClr val="607D8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grpSp>
      <p:grpSp>
        <p:nvGrpSpPr>
          <p:cNvPr id="95" name="Google Shape;95;p14"/>
          <p:cNvGrpSpPr/>
          <p:nvPr/>
        </p:nvGrpSpPr>
        <p:grpSpPr>
          <a:xfrm>
            <a:off x="356073" y="3415383"/>
            <a:ext cx="548696" cy="445780"/>
            <a:chOff x="4604550" y="3714775"/>
            <a:chExt cx="439625" cy="319075"/>
          </a:xfrm>
        </p:grpSpPr>
        <p:sp>
          <p:nvSpPr>
            <p:cNvPr id="96" name="Google Shape;96;p14"/>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97" name="Google Shape;97;p14"/>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98" name="Google Shape;98;p14"/>
          <p:cNvGrpSpPr/>
          <p:nvPr/>
        </p:nvGrpSpPr>
        <p:grpSpPr>
          <a:xfrm>
            <a:off x="356051" y="2327824"/>
            <a:ext cx="548718" cy="536645"/>
            <a:chOff x="5961125" y="1623900"/>
            <a:chExt cx="427450" cy="448175"/>
          </a:xfrm>
        </p:grpSpPr>
        <p:sp>
          <p:nvSpPr>
            <p:cNvPr id="99" name="Google Shape;99;p14"/>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0" name="Google Shape;100;p14"/>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1" name="Google Shape;101;p14"/>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2" name="Google Shape;102;p14"/>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3" name="Google Shape;103;p14"/>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4" name="Google Shape;104;p14"/>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5" name="Google Shape;105;p14"/>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110" name="Google Shape;110;p15"/>
          <p:cNvGrpSpPr/>
          <p:nvPr/>
        </p:nvGrpSpPr>
        <p:grpSpPr>
          <a:xfrm>
            <a:off x="3338271" y="1184703"/>
            <a:ext cx="2467458" cy="3429287"/>
            <a:chOff x="-6729413" y="-17360900"/>
            <a:chExt cx="26138326" cy="48436250"/>
          </a:xfrm>
        </p:grpSpPr>
        <p:sp>
          <p:nvSpPr>
            <p:cNvPr id="111" name="Google Shape;111;p15"/>
            <p:cNvSpPr/>
            <p:nvPr/>
          </p:nvSpPr>
          <p:spPr>
            <a:xfrm>
              <a:off x="-6729413" y="-9364662"/>
              <a:ext cx="25398300" cy="2466900"/>
            </a:xfrm>
            <a:custGeom>
              <a:avLst/>
              <a:gdLst/>
              <a:ahLst/>
              <a:cxnLst/>
              <a:rect l="l" t="t" r="r" b="b"/>
              <a:pathLst>
                <a:path w="120000" h="120000" extrusionOk="0">
                  <a:moveTo>
                    <a:pt x="120000" y="119999"/>
                  </a:moveTo>
                  <a:lnTo>
                    <a:pt x="0" y="0"/>
                  </a:lnTo>
                  <a:lnTo>
                    <a:pt x="11145" y="119999"/>
                  </a:lnTo>
                  <a:lnTo>
                    <a:pt x="120000"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5"/>
            <p:cNvSpPr/>
            <p:nvPr/>
          </p:nvSpPr>
          <p:spPr>
            <a:xfrm>
              <a:off x="3276600" y="-17360900"/>
              <a:ext cx="10882200" cy="8842500"/>
            </a:xfrm>
            <a:custGeom>
              <a:avLst/>
              <a:gdLst/>
              <a:ahLst/>
              <a:cxnLst/>
              <a:rect l="l" t="t" r="r" b="b"/>
              <a:pathLst>
                <a:path w="120000" h="120000" extrusionOk="0">
                  <a:moveTo>
                    <a:pt x="102547" y="0"/>
                  </a:moveTo>
                  <a:lnTo>
                    <a:pt x="0" y="120000"/>
                  </a:lnTo>
                  <a:lnTo>
                    <a:pt x="119999" y="109486"/>
                  </a:lnTo>
                  <a:lnTo>
                    <a:pt x="102547"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5"/>
            <p:cNvSpPr/>
            <p:nvPr/>
          </p:nvSpPr>
          <p:spPr>
            <a:xfrm>
              <a:off x="12576175" y="-17360900"/>
              <a:ext cx="6832500" cy="10463100"/>
            </a:xfrm>
            <a:custGeom>
              <a:avLst/>
              <a:gdLst/>
              <a:ahLst/>
              <a:cxnLst/>
              <a:rect l="l" t="t" r="r" b="b"/>
              <a:pathLst>
                <a:path w="120000" h="120000" extrusionOk="0">
                  <a:moveTo>
                    <a:pt x="0" y="0"/>
                  </a:moveTo>
                  <a:lnTo>
                    <a:pt x="120000" y="62193"/>
                  </a:lnTo>
                  <a:lnTo>
                    <a:pt x="107007" y="120000"/>
                  </a:lnTo>
                  <a:lnTo>
                    <a:pt x="27797" y="92526"/>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5"/>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5"/>
            <p:cNvSpPr/>
            <p:nvPr/>
          </p:nvSpPr>
          <p:spPr>
            <a:xfrm>
              <a:off x="-6729413" y="-9364662"/>
              <a:ext cx="10005900" cy="2466900"/>
            </a:xfrm>
            <a:custGeom>
              <a:avLst/>
              <a:gdLst/>
              <a:ahLst/>
              <a:cxnLst/>
              <a:rect l="l" t="t" r="r" b="b"/>
              <a:pathLst>
                <a:path w="120000" h="120000" extrusionOk="0">
                  <a:moveTo>
                    <a:pt x="120000" y="41158"/>
                  </a:moveTo>
                  <a:lnTo>
                    <a:pt x="116173" y="119999"/>
                  </a:lnTo>
                  <a:lnTo>
                    <a:pt x="28291" y="119999"/>
                  </a:lnTo>
                  <a:lnTo>
                    <a:pt x="0" y="0"/>
                  </a:lnTo>
                  <a:lnTo>
                    <a:pt x="120000" y="41158"/>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5"/>
            <p:cNvSpPr/>
            <p:nvPr/>
          </p:nvSpPr>
          <p:spPr>
            <a:xfrm>
              <a:off x="-6729413" y="-17360900"/>
              <a:ext cx="19305600" cy="8842500"/>
            </a:xfrm>
            <a:custGeom>
              <a:avLst/>
              <a:gdLst/>
              <a:ahLst/>
              <a:cxnLst/>
              <a:rect l="l" t="t" r="r" b="b"/>
              <a:pathLst>
                <a:path w="120000" h="120000" extrusionOk="0">
                  <a:moveTo>
                    <a:pt x="120000" y="0"/>
                  </a:moveTo>
                  <a:lnTo>
                    <a:pt x="62195" y="120000"/>
                  </a:lnTo>
                  <a:lnTo>
                    <a:pt x="0" y="108517"/>
                  </a:lnTo>
                  <a:lnTo>
                    <a:pt x="60656" y="80315"/>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5"/>
            <p:cNvSpPr/>
            <p:nvPr/>
          </p:nvSpPr>
          <p:spPr>
            <a:xfrm>
              <a:off x="12752387" y="-9293225"/>
              <a:ext cx="5916600" cy="2395500"/>
            </a:xfrm>
            <a:custGeom>
              <a:avLst/>
              <a:gdLst/>
              <a:ahLst/>
              <a:cxnLst/>
              <a:rect l="l" t="t" r="r" b="b"/>
              <a:pathLst>
                <a:path w="120000" h="120000" extrusionOk="0">
                  <a:moveTo>
                    <a:pt x="28526" y="0"/>
                  </a:moveTo>
                  <a:lnTo>
                    <a:pt x="120000" y="120000"/>
                  </a:lnTo>
                  <a:lnTo>
                    <a:pt x="0" y="120000"/>
                  </a:lnTo>
                  <a:lnTo>
                    <a:pt x="28526"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5"/>
            <p:cNvSpPr/>
            <p:nvPr/>
          </p:nvSpPr>
          <p:spPr>
            <a:xfrm>
              <a:off x="3276600" y="-8518525"/>
              <a:ext cx="4192500" cy="1620900"/>
            </a:xfrm>
            <a:custGeom>
              <a:avLst/>
              <a:gdLst/>
              <a:ahLst/>
              <a:cxnLst/>
              <a:rect l="l" t="t" r="r" b="b"/>
              <a:pathLst>
                <a:path w="120000" h="120000" extrusionOk="0">
                  <a:moveTo>
                    <a:pt x="16084" y="120000"/>
                  </a:moveTo>
                  <a:lnTo>
                    <a:pt x="0" y="0"/>
                  </a:lnTo>
                  <a:lnTo>
                    <a:pt x="120000" y="120000"/>
                  </a:lnTo>
                  <a:lnTo>
                    <a:pt x="16084"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5"/>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5"/>
            <p:cNvSpPr/>
            <p:nvPr/>
          </p:nvSpPr>
          <p:spPr>
            <a:xfrm>
              <a:off x="-6729413" y="-11442700"/>
              <a:ext cx="10005900" cy="2924100"/>
            </a:xfrm>
            <a:custGeom>
              <a:avLst/>
              <a:gdLst/>
              <a:ahLst/>
              <a:cxnLst/>
              <a:rect l="l" t="t" r="r" b="b"/>
              <a:pathLst>
                <a:path w="120000" h="120000" extrusionOk="0">
                  <a:moveTo>
                    <a:pt x="117029" y="0"/>
                  </a:moveTo>
                  <a:lnTo>
                    <a:pt x="120000" y="120000"/>
                  </a:lnTo>
                  <a:lnTo>
                    <a:pt x="0" y="85276"/>
                  </a:lnTo>
                  <a:lnTo>
                    <a:pt x="117029"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5"/>
            <p:cNvSpPr/>
            <p:nvPr/>
          </p:nvSpPr>
          <p:spPr>
            <a:xfrm>
              <a:off x="14158913" y="-11938000"/>
              <a:ext cx="5250000" cy="5040300"/>
            </a:xfrm>
            <a:custGeom>
              <a:avLst/>
              <a:gdLst/>
              <a:ahLst/>
              <a:cxnLst/>
              <a:rect l="l" t="t" r="r" b="b"/>
              <a:pathLst>
                <a:path w="120000" h="120000" extrusionOk="0">
                  <a:moveTo>
                    <a:pt x="120000" y="0"/>
                  </a:moveTo>
                  <a:lnTo>
                    <a:pt x="0" y="62966"/>
                  </a:lnTo>
                  <a:lnTo>
                    <a:pt x="103090" y="119999"/>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5"/>
            <p:cNvSpPr/>
            <p:nvPr/>
          </p:nvSpPr>
          <p:spPr>
            <a:xfrm>
              <a:off x="2957512" y="-8518525"/>
              <a:ext cx="881100" cy="1620900"/>
            </a:xfrm>
            <a:custGeom>
              <a:avLst/>
              <a:gdLst/>
              <a:ahLst/>
              <a:cxnLst/>
              <a:rect l="l" t="t" r="r" b="b"/>
              <a:pathLst>
                <a:path w="120000" h="120000" extrusionOk="0">
                  <a:moveTo>
                    <a:pt x="120000" y="120000"/>
                  </a:moveTo>
                  <a:lnTo>
                    <a:pt x="43459" y="0"/>
                  </a:lnTo>
                  <a:lnTo>
                    <a:pt x="0" y="120000"/>
                  </a:lnTo>
                  <a:lnTo>
                    <a:pt x="120000"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5"/>
            <p:cNvSpPr/>
            <p:nvPr/>
          </p:nvSpPr>
          <p:spPr>
            <a:xfrm>
              <a:off x="11728450" y="-6897687"/>
              <a:ext cx="6940500" cy="15641700"/>
            </a:xfrm>
            <a:custGeom>
              <a:avLst/>
              <a:gdLst/>
              <a:ahLst/>
              <a:cxnLst/>
              <a:rect l="l" t="t" r="r" b="b"/>
              <a:pathLst>
                <a:path w="120000" h="120000" extrusionOk="0">
                  <a:moveTo>
                    <a:pt x="120000" y="0"/>
                  </a:moveTo>
                  <a:lnTo>
                    <a:pt x="118188" y="67289"/>
                  </a:lnTo>
                  <a:lnTo>
                    <a:pt x="0" y="120000"/>
                  </a:lnTo>
                  <a:lnTo>
                    <a:pt x="0" y="1297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24" name="Google Shape;124;p15"/>
            <p:cNvSpPr/>
            <p:nvPr/>
          </p:nvSpPr>
          <p:spPr>
            <a:xfrm>
              <a:off x="-4899025" y="-698500"/>
              <a:ext cx="6378600" cy="17613300"/>
            </a:xfrm>
            <a:custGeom>
              <a:avLst/>
              <a:gdLst/>
              <a:ahLst/>
              <a:cxnLst/>
              <a:rect l="l" t="t" r="r" b="b"/>
              <a:pathLst>
                <a:path w="120000" h="120000" extrusionOk="0">
                  <a:moveTo>
                    <a:pt x="120000" y="0"/>
                  </a:moveTo>
                  <a:lnTo>
                    <a:pt x="68929" y="119999"/>
                  </a:lnTo>
                  <a:lnTo>
                    <a:pt x="0" y="17748"/>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25" name="Google Shape;125;p15"/>
            <p:cNvSpPr/>
            <p:nvPr/>
          </p:nvSpPr>
          <p:spPr>
            <a:xfrm>
              <a:off x="-4370388" y="-6897687"/>
              <a:ext cx="7327800" cy="6199200"/>
            </a:xfrm>
            <a:custGeom>
              <a:avLst/>
              <a:gdLst/>
              <a:ahLst/>
              <a:cxnLst/>
              <a:rect l="l" t="t" r="r" b="b"/>
              <a:pathLst>
                <a:path w="120000" h="120000" extrusionOk="0">
                  <a:moveTo>
                    <a:pt x="120000" y="0"/>
                  </a:moveTo>
                  <a:lnTo>
                    <a:pt x="95797" y="120000"/>
                  </a:lnTo>
                  <a:lnTo>
                    <a:pt x="0"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26" name="Google Shape;126;p15"/>
            <p:cNvSpPr/>
            <p:nvPr/>
          </p:nvSpPr>
          <p:spPr>
            <a:xfrm>
              <a:off x="9578975" y="8743950"/>
              <a:ext cx="4263900" cy="22331400"/>
            </a:xfrm>
            <a:custGeom>
              <a:avLst/>
              <a:gdLst/>
              <a:ahLst/>
              <a:cxnLst/>
              <a:rect l="l" t="t" r="r" b="b"/>
              <a:pathLst>
                <a:path w="120000" h="120000" extrusionOk="0">
                  <a:moveTo>
                    <a:pt x="60491" y="0"/>
                  </a:moveTo>
                  <a:lnTo>
                    <a:pt x="120000" y="33491"/>
                  </a:lnTo>
                  <a:lnTo>
                    <a:pt x="0" y="119999"/>
                  </a:lnTo>
                  <a:lnTo>
                    <a:pt x="60491"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27" name="Google Shape;127;p15"/>
            <p:cNvSpPr/>
            <p:nvPr/>
          </p:nvSpPr>
          <p:spPr>
            <a:xfrm>
              <a:off x="11728450" y="-6897687"/>
              <a:ext cx="6940500" cy="1690800"/>
            </a:xfrm>
            <a:custGeom>
              <a:avLst/>
              <a:gdLst/>
              <a:ahLst/>
              <a:cxnLst/>
              <a:rect l="l" t="t" r="r" b="b"/>
              <a:pathLst>
                <a:path w="120000" h="120000" extrusionOk="0">
                  <a:moveTo>
                    <a:pt x="120000" y="0"/>
                  </a:moveTo>
                  <a:lnTo>
                    <a:pt x="0" y="120000"/>
                  </a:lnTo>
                  <a:lnTo>
                    <a:pt x="17703"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28" name="Google Shape;128;p15"/>
            <p:cNvSpPr/>
            <p:nvPr/>
          </p:nvSpPr>
          <p:spPr>
            <a:xfrm>
              <a:off x="3838575" y="-6897687"/>
              <a:ext cx="7890000" cy="9791700"/>
            </a:xfrm>
            <a:custGeom>
              <a:avLst/>
              <a:gdLst/>
              <a:ahLst/>
              <a:cxnLst/>
              <a:rect l="l" t="t" r="r" b="b"/>
              <a:pathLst>
                <a:path w="120000" h="120000" extrusionOk="0">
                  <a:moveTo>
                    <a:pt x="48193" y="119999"/>
                  </a:moveTo>
                  <a:lnTo>
                    <a:pt x="0" y="0"/>
                  </a:lnTo>
                  <a:lnTo>
                    <a:pt x="55219" y="0"/>
                  </a:lnTo>
                  <a:lnTo>
                    <a:pt x="119999" y="20719"/>
                  </a:lnTo>
                  <a:lnTo>
                    <a:pt x="48193"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29" name="Google Shape;129;p15"/>
            <p:cNvSpPr/>
            <p:nvPr/>
          </p:nvSpPr>
          <p:spPr>
            <a:xfrm>
              <a:off x="-1235075" y="-698500"/>
              <a:ext cx="8242200" cy="17613300"/>
            </a:xfrm>
            <a:custGeom>
              <a:avLst/>
              <a:gdLst/>
              <a:ahLst/>
              <a:cxnLst/>
              <a:rect l="l" t="t" r="r" b="b"/>
              <a:pathLst>
                <a:path w="120000" h="120000" extrusionOk="0">
                  <a:moveTo>
                    <a:pt x="120000" y="24475"/>
                  </a:moveTo>
                  <a:lnTo>
                    <a:pt x="39522" y="0"/>
                  </a:lnTo>
                  <a:lnTo>
                    <a:pt x="0" y="119999"/>
                  </a:lnTo>
                  <a:lnTo>
                    <a:pt x="120000" y="24475"/>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30" name="Google Shape;130;p15"/>
            <p:cNvSpPr/>
            <p:nvPr/>
          </p:nvSpPr>
          <p:spPr>
            <a:xfrm>
              <a:off x="-1235075" y="-5207000"/>
              <a:ext cx="12963600" cy="22121700"/>
            </a:xfrm>
            <a:custGeom>
              <a:avLst/>
              <a:gdLst/>
              <a:ahLst/>
              <a:cxnLst/>
              <a:rect l="l" t="t" r="r" b="b"/>
              <a:pathLst>
                <a:path w="120000" h="120000" extrusionOk="0">
                  <a:moveTo>
                    <a:pt x="120000" y="0"/>
                  </a:moveTo>
                  <a:lnTo>
                    <a:pt x="0" y="120000"/>
                  </a:lnTo>
                  <a:lnTo>
                    <a:pt x="120000" y="75677"/>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31" name="Google Shape;131;p15"/>
            <p:cNvSpPr/>
            <p:nvPr/>
          </p:nvSpPr>
          <p:spPr>
            <a:xfrm>
              <a:off x="-6305550" y="-6897687"/>
              <a:ext cx="7785000" cy="8804400"/>
            </a:xfrm>
            <a:custGeom>
              <a:avLst/>
              <a:gdLst/>
              <a:ahLst/>
              <a:cxnLst/>
              <a:rect l="l" t="t" r="r" b="b"/>
              <a:pathLst>
                <a:path w="120000" h="120000" extrusionOk="0">
                  <a:moveTo>
                    <a:pt x="29828" y="0"/>
                  </a:moveTo>
                  <a:lnTo>
                    <a:pt x="120000" y="84493"/>
                  </a:lnTo>
                  <a:lnTo>
                    <a:pt x="21680" y="120000"/>
                  </a:lnTo>
                  <a:lnTo>
                    <a:pt x="0" y="0"/>
                  </a:lnTo>
                  <a:lnTo>
                    <a:pt x="29828"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32" name="Google Shape;132;p15"/>
            <p:cNvSpPr/>
            <p:nvPr/>
          </p:nvSpPr>
          <p:spPr>
            <a:xfrm>
              <a:off x="11728450" y="-6897687"/>
              <a:ext cx="6940500" cy="8770800"/>
            </a:xfrm>
            <a:custGeom>
              <a:avLst/>
              <a:gdLst/>
              <a:ahLst/>
              <a:cxnLst/>
              <a:rect l="l" t="t" r="r" b="b"/>
              <a:pathLst>
                <a:path w="120000" h="120000" extrusionOk="0">
                  <a:moveTo>
                    <a:pt x="120000" y="0"/>
                  </a:moveTo>
                  <a:lnTo>
                    <a:pt x="0" y="23131"/>
                  </a:lnTo>
                  <a:lnTo>
                    <a:pt x="118188" y="12000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33" name="Google Shape;133;p15"/>
            <p:cNvSpPr/>
            <p:nvPr/>
          </p:nvSpPr>
          <p:spPr>
            <a:xfrm>
              <a:off x="1479550" y="-6897687"/>
              <a:ext cx="5527800" cy="9791700"/>
            </a:xfrm>
            <a:custGeom>
              <a:avLst/>
              <a:gdLst/>
              <a:ahLst/>
              <a:cxnLst/>
              <a:rect l="l" t="t" r="r" b="b"/>
              <a:pathLst>
                <a:path w="120000" h="120000" extrusionOk="0">
                  <a:moveTo>
                    <a:pt x="0" y="75972"/>
                  </a:moveTo>
                  <a:lnTo>
                    <a:pt x="119999" y="119999"/>
                  </a:lnTo>
                  <a:lnTo>
                    <a:pt x="51211" y="0"/>
                  </a:lnTo>
                  <a:lnTo>
                    <a:pt x="32085" y="0"/>
                  </a:lnTo>
                  <a:lnTo>
                    <a:pt x="0" y="7597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34" name="Google Shape;134;p15"/>
            <p:cNvSpPr/>
            <p:nvPr/>
          </p:nvSpPr>
          <p:spPr>
            <a:xfrm>
              <a:off x="-1373188" y="8743950"/>
              <a:ext cx="13101600" cy="13630200"/>
            </a:xfrm>
            <a:custGeom>
              <a:avLst/>
              <a:gdLst/>
              <a:ahLst/>
              <a:cxnLst/>
              <a:rect l="l" t="t" r="r" b="b"/>
              <a:pathLst>
                <a:path w="120000" h="120000" extrusionOk="0">
                  <a:moveTo>
                    <a:pt x="0" y="71642"/>
                  </a:moveTo>
                  <a:lnTo>
                    <a:pt x="120000" y="0"/>
                  </a:lnTo>
                  <a:lnTo>
                    <a:pt x="40000" y="120000"/>
                  </a:lnTo>
                  <a:lnTo>
                    <a:pt x="0" y="7164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35" name="Google Shape;135;p15"/>
            <p:cNvSpPr/>
            <p:nvPr/>
          </p:nvSpPr>
          <p:spPr>
            <a:xfrm>
              <a:off x="2994025" y="8743950"/>
              <a:ext cx="8734500" cy="22331400"/>
            </a:xfrm>
            <a:custGeom>
              <a:avLst/>
              <a:gdLst/>
              <a:ahLst/>
              <a:cxnLst/>
              <a:rect l="l" t="t" r="r" b="b"/>
              <a:pathLst>
                <a:path w="120000" h="120000" extrusionOk="0">
                  <a:moveTo>
                    <a:pt x="0" y="73243"/>
                  </a:moveTo>
                  <a:lnTo>
                    <a:pt x="90468" y="119999"/>
                  </a:lnTo>
                  <a:lnTo>
                    <a:pt x="120000" y="0"/>
                  </a:lnTo>
                  <a:lnTo>
                    <a:pt x="0" y="73243"/>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36" name="Google Shape;136;p15"/>
            <p:cNvSpPr/>
            <p:nvPr/>
          </p:nvSpPr>
          <p:spPr>
            <a:xfrm>
              <a:off x="11728450" y="1873250"/>
              <a:ext cx="6835800" cy="13103100"/>
            </a:xfrm>
            <a:custGeom>
              <a:avLst/>
              <a:gdLst/>
              <a:ahLst/>
              <a:cxnLst/>
              <a:rect l="l" t="t" r="r" b="b"/>
              <a:pathLst>
                <a:path w="120000" h="120000" extrusionOk="0">
                  <a:moveTo>
                    <a:pt x="120000" y="0"/>
                  </a:moveTo>
                  <a:lnTo>
                    <a:pt x="37120" y="120000"/>
                  </a:lnTo>
                  <a:lnTo>
                    <a:pt x="0" y="62922"/>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37" name="Google Shape;137;p15"/>
            <p:cNvSpPr/>
            <p:nvPr/>
          </p:nvSpPr>
          <p:spPr>
            <a:xfrm>
              <a:off x="3276600" y="-9293225"/>
              <a:ext cx="10882200" cy="2395500"/>
            </a:xfrm>
            <a:custGeom>
              <a:avLst/>
              <a:gdLst/>
              <a:ahLst/>
              <a:cxnLst/>
              <a:rect l="l" t="t" r="r" b="b"/>
              <a:pathLst>
                <a:path w="120000" h="120000" extrusionOk="0">
                  <a:moveTo>
                    <a:pt x="0" y="38807"/>
                  </a:moveTo>
                  <a:lnTo>
                    <a:pt x="119999" y="0"/>
                  </a:lnTo>
                  <a:lnTo>
                    <a:pt x="104490" y="120000"/>
                  </a:lnTo>
                  <a:lnTo>
                    <a:pt x="46231" y="120000"/>
                  </a:lnTo>
                  <a:lnTo>
                    <a:pt x="0" y="38807"/>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5"/>
            <p:cNvSpPr/>
            <p:nvPr/>
          </p:nvSpPr>
          <p:spPr>
            <a:xfrm>
              <a:off x="7469187" y="-6897687"/>
              <a:ext cx="5283300" cy="1690800"/>
            </a:xfrm>
            <a:custGeom>
              <a:avLst/>
              <a:gdLst/>
              <a:ahLst/>
              <a:cxnLst/>
              <a:rect l="l" t="t" r="r" b="b"/>
              <a:pathLst>
                <a:path w="120000" h="120000" extrusionOk="0">
                  <a:moveTo>
                    <a:pt x="96742" y="120000"/>
                  </a:moveTo>
                  <a:lnTo>
                    <a:pt x="120000" y="0"/>
                  </a:lnTo>
                  <a:lnTo>
                    <a:pt x="0" y="0"/>
                  </a:lnTo>
                  <a:lnTo>
                    <a:pt x="96742"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139" name="Google Shape;139;p15"/>
          <p:cNvSpPr/>
          <p:nvPr/>
        </p:nvSpPr>
        <p:spPr>
          <a:xfrm>
            <a:off x="0" y="1928808"/>
            <a:ext cx="9144000" cy="3214800"/>
          </a:xfrm>
          <a:prstGeom prst="rect">
            <a:avLst/>
          </a:prstGeom>
          <a:solidFill>
            <a:srgbClr val="0091EA">
              <a:alpha val="3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0" name="Google Shape;140;p1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41" name="Google Shape;141;p1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00"/>
                </a:solidFill>
                <a:latin typeface="Times New Roman"/>
                <a:ea typeface="Times New Roman"/>
                <a:cs typeface="Times New Roman"/>
                <a:sym typeface="Times New Roman"/>
              </a:rPr>
              <a:t>Aims of fs2</a:t>
            </a:r>
            <a:endParaRPr sz="3000">
              <a:solidFill>
                <a:srgbClr val="000000"/>
              </a:solidFill>
              <a:latin typeface="Times New Roman"/>
              <a:ea typeface="Times New Roman"/>
              <a:cs typeface="Times New Roman"/>
              <a:sym typeface="Times New Roman"/>
            </a:endParaRPr>
          </a:p>
        </p:txBody>
      </p:sp>
      <p:sp>
        <p:nvSpPr>
          <p:cNvPr id="142" name="Google Shape;142;p15"/>
          <p:cNvSpPr txBox="1"/>
          <p:nvPr/>
        </p:nvSpPr>
        <p:spPr>
          <a:xfrm>
            <a:off x="5381125" y="609250"/>
            <a:ext cx="1754400" cy="121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Times New Roman"/>
                <a:ea typeface="Times New Roman"/>
                <a:cs typeface="Times New Roman"/>
                <a:sym typeface="Times New Roman"/>
              </a:rPr>
              <a:t>fs1 Validation </a:t>
            </a:r>
            <a:endParaRPr sz="18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sz="1800">
              <a:solidFill>
                <a:schemeClr val="dk1"/>
              </a:solidFill>
              <a:latin typeface="Times New Roman"/>
              <a:ea typeface="Times New Roman"/>
              <a:cs typeface="Times New Roman"/>
              <a:sym typeface="Times New Roman"/>
            </a:endParaRPr>
          </a:p>
        </p:txBody>
      </p:sp>
      <p:sp>
        <p:nvSpPr>
          <p:cNvPr id="143" name="Google Shape;143;p15"/>
          <p:cNvSpPr/>
          <p:nvPr/>
        </p:nvSpPr>
        <p:spPr>
          <a:xfrm>
            <a:off x="5983967" y="1086934"/>
            <a:ext cx="548716" cy="548750"/>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4" name="Google Shape;144;p15"/>
          <p:cNvSpPr txBox="1"/>
          <p:nvPr/>
        </p:nvSpPr>
        <p:spPr>
          <a:xfrm>
            <a:off x="905575" y="2051325"/>
            <a:ext cx="2371800" cy="199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Times New Roman"/>
                <a:ea typeface="Times New Roman"/>
                <a:cs typeface="Times New Roman"/>
                <a:sym typeface="Times New Roman"/>
              </a:rPr>
              <a:t>Novel Findings</a:t>
            </a:r>
            <a:endParaRPr sz="18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145" name="Google Shape;145;p15"/>
          <p:cNvGrpSpPr/>
          <p:nvPr/>
        </p:nvGrpSpPr>
        <p:grpSpPr>
          <a:xfrm>
            <a:off x="1285869" y="2600572"/>
            <a:ext cx="253745" cy="576041"/>
            <a:chOff x="4747025" y="2332025"/>
            <a:chExt cx="166850" cy="378750"/>
          </a:xfrm>
        </p:grpSpPr>
        <p:sp>
          <p:nvSpPr>
            <p:cNvPr id="146" name="Google Shape;146;p15"/>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7" name="Google Shape;147;p15"/>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48" name="Google Shape;148;p15"/>
          <p:cNvGrpSpPr/>
          <p:nvPr/>
        </p:nvGrpSpPr>
        <p:grpSpPr>
          <a:xfrm>
            <a:off x="1579144" y="2955847"/>
            <a:ext cx="253745" cy="576041"/>
            <a:chOff x="4747025" y="2332025"/>
            <a:chExt cx="166850" cy="378750"/>
          </a:xfrm>
        </p:grpSpPr>
        <p:sp>
          <p:nvSpPr>
            <p:cNvPr id="149" name="Google Shape;149;p15"/>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0" name="Google Shape;150;p15"/>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51" name="Google Shape;151;p15"/>
          <p:cNvGrpSpPr/>
          <p:nvPr/>
        </p:nvGrpSpPr>
        <p:grpSpPr>
          <a:xfrm>
            <a:off x="1872419" y="2512922"/>
            <a:ext cx="253745" cy="576041"/>
            <a:chOff x="4747025" y="2332025"/>
            <a:chExt cx="166850" cy="378750"/>
          </a:xfrm>
        </p:grpSpPr>
        <p:sp>
          <p:nvSpPr>
            <p:cNvPr id="152" name="Google Shape;152;p15"/>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3" name="Google Shape;153;p15"/>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54" name="Google Shape;154;p15"/>
          <p:cNvGrpSpPr/>
          <p:nvPr/>
        </p:nvGrpSpPr>
        <p:grpSpPr>
          <a:xfrm>
            <a:off x="1832894" y="3469972"/>
            <a:ext cx="253745" cy="576041"/>
            <a:chOff x="4747025" y="2332025"/>
            <a:chExt cx="166850" cy="378750"/>
          </a:xfrm>
        </p:grpSpPr>
        <p:sp>
          <p:nvSpPr>
            <p:cNvPr id="155" name="Google Shape;155;p15"/>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6" name="Google Shape;156;p15"/>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57" name="Google Shape;157;p15"/>
          <p:cNvGrpSpPr/>
          <p:nvPr/>
        </p:nvGrpSpPr>
        <p:grpSpPr>
          <a:xfrm>
            <a:off x="2101019" y="3090647"/>
            <a:ext cx="253745" cy="576041"/>
            <a:chOff x="4747025" y="2332025"/>
            <a:chExt cx="166850" cy="378750"/>
          </a:xfrm>
        </p:grpSpPr>
        <p:sp>
          <p:nvSpPr>
            <p:cNvPr id="158" name="Google Shape;158;p15"/>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9" name="Google Shape;159;p15"/>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60" name="Google Shape;160;p15"/>
          <p:cNvGrpSpPr/>
          <p:nvPr/>
        </p:nvGrpSpPr>
        <p:grpSpPr>
          <a:xfrm>
            <a:off x="2369144" y="2631772"/>
            <a:ext cx="253745" cy="576041"/>
            <a:chOff x="4747025" y="2332025"/>
            <a:chExt cx="166850" cy="378750"/>
          </a:xfrm>
        </p:grpSpPr>
        <p:sp>
          <p:nvSpPr>
            <p:cNvPr id="161" name="Google Shape;161;p15"/>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2" name="Google Shape;162;p15"/>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63" name="Google Shape;163;p15"/>
          <p:cNvGrpSpPr/>
          <p:nvPr/>
        </p:nvGrpSpPr>
        <p:grpSpPr>
          <a:xfrm>
            <a:off x="2369144" y="3360222"/>
            <a:ext cx="253745" cy="576041"/>
            <a:chOff x="4747025" y="2332025"/>
            <a:chExt cx="166850" cy="378750"/>
          </a:xfrm>
        </p:grpSpPr>
        <p:sp>
          <p:nvSpPr>
            <p:cNvPr id="164" name="Google Shape;164;p15"/>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5" name="Google Shape;165;p15"/>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66" name="Google Shape;166;p15"/>
          <p:cNvGrpSpPr/>
          <p:nvPr/>
        </p:nvGrpSpPr>
        <p:grpSpPr>
          <a:xfrm>
            <a:off x="1223294" y="3317572"/>
            <a:ext cx="253745" cy="576041"/>
            <a:chOff x="4747025" y="2332025"/>
            <a:chExt cx="166850" cy="378750"/>
          </a:xfrm>
        </p:grpSpPr>
        <p:sp>
          <p:nvSpPr>
            <p:cNvPr id="167" name="Google Shape;167;p15"/>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15"/>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69" name="Google Shape;169;p15"/>
          <p:cNvGrpSpPr/>
          <p:nvPr/>
        </p:nvGrpSpPr>
        <p:grpSpPr>
          <a:xfrm>
            <a:off x="2673944" y="2979222"/>
            <a:ext cx="253745" cy="576041"/>
            <a:chOff x="4747025" y="2332025"/>
            <a:chExt cx="166850" cy="378750"/>
          </a:xfrm>
        </p:grpSpPr>
        <p:sp>
          <p:nvSpPr>
            <p:cNvPr id="170" name="Google Shape;170;p15"/>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1" name="Google Shape;171;p15"/>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00"/>
                </a:solidFill>
                <a:latin typeface="Times New Roman"/>
                <a:ea typeface="Times New Roman"/>
                <a:cs typeface="Times New Roman"/>
                <a:sym typeface="Times New Roman"/>
              </a:rPr>
              <a:t>Timeline</a:t>
            </a:r>
            <a:endParaRPr sz="3000">
              <a:solidFill>
                <a:srgbClr val="000000"/>
              </a:solidFill>
              <a:latin typeface="Times New Roman"/>
              <a:ea typeface="Times New Roman"/>
              <a:cs typeface="Times New Roman"/>
              <a:sym typeface="Times New Roman"/>
            </a:endParaRPr>
          </a:p>
        </p:txBody>
      </p:sp>
      <p:sp>
        <p:nvSpPr>
          <p:cNvPr id="177" name="Google Shape;177;p1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a:ea typeface="Times New Roman"/>
                <a:cs typeface="Times New Roman"/>
                <a:sym typeface="Times New Roman"/>
              </a:rPr>
              <a:t>5</a:t>
            </a:fld>
            <a:endParaRPr>
              <a:latin typeface="Times New Roman"/>
              <a:ea typeface="Times New Roman"/>
              <a:cs typeface="Times New Roman"/>
              <a:sym typeface="Times New Roman"/>
            </a:endParaRPr>
          </a:p>
        </p:txBody>
      </p:sp>
      <p:sp>
        <p:nvSpPr>
          <p:cNvPr id="178" name="Google Shape;178;p16"/>
          <p:cNvSpPr/>
          <p:nvPr/>
        </p:nvSpPr>
        <p:spPr>
          <a:xfrm>
            <a:off x="7243434" y="2452775"/>
            <a:ext cx="1401300" cy="393600"/>
          </a:xfrm>
          <a:prstGeom prst="homePlate">
            <a:avLst>
              <a:gd name="adj" fmla="val 0"/>
            </a:avLst>
          </a:prstGeom>
          <a:solidFill>
            <a:srgbClr val="EFEFEF"/>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a:solidFill>
                <a:schemeClr val="lt1"/>
              </a:solidFill>
              <a:latin typeface="Source Sans Pro"/>
              <a:ea typeface="Source Sans Pro"/>
              <a:cs typeface="Source Sans Pro"/>
              <a:sym typeface="Source Sans Pro"/>
            </a:endParaRPr>
          </a:p>
        </p:txBody>
      </p:sp>
      <p:sp>
        <p:nvSpPr>
          <p:cNvPr id="179" name="Google Shape;179;p16"/>
          <p:cNvSpPr/>
          <p:nvPr/>
        </p:nvSpPr>
        <p:spPr>
          <a:xfrm>
            <a:off x="6119407" y="2452775"/>
            <a:ext cx="1401300" cy="393600"/>
          </a:xfrm>
          <a:prstGeom prst="homePlate">
            <a:avLst>
              <a:gd name="adj" fmla="val 32030"/>
            </a:avLst>
          </a:prstGeom>
          <a:solidFill>
            <a:srgbClr val="C9DAF8"/>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a:solidFill>
                <a:schemeClr val="lt1"/>
              </a:solidFill>
              <a:latin typeface="Source Sans Pro"/>
              <a:ea typeface="Source Sans Pro"/>
              <a:cs typeface="Source Sans Pro"/>
              <a:sym typeface="Source Sans Pro"/>
            </a:endParaRPr>
          </a:p>
        </p:txBody>
      </p:sp>
      <p:sp>
        <p:nvSpPr>
          <p:cNvPr id="180" name="Google Shape;180;p16"/>
          <p:cNvSpPr/>
          <p:nvPr/>
        </p:nvSpPr>
        <p:spPr>
          <a:xfrm>
            <a:off x="4995380" y="2452775"/>
            <a:ext cx="1401300" cy="393600"/>
          </a:xfrm>
          <a:prstGeom prst="homePlate">
            <a:avLst>
              <a:gd name="adj" fmla="val 32030"/>
            </a:avLst>
          </a:prstGeom>
          <a:solidFill>
            <a:srgbClr val="9FC5E8"/>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a:solidFill>
                <a:schemeClr val="lt1"/>
              </a:solidFill>
              <a:latin typeface="Source Sans Pro"/>
              <a:ea typeface="Source Sans Pro"/>
              <a:cs typeface="Source Sans Pro"/>
              <a:sym typeface="Source Sans Pro"/>
            </a:endParaRPr>
          </a:p>
        </p:txBody>
      </p:sp>
      <p:sp>
        <p:nvSpPr>
          <p:cNvPr id="181" name="Google Shape;181;p16"/>
          <p:cNvSpPr/>
          <p:nvPr/>
        </p:nvSpPr>
        <p:spPr>
          <a:xfrm>
            <a:off x="3871353" y="2452775"/>
            <a:ext cx="1401300" cy="393600"/>
          </a:xfrm>
          <a:prstGeom prst="homePlate">
            <a:avLst>
              <a:gd name="adj" fmla="val 32030"/>
            </a:avLst>
          </a:prstGeom>
          <a:solidFill>
            <a:srgbClr val="6FA8DC"/>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a:solidFill>
                <a:schemeClr val="lt1"/>
              </a:solidFill>
              <a:latin typeface="Source Sans Pro"/>
              <a:ea typeface="Source Sans Pro"/>
              <a:cs typeface="Source Sans Pro"/>
              <a:sym typeface="Source Sans Pro"/>
            </a:endParaRPr>
          </a:p>
        </p:txBody>
      </p:sp>
      <p:sp>
        <p:nvSpPr>
          <p:cNvPr id="182" name="Google Shape;182;p16"/>
          <p:cNvSpPr/>
          <p:nvPr/>
        </p:nvSpPr>
        <p:spPr>
          <a:xfrm>
            <a:off x="2747326" y="2452775"/>
            <a:ext cx="1401300" cy="393600"/>
          </a:xfrm>
          <a:prstGeom prst="homePlate">
            <a:avLst>
              <a:gd name="adj" fmla="val 32030"/>
            </a:avLst>
          </a:prstGeom>
          <a:solidFill>
            <a:srgbClr val="3D85C6"/>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a:solidFill>
                <a:schemeClr val="lt1"/>
              </a:solidFill>
              <a:latin typeface="Source Sans Pro"/>
              <a:ea typeface="Source Sans Pro"/>
              <a:cs typeface="Source Sans Pro"/>
              <a:sym typeface="Source Sans Pro"/>
            </a:endParaRPr>
          </a:p>
        </p:txBody>
      </p:sp>
      <p:sp>
        <p:nvSpPr>
          <p:cNvPr id="183" name="Google Shape;183;p16"/>
          <p:cNvSpPr/>
          <p:nvPr/>
        </p:nvSpPr>
        <p:spPr>
          <a:xfrm>
            <a:off x="1623299" y="2452775"/>
            <a:ext cx="1401300" cy="393600"/>
          </a:xfrm>
          <a:prstGeom prst="homePlate">
            <a:avLst>
              <a:gd name="adj" fmla="val 32030"/>
            </a:avLst>
          </a:prstGeom>
          <a:solidFill>
            <a:srgbClr val="0B539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a:solidFill>
                <a:schemeClr val="lt1"/>
              </a:solidFill>
              <a:latin typeface="Source Sans Pro"/>
              <a:ea typeface="Source Sans Pro"/>
              <a:cs typeface="Source Sans Pro"/>
              <a:sym typeface="Source Sans Pro"/>
            </a:endParaRPr>
          </a:p>
        </p:txBody>
      </p:sp>
      <p:sp>
        <p:nvSpPr>
          <p:cNvPr id="184" name="Google Shape;184;p16"/>
          <p:cNvSpPr/>
          <p:nvPr/>
        </p:nvSpPr>
        <p:spPr>
          <a:xfrm>
            <a:off x="499273" y="2452775"/>
            <a:ext cx="1401300" cy="393600"/>
          </a:xfrm>
          <a:prstGeom prst="homePlate">
            <a:avLst>
              <a:gd name="adj" fmla="val 32030"/>
            </a:avLst>
          </a:prstGeom>
          <a:solidFill>
            <a:srgbClr val="07376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a:solidFill>
                <a:schemeClr val="lt1"/>
              </a:solidFill>
              <a:latin typeface="Source Sans Pro"/>
              <a:ea typeface="Source Sans Pro"/>
              <a:cs typeface="Source Sans Pro"/>
              <a:sym typeface="Source Sans Pro"/>
            </a:endParaRPr>
          </a:p>
        </p:txBody>
      </p:sp>
      <p:cxnSp>
        <p:nvCxnSpPr>
          <p:cNvPr id="185" name="Google Shape;185;p16"/>
          <p:cNvCxnSpPr/>
          <p:nvPr/>
        </p:nvCxnSpPr>
        <p:spPr>
          <a:xfrm rot="10800000">
            <a:off x="2090158" y="1977131"/>
            <a:ext cx="0" cy="498600"/>
          </a:xfrm>
          <a:prstGeom prst="straightConnector1">
            <a:avLst/>
          </a:prstGeom>
          <a:noFill/>
          <a:ln w="9525" cap="flat" cmpd="sng">
            <a:solidFill>
              <a:schemeClr val="dk2"/>
            </a:solidFill>
            <a:prstDash val="solid"/>
            <a:round/>
            <a:headEnd type="oval" w="med" len="med"/>
            <a:tailEnd type="oval" w="med" len="med"/>
          </a:ln>
        </p:spPr>
      </p:cxnSp>
      <p:sp>
        <p:nvSpPr>
          <p:cNvPr id="186" name="Google Shape;186;p16"/>
          <p:cNvSpPr txBox="1"/>
          <p:nvPr/>
        </p:nvSpPr>
        <p:spPr>
          <a:xfrm>
            <a:off x="1229151" y="1522375"/>
            <a:ext cx="1722000" cy="533400"/>
          </a:xfrm>
          <a:prstGeom prst="rect">
            <a:avLst/>
          </a:prstGeom>
          <a:noFill/>
          <a:ln>
            <a:noFill/>
          </a:ln>
        </p:spPr>
        <p:txBody>
          <a:bodyPr spcFirstLastPara="1" wrap="square" lIns="0" tIns="0" rIns="0" bIns="0" anchor="b" anchorCtr="0">
            <a:noAutofit/>
          </a:bodyPr>
          <a:lstStyle/>
          <a:p>
            <a:pPr marL="0" lvl="0" indent="0" algn="ctr" rtl="0">
              <a:spcBef>
                <a:spcPts val="1200"/>
              </a:spcBef>
              <a:spcAft>
                <a:spcPts val="1200"/>
              </a:spcAft>
              <a:buNone/>
            </a:pPr>
            <a:r>
              <a:rPr lang="en">
                <a:solidFill>
                  <a:schemeClr val="dk1"/>
                </a:solidFill>
                <a:latin typeface="Times New Roman"/>
                <a:ea typeface="Times New Roman"/>
                <a:cs typeface="Times New Roman"/>
                <a:sym typeface="Times New Roman"/>
              </a:rPr>
              <a:t>Relevant Statistics and Graphical Methods</a:t>
            </a:r>
            <a:endParaRPr>
              <a:solidFill>
                <a:schemeClr val="dk2"/>
              </a:solidFill>
              <a:latin typeface="Times New Roman"/>
              <a:ea typeface="Times New Roman"/>
              <a:cs typeface="Times New Roman"/>
              <a:sym typeface="Times New Roman"/>
            </a:endParaRPr>
          </a:p>
        </p:txBody>
      </p:sp>
      <p:cxnSp>
        <p:nvCxnSpPr>
          <p:cNvPr id="187" name="Google Shape;187;p16"/>
          <p:cNvCxnSpPr/>
          <p:nvPr/>
        </p:nvCxnSpPr>
        <p:spPr>
          <a:xfrm rot="10800000">
            <a:off x="4732628" y="1977131"/>
            <a:ext cx="0" cy="498600"/>
          </a:xfrm>
          <a:prstGeom prst="straightConnector1">
            <a:avLst/>
          </a:prstGeom>
          <a:noFill/>
          <a:ln w="9525" cap="flat" cmpd="sng">
            <a:solidFill>
              <a:schemeClr val="dk2"/>
            </a:solidFill>
            <a:prstDash val="solid"/>
            <a:round/>
            <a:headEnd type="oval" w="med" len="med"/>
            <a:tailEnd type="oval" w="med" len="med"/>
          </a:ln>
        </p:spPr>
      </p:cxnSp>
      <p:sp>
        <p:nvSpPr>
          <p:cNvPr id="188" name="Google Shape;188;p16"/>
          <p:cNvSpPr txBox="1"/>
          <p:nvPr/>
        </p:nvSpPr>
        <p:spPr>
          <a:xfrm>
            <a:off x="3474275" y="1522375"/>
            <a:ext cx="2516700" cy="5334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Data Timing and Correctness Preprocessing</a:t>
            </a:r>
            <a:endParaRPr>
              <a:solidFill>
                <a:schemeClr val="dk2"/>
              </a:solidFill>
              <a:latin typeface="Times New Roman"/>
              <a:ea typeface="Times New Roman"/>
              <a:cs typeface="Times New Roman"/>
              <a:sym typeface="Times New Roman"/>
            </a:endParaRPr>
          </a:p>
        </p:txBody>
      </p:sp>
      <p:cxnSp>
        <p:nvCxnSpPr>
          <p:cNvPr id="189" name="Google Shape;189;p16"/>
          <p:cNvCxnSpPr/>
          <p:nvPr/>
        </p:nvCxnSpPr>
        <p:spPr>
          <a:xfrm rot="10800000">
            <a:off x="6820048" y="1977131"/>
            <a:ext cx="0" cy="498600"/>
          </a:xfrm>
          <a:prstGeom prst="straightConnector1">
            <a:avLst/>
          </a:prstGeom>
          <a:noFill/>
          <a:ln w="9525" cap="flat" cmpd="sng">
            <a:solidFill>
              <a:schemeClr val="dk2"/>
            </a:solidFill>
            <a:prstDash val="solid"/>
            <a:round/>
            <a:headEnd type="oval" w="med" len="med"/>
            <a:tailEnd type="oval" w="med" len="med"/>
          </a:ln>
        </p:spPr>
      </p:cxnSp>
      <p:sp>
        <p:nvSpPr>
          <p:cNvPr id="190" name="Google Shape;190;p16"/>
          <p:cNvSpPr txBox="1"/>
          <p:nvPr/>
        </p:nvSpPr>
        <p:spPr>
          <a:xfrm>
            <a:off x="6195310" y="1522375"/>
            <a:ext cx="1249500" cy="5334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Writing, Editing, and Submission</a:t>
            </a:r>
            <a:endParaRPr sz="900">
              <a:solidFill>
                <a:schemeClr val="dk2"/>
              </a:solidFill>
              <a:latin typeface="Source Sans Pro"/>
              <a:ea typeface="Source Sans Pro"/>
              <a:cs typeface="Source Sans Pro"/>
              <a:sym typeface="Source Sans Pro"/>
            </a:endParaRPr>
          </a:p>
        </p:txBody>
      </p:sp>
      <p:cxnSp>
        <p:nvCxnSpPr>
          <p:cNvPr id="191" name="Google Shape;191;p16"/>
          <p:cNvCxnSpPr/>
          <p:nvPr/>
        </p:nvCxnSpPr>
        <p:spPr>
          <a:xfrm rot="10800000">
            <a:off x="1088487" y="2820169"/>
            <a:ext cx="0" cy="498600"/>
          </a:xfrm>
          <a:prstGeom prst="straightConnector1">
            <a:avLst/>
          </a:prstGeom>
          <a:noFill/>
          <a:ln w="9525" cap="flat" cmpd="sng">
            <a:solidFill>
              <a:schemeClr val="dk2"/>
            </a:solidFill>
            <a:prstDash val="solid"/>
            <a:round/>
            <a:headEnd type="oval" w="med" len="med"/>
            <a:tailEnd type="oval" w="med" len="med"/>
          </a:ln>
        </p:spPr>
      </p:cxnSp>
      <p:sp>
        <p:nvSpPr>
          <p:cNvPr id="192" name="Google Shape;192;p16"/>
          <p:cNvSpPr txBox="1"/>
          <p:nvPr/>
        </p:nvSpPr>
        <p:spPr>
          <a:xfrm>
            <a:off x="463723" y="3424250"/>
            <a:ext cx="12495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fs1 GDI Paper</a:t>
            </a:r>
            <a:endParaRPr>
              <a:solidFill>
                <a:schemeClr val="dk1"/>
              </a:solidFill>
              <a:latin typeface="Times New Roman"/>
              <a:ea typeface="Times New Roman"/>
              <a:cs typeface="Times New Roman"/>
              <a:sym typeface="Times New Roman"/>
            </a:endParaRPr>
          </a:p>
        </p:txBody>
      </p:sp>
      <p:cxnSp>
        <p:nvCxnSpPr>
          <p:cNvPr id="193" name="Google Shape;193;p16"/>
          <p:cNvCxnSpPr/>
          <p:nvPr/>
        </p:nvCxnSpPr>
        <p:spPr>
          <a:xfrm rot="10800000">
            <a:off x="3339900" y="2820175"/>
            <a:ext cx="6300" cy="320400"/>
          </a:xfrm>
          <a:prstGeom prst="straightConnector1">
            <a:avLst/>
          </a:prstGeom>
          <a:noFill/>
          <a:ln w="9525" cap="flat" cmpd="sng">
            <a:solidFill>
              <a:schemeClr val="dk2"/>
            </a:solidFill>
            <a:prstDash val="solid"/>
            <a:round/>
            <a:headEnd type="oval" w="med" len="med"/>
            <a:tailEnd type="oval" w="med" len="med"/>
          </a:ln>
        </p:spPr>
      </p:cxnSp>
      <p:sp>
        <p:nvSpPr>
          <p:cNvPr id="194" name="Google Shape;194;p16"/>
          <p:cNvSpPr txBox="1"/>
          <p:nvPr/>
        </p:nvSpPr>
        <p:spPr>
          <a:xfrm>
            <a:off x="2598300" y="3030650"/>
            <a:ext cx="1489500" cy="393600"/>
          </a:xfrm>
          <a:prstGeom prst="rect">
            <a:avLst/>
          </a:prstGeom>
          <a:noFill/>
          <a:ln>
            <a:noFill/>
          </a:ln>
        </p:spPr>
        <p:txBody>
          <a:bodyPr spcFirstLastPara="1" wrap="square" lIns="0" tIns="0" rIns="0" bIns="0" anchor="t" anchorCtr="0">
            <a:noAutofit/>
          </a:bodyPr>
          <a:lstStyle/>
          <a:p>
            <a:pPr marL="0" lvl="0" indent="0" algn="ctr" rtl="0">
              <a:spcBef>
                <a:spcPts val="1200"/>
              </a:spcBef>
              <a:spcAft>
                <a:spcPts val="0"/>
              </a:spcAft>
              <a:buNone/>
            </a:pPr>
            <a:r>
              <a:rPr lang="en">
                <a:solidFill>
                  <a:schemeClr val="dk1"/>
                </a:solidFill>
                <a:latin typeface="Times New Roman"/>
                <a:ea typeface="Times New Roman"/>
                <a:cs typeface="Times New Roman"/>
                <a:sym typeface="Times New Roman"/>
              </a:rPr>
              <a:t>Data Extraction</a:t>
            </a:r>
            <a:endParaRPr>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None/>
            </a:pPr>
            <a:endParaRPr sz="1600">
              <a:solidFill>
                <a:schemeClr val="dk2"/>
              </a:solidFill>
              <a:latin typeface="Times New Roman"/>
              <a:ea typeface="Times New Roman"/>
              <a:cs typeface="Times New Roman"/>
              <a:sym typeface="Times New Roman"/>
            </a:endParaRPr>
          </a:p>
        </p:txBody>
      </p:sp>
      <p:cxnSp>
        <p:nvCxnSpPr>
          <p:cNvPr id="195" name="Google Shape;195;p16"/>
          <p:cNvCxnSpPr/>
          <p:nvPr/>
        </p:nvCxnSpPr>
        <p:spPr>
          <a:xfrm rot="10800000">
            <a:off x="5403392" y="2820169"/>
            <a:ext cx="0" cy="498600"/>
          </a:xfrm>
          <a:prstGeom prst="straightConnector1">
            <a:avLst/>
          </a:prstGeom>
          <a:noFill/>
          <a:ln w="9525" cap="flat" cmpd="sng">
            <a:solidFill>
              <a:schemeClr val="dk2"/>
            </a:solidFill>
            <a:prstDash val="solid"/>
            <a:round/>
            <a:headEnd type="oval" w="med" len="med"/>
            <a:tailEnd type="oval" w="med" len="med"/>
          </a:ln>
        </p:spPr>
      </p:cxnSp>
      <p:sp>
        <p:nvSpPr>
          <p:cNvPr id="196" name="Google Shape;196;p16"/>
          <p:cNvSpPr txBox="1"/>
          <p:nvPr/>
        </p:nvSpPr>
        <p:spPr>
          <a:xfrm>
            <a:off x="4778660" y="3243375"/>
            <a:ext cx="1249500" cy="5334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Analysis</a:t>
            </a:r>
            <a:endParaRPr>
              <a:solidFill>
                <a:schemeClr val="dk2"/>
              </a:solidFill>
              <a:latin typeface="Source Sans Pro"/>
              <a:ea typeface="Source Sans Pro"/>
              <a:cs typeface="Source Sans Pro"/>
              <a:sym typeface="Source Sans Pro"/>
            </a:endParaRPr>
          </a:p>
        </p:txBody>
      </p:sp>
      <p:cxnSp>
        <p:nvCxnSpPr>
          <p:cNvPr id="197" name="Google Shape;197;p16"/>
          <p:cNvCxnSpPr/>
          <p:nvPr/>
        </p:nvCxnSpPr>
        <p:spPr>
          <a:xfrm rot="10800000">
            <a:off x="8045862" y="2820169"/>
            <a:ext cx="0" cy="498600"/>
          </a:xfrm>
          <a:prstGeom prst="straightConnector1">
            <a:avLst/>
          </a:prstGeom>
          <a:noFill/>
          <a:ln w="9525" cap="flat" cmpd="sng">
            <a:solidFill>
              <a:schemeClr val="dk2"/>
            </a:solidFill>
            <a:prstDash val="solid"/>
            <a:round/>
            <a:headEnd type="oval" w="med" len="med"/>
            <a:tailEnd type="oval" w="med" len="med"/>
          </a:ln>
        </p:spPr>
      </p:cxnSp>
      <p:sp>
        <p:nvSpPr>
          <p:cNvPr id="198" name="Google Shape;198;p16"/>
          <p:cNvSpPr txBox="1"/>
          <p:nvPr/>
        </p:nvSpPr>
        <p:spPr>
          <a:xfrm>
            <a:off x="7528498" y="3243375"/>
            <a:ext cx="1034700" cy="533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Stretch Goals</a:t>
            </a:r>
            <a:endParaRPr sz="900">
              <a:solidFill>
                <a:schemeClr val="dk2"/>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00"/>
                </a:solidFill>
                <a:latin typeface="Times New Roman"/>
                <a:ea typeface="Times New Roman"/>
                <a:cs typeface="Times New Roman"/>
                <a:sym typeface="Times New Roman"/>
              </a:rPr>
              <a:t>Objectives</a:t>
            </a:r>
            <a:endParaRPr sz="3000">
              <a:solidFill>
                <a:srgbClr val="000000"/>
              </a:solidFill>
              <a:latin typeface="Times New Roman"/>
              <a:ea typeface="Times New Roman"/>
              <a:cs typeface="Times New Roman"/>
              <a:sym typeface="Times New Roman"/>
            </a:endParaRPr>
          </a:p>
        </p:txBody>
      </p:sp>
      <p:sp>
        <p:nvSpPr>
          <p:cNvPr id="204" name="Google Shape;204;p17"/>
          <p:cNvSpPr txBox="1"/>
          <p:nvPr/>
        </p:nvSpPr>
        <p:spPr>
          <a:xfrm>
            <a:off x="1471950" y="934525"/>
            <a:ext cx="6057900" cy="286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a:solidFill>
                  <a:schemeClr val="dk1"/>
                </a:solidFill>
                <a:latin typeface="Times New Roman"/>
                <a:ea typeface="Times New Roman"/>
                <a:cs typeface="Times New Roman"/>
                <a:sym typeface="Times New Roman"/>
              </a:rPr>
              <a:t>1. fs1 GDI Paper</a:t>
            </a:r>
            <a:endParaRPr sz="180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800">
                <a:solidFill>
                  <a:schemeClr val="dk1"/>
                </a:solidFill>
                <a:latin typeface="Times New Roman"/>
                <a:ea typeface="Times New Roman"/>
                <a:cs typeface="Times New Roman"/>
                <a:sym typeface="Times New Roman"/>
              </a:rPr>
              <a:t>2. Relevant Statistics and Graphical Methods</a:t>
            </a:r>
            <a:endParaRPr sz="180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800">
                <a:solidFill>
                  <a:schemeClr val="dk1"/>
                </a:solidFill>
                <a:latin typeface="Times New Roman"/>
                <a:ea typeface="Times New Roman"/>
                <a:cs typeface="Times New Roman"/>
                <a:sym typeface="Times New Roman"/>
              </a:rPr>
              <a:t>3. Data Extraction</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4. Data Timing and Correctness Preprocessing</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5. Analysis</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6. Writing, Editing, and Submission</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7. Stretch Goals</a:t>
            </a:r>
            <a:endParaRPr sz="18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800"/>
          </a:p>
          <a:p>
            <a:pPr marL="0" lvl="0" indent="0" algn="l" rtl="0">
              <a:lnSpc>
                <a:spcPct val="115000"/>
              </a:lnSpc>
              <a:spcBef>
                <a:spcPts val="1200"/>
              </a:spcBef>
              <a:spcAft>
                <a:spcPts val="1200"/>
              </a:spcAft>
              <a:buNone/>
            </a:pPr>
            <a:endParaRPr sz="1800">
              <a:solidFill>
                <a:schemeClr val="dk1"/>
              </a:solidFill>
              <a:latin typeface="Times New Roman"/>
              <a:ea typeface="Times New Roman"/>
              <a:cs typeface="Times New Roman"/>
              <a:sym typeface="Times New Roman"/>
            </a:endParaRPr>
          </a:p>
        </p:txBody>
      </p:sp>
      <p:sp>
        <p:nvSpPr>
          <p:cNvPr id="205" name="Google Shape;205;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a:ea typeface="Times New Roman"/>
                <a:cs typeface="Times New Roman"/>
                <a:sym typeface="Times New Roman"/>
              </a:rPr>
              <a:t>6</a:t>
            </a:fld>
            <a:endParaRPr>
              <a:latin typeface="Times New Roman"/>
              <a:ea typeface="Times New Roman"/>
              <a:cs typeface="Times New Roman"/>
              <a:sym typeface="Times New Roman"/>
            </a:endParaRPr>
          </a:p>
        </p:txBody>
      </p:sp>
      <p:grpSp>
        <p:nvGrpSpPr>
          <p:cNvPr id="206" name="Google Shape;206;p17"/>
          <p:cNvGrpSpPr/>
          <p:nvPr/>
        </p:nvGrpSpPr>
        <p:grpSpPr>
          <a:xfrm>
            <a:off x="1091966" y="1191223"/>
            <a:ext cx="201813" cy="263612"/>
            <a:chOff x="596350" y="929175"/>
            <a:chExt cx="407950" cy="497475"/>
          </a:xfrm>
        </p:grpSpPr>
        <p:sp>
          <p:nvSpPr>
            <p:cNvPr id="207" name="Google Shape;207;p1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8" name="Google Shape;208;p1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9" name="Google Shape;209;p1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10" name="Google Shape;210;p1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11" name="Google Shape;211;p1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12" name="Google Shape;212;p1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13" name="Google Shape;213;p1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14" name="Google Shape;214;p17"/>
          <p:cNvGrpSpPr/>
          <p:nvPr/>
        </p:nvGrpSpPr>
        <p:grpSpPr>
          <a:xfrm>
            <a:off x="1050035" y="1635315"/>
            <a:ext cx="285685" cy="218758"/>
            <a:chOff x="3932350" y="3714775"/>
            <a:chExt cx="439650" cy="319075"/>
          </a:xfrm>
        </p:grpSpPr>
        <p:sp>
          <p:nvSpPr>
            <p:cNvPr id="215" name="Google Shape;215;p1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16" name="Google Shape;216;p1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17" name="Google Shape;217;p1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18" name="Google Shape;218;p1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19" name="Google Shape;219;p1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20" name="Google Shape;220;p17"/>
          <p:cNvGrpSpPr/>
          <p:nvPr/>
        </p:nvGrpSpPr>
        <p:grpSpPr>
          <a:xfrm>
            <a:off x="1070999" y="2034571"/>
            <a:ext cx="243750" cy="263603"/>
            <a:chOff x="3951850" y="2985350"/>
            <a:chExt cx="407950" cy="416500"/>
          </a:xfrm>
        </p:grpSpPr>
        <p:sp>
          <p:nvSpPr>
            <p:cNvPr id="221" name="Google Shape;221;p1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2" name="Google Shape;222;p1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3" name="Google Shape;223;p1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4" name="Google Shape;224;p1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25" name="Google Shape;225;p17"/>
          <p:cNvGrpSpPr/>
          <p:nvPr/>
        </p:nvGrpSpPr>
        <p:grpSpPr>
          <a:xfrm>
            <a:off x="1026495" y="2944891"/>
            <a:ext cx="332749" cy="263605"/>
            <a:chOff x="5247525" y="3007275"/>
            <a:chExt cx="517575" cy="384825"/>
          </a:xfrm>
        </p:grpSpPr>
        <p:sp>
          <p:nvSpPr>
            <p:cNvPr id="226" name="Google Shape;226;p1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7" name="Google Shape;227;p1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28" name="Google Shape;228;p17"/>
          <p:cNvGrpSpPr/>
          <p:nvPr/>
        </p:nvGrpSpPr>
        <p:grpSpPr>
          <a:xfrm>
            <a:off x="1050033" y="2478683"/>
            <a:ext cx="285688" cy="285728"/>
            <a:chOff x="6649150" y="309350"/>
            <a:chExt cx="395800" cy="395800"/>
          </a:xfrm>
        </p:grpSpPr>
        <p:sp>
          <p:nvSpPr>
            <p:cNvPr id="229" name="Google Shape;229;p17"/>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0" name="Google Shape;230;p17"/>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1" name="Google Shape;231;p17"/>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2" name="Google Shape;232;p17"/>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3" name="Google Shape;233;p17"/>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4" name="Google Shape;234;p17"/>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5" name="Google Shape;235;p17"/>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6" name="Google Shape;236;p17"/>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7" name="Google Shape;237;p17"/>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8" name="Google Shape;238;p17"/>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9" name="Google Shape;239;p17"/>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0" name="Google Shape;240;p17"/>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1" name="Google Shape;241;p17"/>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2" name="Google Shape;242;p17"/>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3" name="Google Shape;243;p17"/>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4" name="Google Shape;244;p17"/>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5" name="Google Shape;245;p17"/>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6" name="Google Shape;246;p17"/>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7" name="Google Shape;247;p17"/>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8" name="Google Shape;248;p17"/>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9" name="Google Shape;249;p17"/>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50" name="Google Shape;250;p17"/>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51" name="Google Shape;251;p17"/>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52" name="Google Shape;252;p17"/>
          <p:cNvGrpSpPr/>
          <p:nvPr/>
        </p:nvGrpSpPr>
        <p:grpSpPr>
          <a:xfrm>
            <a:off x="1050023" y="3389007"/>
            <a:ext cx="285711" cy="285694"/>
            <a:chOff x="1923675" y="1633650"/>
            <a:chExt cx="436000" cy="435975"/>
          </a:xfrm>
        </p:grpSpPr>
        <p:sp>
          <p:nvSpPr>
            <p:cNvPr id="253" name="Google Shape;253;p1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54" name="Google Shape;254;p1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55" name="Google Shape;255;p1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56" name="Google Shape;256;p1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57" name="Google Shape;257;p1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58" name="Google Shape;258;p1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59" name="Google Shape;259;p17"/>
          <p:cNvGrpSpPr/>
          <p:nvPr/>
        </p:nvGrpSpPr>
        <p:grpSpPr>
          <a:xfrm>
            <a:off x="1050018" y="3855200"/>
            <a:ext cx="285713" cy="285697"/>
            <a:chOff x="576250" y="4319400"/>
            <a:chExt cx="442075" cy="442050"/>
          </a:xfrm>
        </p:grpSpPr>
        <p:sp>
          <p:nvSpPr>
            <p:cNvPr id="260" name="Google Shape;260;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1" name="Google Shape;261;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2" name="Google Shape;262;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3" name="Google Shape;263;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8"/>
          <p:cNvSpPr txBox="1">
            <a:spLocks noGrp="1"/>
          </p:cNvSpPr>
          <p:nvPr>
            <p:ph type="title"/>
          </p:nvPr>
        </p:nvSpPr>
        <p:spPr>
          <a:xfrm>
            <a:off x="786150" y="1557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00"/>
                </a:solidFill>
                <a:latin typeface="Times New Roman"/>
                <a:ea typeface="Times New Roman"/>
                <a:cs typeface="Times New Roman"/>
                <a:sym typeface="Times New Roman"/>
              </a:rPr>
              <a:t>Closing Notes</a:t>
            </a:r>
            <a:endParaRPr sz="3000">
              <a:solidFill>
                <a:srgbClr val="000000"/>
              </a:solidFill>
              <a:latin typeface="Times New Roman"/>
              <a:ea typeface="Times New Roman"/>
              <a:cs typeface="Times New Roman"/>
              <a:sym typeface="Times New Roman"/>
            </a:endParaRPr>
          </a:p>
        </p:txBody>
      </p:sp>
      <p:sp>
        <p:nvSpPr>
          <p:cNvPr id="269" name="Google Shape;269;p18"/>
          <p:cNvSpPr txBox="1"/>
          <p:nvPr/>
        </p:nvSpPr>
        <p:spPr>
          <a:xfrm>
            <a:off x="559950" y="1009450"/>
            <a:ext cx="2622600" cy="374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sz="1600">
                <a:solidFill>
                  <a:schemeClr val="dk1"/>
                </a:solidFill>
                <a:latin typeface="Times New Roman"/>
                <a:ea typeface="Times New Roman"/>
                <a:cs typeface="Times New Roman"/>
                <a:sym typeface="Times New Roman"/>
              </a:rPr>
              <a:t>Logistics</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6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1200"/>
              </a:spcAft>
              <a:buNone/>
            </a:pPr>
            <a:endParaRPr sz="1600">
              <a:latin typeface="Times New Roman"/>
              <a:ea typeface="Times New Roman"/>
              <a:cs typeface="Times New Roman"/>
              <a:sym typeface="Times New Roman"/>
            </a:endParaRPr>
          </a:p>
        </p:txBody>
      </p:sp>
      <p:sp>
        <p:nvSpPr>
          <p:cNvPr id="270" name="Google Shape;270;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a:ea typeface="Times New Roman"/>
                <a:cs typeface="Times New Roman"/>
                <a:sym typeface="Times New Roman"/>
              </a:rPr>
              <a:t>7</a:t>
            </a:fld>
            <a:endParaRPr>
              <a:latin typeface="Times New Roman"/>
              <a:ea typeface="Times New Roman"/>
              <a:cs typeface="Times New Roman"/>
              <a:sym typeface="Times New Roman"/>
            </a:endParaRPr>
          </a:p>
        </p:txBody>
      </p:sp>
      <p:sp>
        <p:nvSpPr>
          <p:cNvPr id="271" name="Google Shape;271;p18"/>
          <p:cNvSpPr txBox="1"/>
          <p:nvPr/>
        </p:nvSpPr>
        <p:spPr>
          <a:xfrm>
            <a:off x="2738225" y="1009425"/>
            <a:ext cx="5723700" cy="292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sz="1600">
                <a:solidFill>
                  <a:schemeClr val="dk1"/>
                </a:solidFill>
                <a:latin typeface="Times New Roman"/>
                <a:ea typeface="Times New Roman"/>
                <a:cs typeface="Times New Roman"/>
                <a:sym typeface="Times New Roman"/>
              </a:rPr>
              <a:t>Additional Resources</a:t>
            </a:r>
            <a:endParaRPr sz="1600">
              <a:solidFill>
                <a:schemeClr val="dk1"/>
              </a:solidFill>
              <a:latin typeface="Times New Roman"/>
              <a:ea typeface="Times New Roman"/>
              <a:cs typeface="Times New Roman"/>
              <a:sym typeface="Times New Roman"/>
            </a:endParaRPr>
          </a:p>
          <a:p>
            <a:pPr marL="0" lvl="0" indent="457200" algn="l" rtl="0">
              <a:lnSpc>
                <a:spcPct val="115000"/>
              </a:lnSpc>
              <a:spcBef>
                <a:spcPts val="1200"/>
              </a:spcBef>
              <a:spcAft>
                <a:spcPts val="0"/>
              </a:spcAft>
              <a:buNone/>
            </a:pPr>
            <a:r>
              <a:rPr lang="en" sz="1600">
                <a:solidFill>
                  <a:schemeClr val="dk1"/>
                </a:solidFill>
                <a:latin typeface="Times New Roman"/>
                <a:ea typeface="Times New Roman"/>
                <a:cs typeface="Times New Roman"/>
                <a:sym typeface="Times New Roman"/>
              </a:rPr>
              <a:t>2020 SAGE GDI Study: </a:t>
            </a:r>
            <a:endParaRPr sz="16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 sz="1600" u="sng">
                <a:solidFill>
                  <a:schemeClr val="hlink"/>
                </a:solidFill>
                <a:latin typeface="Times New Roman"/>
                <a:ea typeface="Times New Roman"/>
                <a:cs typeface="Times New Roman"/>
                <a:sym typeface="Times New Roman"/>
                <a:hlinkClick r:id="rId3"/>
              </a:rPr>
              <a:t>https://drive.google.com/drive/folders/1ZbGE3CRhp_QxJmLabZv5mZg8TCjjt8Zg</a:t>
            </a:r>
            <a:endParaRPr sz="1600">
              <a:latin typeface="Times New Roman"/>
              <a:ea typeface="Times New Roman"/>
              <a:cs typeface="Times New Roman"/>
              <a:sym typeface="Times New Roman"/>
            </a:endParaRPr>
          </a:p>
          <a:p>
            <a:pPr marL="0" lvl="0" indent="457200" algn="l" rtl="0">
              <a:lnSpc>
                <a:spcPct val="115000"/>
              </a:lnSpc>
              <a:spcBef>
                <a:spcPts val="1200"/>
              </a:spcBef>
              <a:spcAft>
                <a:spcPts val="0"/>
              </a:spcAft>
              <a:buNone/>
            </a:pPr>
            <a:r>
              <a:rPr lang="en" sz="1600">
                <a:solidFill>
                  <a:schemeClr val="dk1"/>
                </a:solidFill>
                <a:latin typeface="Times New Roman"/>
                <a:ea typeface="Times New Roman"/>
                <a:cs typeface="Times New Roman"/>
                <a:sym typeface="Times New Roman"/>
              </a:rPr>
              <a:t>Github CU-SAGE:</a:t>
            </a:r>
            <a:endParaRPr sz="16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 sz="1600" u="sng">
                <a:solidFill>
                  <a:schemeClr val="hlink"/>
                </a:solidFill>
                <a:latin typeface="Times New Roman"/>
                <a:ea typeface="Times New Roman"/>
                <a:cs typeface="Times New Roman"/>
                <a:sym typeface="Times New Roman"/>
                <a:hlinkClick r:id="rId4"/>
              </a:rPr>
              <a:t>https://github.com/cu-sage/Documents/</a:t>
            </a:r>
            <a:endParaRPr sz="1600">
              <a:latin typeface="Times New Roman"/>
              <a:ea typeface="Times New Roman"/>
              <a:cs typeface="Times New Roman"/>
              <a:sym typeface="Times New Roman"/>
            </a:endParaRPr>
          </a:p>
          <a:p>
            <a:pPr marL="457200" lvl="0" indent="0" algn="l" rtl="0">
              <a:lnSpc>
                <a:spcPct val="115000"/>
              </a:lnSpc>
              <a:spcBef>
                <a:spcPts val="1200"/>
              </a:spcBef>
              <a:spcAft>
                <a:spcPts val="1200"/>
              </a:spcAft>
              <a:buNone/>
            </a:pPr>
            <a:endParaRPr sz="1600">
              <a:latin typeface="Times New Roman"/>
              <a:ea typeface="Times New Roman"/>
              <a:cs typeface="Times New Roman"/>
              <a:sym typeface="Times New Roman"/>
            </a:endParaRPr>
          </a:p>
        </p:txBody>
      </p:sp>
      <p:grpSp>
        <p:nvGrpSpPr>
          <p:cNvPr id="272" name="Google Shape;272;p18"/>
          <p:cNvGrpSpPr/>
          <p:nvPr/>
        </p:nvGrpSpPr>
        <p:grpSpPr>
          <a:xfrm>
            <a:off x="1306172" y="1908728"/>
            <a:ext cx="1130151" cy="1130632"/>
            <a:chOff x="10914672" y="5489861"/>
            <a:chExt cx="719842" cy="720102"/>
          </a:xfrm>
        </p:grpSpPr>
        <p:sp>
          <p:nvSpPr>
            <p:cNvPr id="273" name="Google Shape;273;p18"/>
            <p:cNvSpPr/>
            <p:nvPr/>
          </p:nvSpPr>
          <p:spPr>
            <a:xfrm>
              <a:off x="11420014" y="5489861"/>
              <a:ext cx="214500" cy="215100"/>
            </a:xfrm>
            <a:prstGeom prst="ellipse">
              <a:avLst/>
            </a:prstGeom>
            <a:solidFill>
              <a:srgbClr val="0053A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274" name="Google Shape;274;p18"/>
            <p:cNvSpPr/>
            <p:nvPr/>
          </p:nvSpPr>
          <p:spPr>
            <a:xfrm>
              <a:off x="11420014" y="5994863"/>
              <a:ext cx="214500" cy="215100"/>
            </a:xfrm>
            <a:prstGeom prst="ellipse">
              <a:avLst/>
            </a:prstGeom>
            <a:solidFill>
              <a:srgbClr val="607D8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275" name="Google Shape;275;p18"/>
            <p:cNvSpPr/>
            <p:nvPr/>
          </p:nvSpPr>
          <p:spPr>
            <a:xfrm>
              <a:off x="10914672" y="5489861"/>
              <a:ext cx="214500" cy="215100"/>
            </a:xfrm>
            <a:prstGeom prst="ellipse">
              <a:avLst/>
            </a:prstGeom>
            <a:solidFill>
              <a:srgbClr val="0091E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276" name="Google Shape;276;p18"/>
            <p:cNvSpPr/>
            <p:nvPr/>
          </p:nvSpPr>
          <p:spPr>
            <a:xfrm>
              <a:off x="10914672" y="5994863"/>
              <a:ext cx="214500" cy="215100"/>
            </a:xfrm>
            <a:prstGeom prst="ellipse">
              <a:avLst/>
            </a:prstGeom>
            <a:solidFill>
              <a:srgbClr val="CFD8D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277" name="Google Shape;277;p1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rgbClr val="263238"/>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278" name="Google Shape;278;p1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rgbClr val="263238"/>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279" name="Google Shape;279;p1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rgbClr val="263238"/>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280" name="Google Shape;280;p1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rgbClr val="263238"/>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281" name="Google Shape;281;p1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rgbClr val="26323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282" name="Google Shape;282;p1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rgbClr val="26323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283" name="Google Shape;283;p1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rgbClr val="26323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sp>
          <p:nvSpPr>
            <p:cNvPr id="284" name="Google Shape;284;p1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rgbClr val="26323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63238"/>
                </a:buClr>
                <a:buSzPts val="1400"/>
                <a:buFont typeface="Calibri"/>
                <a:buNone/>
              </a:pPr>
              <a:endParaRPr sz="1400" b="0" i="0" u="none" strike="noStrike" cap="none">
                <a:solidFill>
                  <a:srgbClr val="263238"/>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9"/>
          <p:cNvSpPr txBox="1">
            <a:spLocks noGrp="1"/>
          </p:cNvSpPr>
          <p:nvPr>
            <p:ph type="title"/>
          </p:nvPr>
        </p:nvSpPr>
        <p:spPr>
          <a:xfrm>
            <a:off x="786150" y="1557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00"/>
                </a:solidFill>
                <a:latin typeface="Times New Roman"/>
                <a:ea typeface="Times New Roman"/>
                <a:cs typeface="Times New Roman"/>
                <a:sym typeface="Times New Roman"/>
              </a:rPr>
              <a:t>References</a:t>
            </a:r>
            <a:endParaRPr sz="3000">
              <a:solidFill>
                <a:srgbClr val="000000"/>
              </a:solidFill>
              <a:latin typeface="Times New Roman"/>
              <a:ea typeface="Times New Roman"/>
              <a:cs typeface="Times New Roman"/>
              <a:sym typeface="Times New Roman"/>
            </a:endParaRPr>
          </a:p>
        </p:txBody>
      </p:sp>
      <p:sp>
        <p:nvSpPr>
          <p:cNvPr id="290" name="Google Shape;290;p19"/>
          <p:cNvSpPr txBox="1"/>
          <p:nvPr/>
        </p:nvSpPr>
        <p:spPr>
          <a:xfrm>
            <a:off x="786143" y="891945"/>
            <a:ext cx="7571700" cy="362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Bender, J. (2018). Social addictive gameful engineering (sage): An intelligent game- based learning and assessment system that infuses computational thinking in grade 6-8 curricula.</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Briana B. Morrison, Brian Dorn, M. G. (2014). Measuring cognitive load in introductory cs: Adaptation of an instrument. ICER ’14: Proceedings of the tenth annual conference on International computing education research.</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Dale Parsons, P. H. (2006). Parson’s programming puzzles: A fun and effective learning tool for first programming courses. ACE ’06: Proceedings of the 8th Australasian Conference on Computing Education - Volume 52.</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Dmytro Vitel, Bari A.T.M. Golam, A. G. (2019). Lessons learned from available parsons puzzles software.</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Jeff Bender (2021). Spring 2021 field study goals.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Jeff Bender, Gail Kaiser, C. L. J. T. A. G. et al. (2020). 2020 sage gdi study.</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Jeff Bender, Bingpu Zhao, L. M. G. K. (2020). Integrating parsons programming puzzles with scratch.</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p:txBody>
      </p:sp>
      <p:sp>
        <p:nvSpPr>
          <p:cNvPr id="291" name="Google Shape;291;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Times New Roman"/>
                <a:ea typeface="Times New Roman"/>
                <a:cs typeface="Times New Roman"/>
                <a:sym typeface="Times New Roman"/>
              </a:rPr>
              <a:t>8</a:t>
            </a:fld>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1050</Words>
  <Application>Microsoft Macintosh PowerPoint</Application>
  <PresentationFormat>On-screen Show (16:9)</PresentationFormat>
  <Paragraphs>116</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Arial</vt:lpstr>
      <vt:lpstr>Roboto Slab</vt:lpstr>
      <vt:lpstr>Source Sans Pro</vt:lpstr>
      <vt:lpstr>Times New Roman</vt:lpstr>
      <vt:lpstr>Cordelia template</vt:lpstr>
      <vt:lpstr>Parson’s Programming Puzzles: Optimizing Efficiency and Investigating the Effects of Feedback Further research on Social Addictive Gameful Engineering (SAGE) design and computational thinking (CT)  Spring 2021 Alexander Liebeskind  Research Proposal</vt:lpstr>
      <vt:lpstr>Background</vt:lpstr>
      <vt:lpstr>Related Work</vt:lpstr>
      <vt:lpstr>Aims of fs2</vt:lpstr>
      <vt:lpstr>Timeline</vt:lpstr>
      <vt:lpstr>Objectives</vt:lpstr>
      <vt:lpstr>Closing Notes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Parson’s Programming Puzzles: Optimizing Efficiency and Investigating the Effects of Feedback Further research on Social Addictive Gameful Engineering (SAGE) design and computational thinking (CT)  Spring 2021 Alexander Liebeskind  Research Proposal</dc:title>
  <cp:lastModifiedBy>Alex Liebeskind</cp:lastModifiedBy>
  <cp:revision>1</cp:revision>
  <dcterms:modified xsi:type="dcterms:W3CDTF">2021-01-22T23:17:33Z</dcterms:modified>
</cp:coreProperties>
</file>