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C5CB55-8601-44E1-81E4-7D353AFA334A}">
  <a:tblStyle styleId="{15C5CB55-8601-44E1-81E4-7D353AFA33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654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6D7A8"/>
                </a:solidFill>
              </a:rPr>
              <a:t>SAGE </a:t>
            </a:r>
            <a:endParaRPr sz="2400">
              <a:solidFill>
                <a:srgbClr val="B6D7A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6D7A8"/>
                </a:solidFill>
              </a:rPr>
              <a:t>Gameful Affinity Space</a:t>
            </a:r>
            <a:endParaRPr sz="2400">
              <a:solidFill>
                <a:srgbClr val="B6D7A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Learning Metrics 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Final Presentation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922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Bicheng Jiang, Jiaying Yang, Lillian Zha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6D7A8"/>
                </a:solidFill>
              </a:rPr>
              <a:t>leaderboard</a:t>
            </a:r>
            <a:r>
              <a:rPr lang="en"/>
              <a:t> - implementation of leaderboard by quest for each class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6D7A8"/>
                </a:solidFill>
              </a:rPr>
              <a:t>more gamification </a:t>
            </a:r>
            <a:r>
              <a:rPr lang="en"/>
              <a:t>- include more student-friendly terminology when displaying scores</a:t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6D7A8"/>
                </a:solidFill>
              </a:rPr>
              <a:t>badgr.io api </a:t>
            </a:r>
            <a:r>
              <a:rPr lang="en"/>
              <a:t>- only recently discovered how to use api, will provide documentation</a:t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B6D7A8"/>
                </a:solidFill>
              </a:rPr>
              <a:t>transition to material framework</a:t>
            </a:r>
            <a:r>
              <a:rPr lang="en">
                <a:solidFill>
                  <a:srgbClr val="D9EAD3"/>
                </a:solidFill>
              </a:rPr>
              <a:t> </a:t>
            </a:r>
            <a:r>
              <a:rPr lang="en"/>
              <a:t>- gradually change front-end to be more aesthetically cohesive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225" y="3562025"/>
            <a:ext cx="1091926" cy="11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956925"/>
            <a:ext cx="85206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Objective: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7450" y="1717725"/>
            <a:ext cx="7769100" cy="24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features to present teachers and students with metrics/visualizations of personal and class performance in the SAGE affinity 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7054" t="0"/>
          <a:stretch/>
        </p:blipFill>
        <p:spPr>
          <a:xfrm>
            <a:off x="1757025" y="0"/>
            <a:ext cx="5683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82913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Student Interface</a:t>
            </a:r>
            <a:endParaRPr u="sng"/>
          </a:p>
        </p:txBody>
      </p:sp>
      <p:graphicFrame>
        <p:nvGraphicFramePr>
          <p:cNvPr id="73" name="Shape 73"/>
          <p:cNvGraphicFramePr/>
          <p:nvPr/>
        </p:nvGraphicFramePr>
        <p:xfrm>
          <a:off x="377938" y="13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{15C5CB55-8601-44E1-81E4-7D353AFA334A}</a:tableStyleId>
              </a:tblPr>
              <a:tblGrid>
                <a:gridCol w="2792725"/>
                <a:gridCol w="2792725"/>
                <a:gridCol w="2792725"/>
              </a:tblGrid>
              <a:tr h="339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Game Level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Quest Level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Mission Level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34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Progress bar showing number of objectives completed in game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Progress bar showing points earned in game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Spider graph showing concept mastery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Progress bar showing number of objectives completed in quest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Progress bar showing points earned in quest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Spider graph showing concept mastery across games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Badge associated with quest creation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Spider graph showing concept mastery across quests in mission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Badge library associated with awards earned from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Shape 74"/>
          <p:cNvSpPr txBox="1"/>
          <p:nvPr/>
        </p:nvSpPr>
        <p:spPr>
          <a:xfrm>
            <a:off x="420750" y="909050"/>
            <a:ext cx="8302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Created a Metrics page where student can view full summary of their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2913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Teacher </a:t>
            </a:r>
            <a:r>
              <a:rPr lang="en" u="sng"/>
              <a:t>Interface</a:t>
            </a:r>
            <a:endParaRPr u="sng"/>
          </a:p>
        </p:txBody>
      </p:sp>
      <p:graphicFrame>
        <p:nvGraphicFramePr>
          <p:cNvPr id="80" name="Shape 80"/>
          <p:cNvGraphicFramePr/>
          <p:nvPr/>
        </p:nvGraphicFramePr>
        <p:xfrm>
          <a:off x="454125" y="127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{15C5CB55-8601-44E1-81E4-7D353AFA334A}</a:tableStyleId>
              </a:tblPr>
              <a:tblGrid>
                <a:gridCol w="4151250"/>
                <a:gridCol w="4151250"/>
              </a:tblGrid>
              <a:tr h="17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By Student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By Class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165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For each student, a teacher can view his/her concept mastery across quests in a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Teachers can see how each class is performing overall in an aggregate spider graph showing average CT scores of the class across missions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Shape 81"/>
          <p:cNvSpPr txBox="1"/>
          <p:nvPr/>
        </p:nvSpPr>
        <p:spPr>
          <a:xfrm>
            <a:off x="420750" y="2963525"/>
            <a:ext cx="83025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Upon creation of a quest, a teacher can also associate a badge with that quest and customize its icon, requirement and description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34343"/>
                </a:solidFill>
              </a:rPr>
              <a:t>Data Model/Architecture</a:t>
            </a:r>
            <a:endParaRPr u="sng">
              <a:solidFill>
                <a:srgbClr val="434343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37" y="1332100"/>
            <a:ext cx="5212563" cy="3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5" y="815650"/>
            <a:ext cx="3799975" cy="3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bars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2 types of progress bars:</a:t>
            </a:r>
            <a:endParaRPr>
              <a:solidFill>
                <a:srgbClr val="B6D7A8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Measures percentage objectives completed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Measures percentage VAL points earned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combination of these two metrics show how well a student has performed according to the teacher’s goals for the game or mission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15718" l="0" r="0" t="0"/>
          <a:stretch/>
        </p:blipFill>
        <p:spPr>
          <a:xfrm>
            <a:off x="5400325" y="1295400"/>
            <a:ext cx="2762250" cy="2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Spider graphs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44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through HighCharts api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and Composite spider graphs on teacher and student side 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mastery of 7 CT concepts: </a:t>
            </a:r>
            <a:endParaRPr/>
          </a:p>
          <a:p>
            <a: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Abstraction, parallelization, logic, synchronization, user interactivity, data representation, flow control </a:t>
            </a:r>
            <a:endParaRPr/>
          </a:p>
          <a:p>
            <a:pPr indent="-317500" lvl="1" marL="91440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CT score ranges from 0-3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900" y="1887825"/>
            <a:ext cx="4041301" cy="245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850" y="1412850"/>
            <a:ext cx="539988" cy="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Badge Library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11594" l="3952" r="5188" t="12871"/>
          <a:stretch/>
        </p:blipFill>
        <p:spPr>
          <a:xfrm>
            <a:off x="2026475" y="2582725"/>
            <a:ext cx="5017253" cy="20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62975"/>
            <a:ext cx="84468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badge library implementation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Badge creation (through quest creation) by teacher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Badge collection: icon url, badge name, issuer name, badge description, requirement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