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9" r:id="rId3"/>
    <p:sldId id="271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  <p:sldId id="270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5"/>
    <p:restoredTop sz="94639"/>
  </p:normalViewPr>
  <p:slideViewPr>
    <p:cSldViewPr snapToGrid="0" snapToObjects="1">
      <p:cViewPr>
        <p:scale>
          <a:sx n="84" d="100"/>
          <a:sy n="84" d="100"/>
        </p:scale>
        <p:origin x="10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AA66-ACB3-7246-AD9F-855A601C6BEB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670B0-E1B6-5041-891E-8EDB208EE1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AA66-ACB3-7246-AD9F-855A601C6BEB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670B0-E1B6-5041-891E-8EDB208EE1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AA66-ACB3-7246-AD9F-855A601C6BEB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670B0-E1B6-5041-891E-8EDB208EE1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AA66-ACB3-7246-AD9F-855A601C6BEB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670B0-E1B6-5041-891E-8EDB208EE1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AA66-ACB3-7246-AD9F-855A601C6BEB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670B0-E1B6-5041-891E-8EDB208EE1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AA66-ACB3-7246-AD9F-855A601C6BEB}" type="datetimeFigureOut">
              <a:rPr lang="en-US" smtClean="0"/>
              <a:t>5/13/20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670B0-E1B6-5041-891E-8EDB208EE1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AA66-ACB3-7246-AD9F-855A601C6BEB}" type="datetimeFigureOut">
              <a:rPr lang="en-US" smtClean="0"/>
              <a:t>5/13/20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670B0-E1B6-5041-891E-8EDB208EE1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AA66-ACB3-7246-AD9F-855A601C6BEB}" type="datetimeFigureOut">
              <a:rPr lang="en-US" smtClean="0"/>
              <a:t>5/13/20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670B0-E1B6-5041-891E-8EDB208EE1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AA66-ACB3-7246-AD9F-855A601C6BEB}" type="datetimeFigureOut">
              <a:rPr lang="en-US" smtClean="0"/>
              <a:t>5/13/20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670B0-E1B6-5041-891E-8EDB208EE1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AA66-ACB3-7246-AD9F-855A601C6BEB}" type="datetimeFigureOut">
              <a:rPr lang="en-US" smtClean="0"/>
              <a:t>5/13/20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670B0-E1B6-5041-891E-8EDB208EE1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AA66-ACB3-7246-AD9F-855A601C6BEB}" type="datetimeFigureOut">
              <a:rPr lang="en-US" smtClean="0"/>
              <a:t>5/13/20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670B0-E1B6-5041-891E-8EDB208EE1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5AA66-ACB3-7246-AD9F-855A601C6BEB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670B0-E1B6-5041-891E-8EDB208EE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0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lumbia.hosted.panopto.com/Panopto/Pages/Viewer.aspx?id=55ce84bb-c317-4d84-8074-abbb00a89892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d5U5TMPwwSIRf2VvE8pfOIwlnfUw3ge6Xpk-wSDYi8A/edit?usp=sharing" TargetMode="External"/><Relationship Id="rId4" Type="http://schemas.openxmlformats.org/officeDocument/2006/relationships/hyperlink" Target="https://docs.google.com/document/d/1aq6_rhD-WNYgfGUgPPQMdILRysp_3JP_OmpP8_1Aocc/edit?usp=sharing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google.com/document/d/139eK6bk0F_QqfOHggdh2ivNJeJJ2jo3YIXHYrk8INqo/edit?usp=sharing" TargetMode="External"/><Relationship Id="rId3" Type="http://schemas.openxmlformats.org/officeDocument/2006/relationships/hyperlink" Target="https://docs.google.com/document/d/1qHXO-HQKW_IqzxYSlKJArARohkSjhgyXbpIcyswgD8c/edit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0620" y="1214438"/>
            <a:ext cx="9890760" cy="2387600"/>
          </a:xfrm>
        </p:spPr>
        <p:txBody>
          <a:bodyPr/>
          <a:lstStyle/>
          <a:p>
            <a:r>
              <a:rPr lang="en-US" dirty="0" smtClean="0"/>
              <a:t>SAGE Spring 2020 Final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Sandy Zhao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86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Newly recorded tutorials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video recording of a PowerPoint tutorial</a:t>
            </a:r>
          </a:p>
          <a:p>
            <a:r>
              <a:rPr lang="en-US" dirty="0" smtClean="0"/>
              <a:t>Goes through how to use the SAGE website and also go through the sequence concept</a:t>
            </a:r>
          </a:p>
          <a:p>
            <a:r>
              <a:rPr lang="en-US" dirty="0" smtClean="0"/>
              <a:t>Provides three examples for them to get a sense of puzzle solving</a:t>
            </a:r>
          </a:p>
          <a:p>
            <a:endParaRPr lang="en-US" dirty="0"/>
          </a:p>
          <a:p>
            <a:r>
              <a:rPr lang="en-US" dirty="0" smtClean="0"/>
              <a:t>Link: </a:t>
            </a:r>
            <a:r>
              <a:rPr lang="en-US" dirty="0" smtClean="0">
                <a:hlinkClick r:id="rId2"/>
              </a:rPr>
              <a:t>https://columbia.hosted.panopto.com/Panopto/Pages/Viewer.aspx?id=55ce84bb-c317-4d84-8074-abbb00a89892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470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Warm up phase solution will be provided on </a:t>
            </a:r>
            <a:r>
              <a:rPr lang="en-US" dirty="0" err="1" smtClean="0"/>
              <a:t>MTurk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432" y="2187629"/>
            <a:ext cx="6017134" cy="33452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3867" y="6029836"/>
            <a:ext cx="113642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Links: </a:t>
            </a:r>
            <a:r>
              <a:rPr lang="en-US" dirty="0" smtClean="0">
                <a:hlinkClick r:id="rId3"/>
              </a:rPr>
              <a:t>https://docs.google.com/document/d/1d5U5TMPwwSIRf2VvE8pfOIwlnfUw3ge6Xpk-wSDYi8A/edit?usp=sharing</a:t>
            </a:r>
            <a:endParaRPr lang="en-US" dirty="0" smtClean="0"/>
          </a:p>
          <a:p>
            <a:r>
              <a:rPr lang="en-US" dirty="0" smtClean="0"/>
              <a:t>           </a:t>
            </a:r>
            <a:r>
              <a:rPr lang="en-US" dirty="0" smtClean="0">
                <a:hlinkClick r:id="rId4"/>
              </a:rPr>
              <a:t>https://docs.google.com/document/d/1aq6_rhD-WNYgfGUgPPQMdILRysp_3JP_OmpP8_1Aocc/edit?usp=sharing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390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each block will have a corresponding explanation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555" y="1825625"/>
            <a:ext cx="705489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90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Survey changes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608" y="1219591"/>
            <a:ext cx="6359534" cy="169249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Corrected the surveys to better fit the adult persona</a:t>
            </a:r>
          </a:p>
          <a:p>
            <a:pPr lvl="1"/>
            <a:r>
              <a:rPr lang="en-US" dirty="0" smtClean="0"/>
              <a:t>Background survey and Intrinsic motivation survey</a:t>
            </a:r>
          </a:p>
          <a:p>
            <a:pPr lvl="1"/>
            <a:r>
              <a:rPr lang="en-US" dirty="0" smtClean="0"/>
              <a:t>Add questions that e</a:t>
            </a:r>
            <a:r>
              <a:rPr lang="en-US" dirty="0" smtClean="0"/>
              <a:t>valuates the before and after opinions of the subjects on programming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49" y="3583676"/>
            <a:ext cx="6199392" cy="10527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773" y="185979"/>
            <a:ext cx="2709620" cy="6354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899" y="185979"/>
            <a:ext cx="2679874" cy="512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038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already have for our field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90688"/>
            <a:ext cx="4800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For middle school students:</a:t>
            </a:r>
          </a:p>
          <a:p>
            <a:r>
              <a:rPr lang="en-US" dirty="0" smtClean="0"/>
              <a:t>Background Survey</a:t>
            </a:r>
          </a:p>
          <a:p>
            <a:r>
              <a:rPr lang="en-US" dirty="0" smtClean="0"/>
              <a:t>Pre and post Test</a:t>
            </a:r>
          </a:p>
          <a:p>
            <a:r>
              <a:rPr lang="en-US" dirty="0" smtClean="0"/>
              <a:t>Cognitive Load Survey</a:t>
            </a:r>
          </a:p>
          <a:p>
            <a:r>
              <a:rPr lang="en-US" dirty="0" smtClean="0"/>
              <a:t>Teacher User Guide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Puzzle Instructions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Need some additional conditionals instructions</a:t>
            </a:r>
          </a:p>
          <a:p>
            <a:r>
              <a:rPr lang="en-US" dirty="0" smtClean="0"/>
              <a:t>SAGE Sequence Tutorial Slides</a:t>
            </a:r>
          </a:p>
          <a:p>
            <a:r>
              <a:rPr lang="en-US" dirty="0" smtClean="0"/>
              <a:t>SAGE Sequence puzzles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SAGE Conditional puzzle 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Still need a warm up puzzle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553200" y="1690688"/>
            <a:ext cx="4800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For adults:</a:t>
            </a:r>
          </a:p>
          <a:p>
            <a:r>
              <a:rPr lang="en-US" sz="2000" dirty="0" smtClean="0"/>
              <a:t>Background Survey</a:t>
            </a:r>
          </a:p>
          <a:p>
            <a:r>
              <a:rPr lang="en-US" sz="2000" dirty="0" smtClean="0"/>
              <a:t>Pre and post Test</a:t>
            </a:r>
          </a:p>
          <a:p>
            <a:r>
              <a:rPr lang="en-US" sz="2000" dirty="0" smtClean="0"/>
              <a:t>Cognitive Load Survey</a:t>
            </a:r>
          </a:p>
          <a:p>
            <a:r>
              <a:rPr lang="en-US" sz="2000" dirty="0" smtClean="0"/>
              <a:t>Teacher User Guide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Puzzle Instructions</a:t>
            </a:r>
          </a:p>
          <a:p>
            <a:pPr lvl="1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Need to see if the conditionals instructions are effective</a:t>
            </a:r>
          </a:p>
          <a:p>
            <a:r>
              <a:rPr lang="en-US" sz="2000" dirty="0" smtClean="0"/>
              <a:t>SAGE Sequence Tutorial Slides + recording</a:t>
            </a:r>
          </a:p>
          <a:p>
            <a:r>
              <a:rPr lang="en-US" sz="2000" dirty="0" smtClean="0"/>
              <a:t>Warm up phase explanations and solutions(for sequence and conditionals)</a:t>
            </a:r>
          </a:p>
          <a:p>
            <a:r>
              <a:rPr lang="en-US" sz="2000" dirty="0" smtClean="0"/>
              <a:t>SAGE Sequence puzzles</a:t>
            </a:r>
          </a:p>
          <a:p>
            <a:r>
              <a:rPr lang="en-US" sz="2000" dirty="0" smtClean="0"/>
              <a:t>SAGE Conditional puzzle </a:t>
            </a:r>
          </a:p>
        </p:txBody>
      </p:sp>
    </p:spTree>
    <p:extLst>
      <p:ext uri="{BB962C8B-B14F-4D97-AF65-F5344CB8AC3E}">
        <p14:creationId xmlns:p14="http://schemas.microsoft.com/office/powerpoint/2010/main" val="1208282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 summer collaboration with Outreach Engineering </a:t>
            </a:r>
          </a:p>
          <a:p>
            <a:r>
              <a:rPr lang="en-US" dirty="0" smtClean="0"/>
              <a:t>Test out the </a:t>
            </a:r>
            <a:r>
              <a:rPr lang="en-US" dirty="0" err="1" smtClean="0"/>
              <a:t>Mturk</a:t>
            </a:r>
            <a:r>
              <a:rPr lang="en-US" dirty="0" smtClean="0"/>
              <a:t> environment and evaluate results generated</a:t>
            </a:r>
          </a:p>
          <a:p>
            <a:r>
              <a:rPr lang="en-US" dirty="0" smtClean="0"/>
              <a:t>Then, can adjust the difficulty level of surveys and puzzles accordingly</a:t>
            </a:r>
          </a:p>
          <a:p>
            <a:r>
              <a:rPr lang="en-US" dirty="0" smtClean="0"/>
              <a:t>Follow up with Elissa next Fall</a:t>
            </a:r>
          </a:p>
          <a:p>
            <a:r>
              <a:rPr lang="en-US" dirty="0" smtClean="0"/>
              <a:t>Concerns:</a:t>
            </a:r>
          </a:p>
          <a:p>
            <a:pPr lvl="1"/>
            <a:r>
              <a:rPr lang="en-US" dirty="0" smtClean="0"/>
              <a:t>consistent scoring metrics across all puzzles</a:t>
            </a:r>
          </a:p>
          <a:p>
            <a:pPr lvl="1"/>
            <a:r>
              <a:rPr lang="en-US" dirty="0" smtClean="0"/>
              <a:t>Instruction URL color not clear on the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880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Puzzles:</a:t>
            </a:r>
          </a:p>
          <a:p>
            <a:pPr lvl="1"/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Conditional Puzzles</a:t>
            </a:r>
          </a:p>
          <a:p>
            <a:pPr lvl="1"/>
            <a:r>
              <a:rPr lang="en-US" dirty="0" smtClean="0"/>
              <a:t>Sequence Puzzle changes</a:t>
            </a:r>
          </a:p>
          <a:p>
            <a:pPr lvl="1"/>
            <a:r>
              <a:rPr lang="en-US" dirty="0" smtClean="0"/>
              <a:t>Puzzle instructions</a:t>
            </a:r>
            <a:endParaRPr lang="en-US" dirty="0" smtClean="0"/>
          </a:p>
          <a:p>
            <a:r>
              <a:rPr lang="en-US" dirty="0" smtClean="0"/>
              <a:t>SAGE tutorials</a:t>
            </a:r>
          </a:p>
          <a:p>
            <a:r>
              <a:rPr lang="en-US" dirty="0" smtClean="0"/>
              <a:t>Solution to the Warm up phase guidance</a:t>
            </a:r>
          </a:p>
          <a:p>
            <a:r>
              <a:rPr lang="en-US" dirty="0" smtClean="0"/>
              <a:t>Changes to the surveys</a:t>
            </a:r>
          </a:p>
          <a:p>
            <a:r>
              <a:rPr lang="en-US" dirty="0" smtClean="0"/>
              <a:t>Completed work for field studies</a:t>
            </a:r>
          </a:p>
          <a:p>
            <a:r>
              <a:rPr lang="en-US" dirty="0" smtClean="0"/>
              <a:t>Future Work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Font typeface="Arial" charset="0"/>
              <a:buChar char="•"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486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for conditional puzzles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simple or manageable Boolean statements inside if statements</a:t>
            </a:r>
          </a:p>
          <a:p>
            <a:r>
              <a:rPr lang="en-US" dirty="0" smtClean="0"/>
              <a:t>Using simple Booleans in understandable ways for the audience</a:t>
            </a:r>
          </a:p>
          <a:p>
            <a:r>
              <a:rPr lang="en-US" dirty="0" smtClean="0"/>
              <a:t>Building puzzles with the limited Boolean options</a:t>
            </a:r>
          </a:p>
          <a:p>
            <a:r>
              <a:rPr lang="en-US" dirty="0" smtClean="0"/>
              <a:t>The way instructions are organized and delivered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70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Conditional puzzles: Warm up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12" y="936434"/>
            <a:ext cx="10729175" cy="5921566"/>
          </a:xfrm>
        </p:spPr>
      </p:pic>
    </p:spTree>
    <p:extLst>
      <p:ext uri="{BB962C8B-B14F-4D97-AF65-F5344CB8AC3E}">
        <p14:creationId xmlns:p14="http://schemas.microsoft.com/office/powerpoint/2010/main" val="1855747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980" y="0"/>
            <a:ext cx="10515600" cy="1325563"/>
          </a:xfrm>
        </p:spPr>
        <p:txBody>
          <a:bodyPr/>
          <a:lstStyle/>
          <a:p>
            <a:r>
              <a:rPr lang="en-US" dirty="0" smtClean="0"/>
              <a:t>Conditional puzzles: Shopping for supplies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64" y="1069383"/>
            <a:ext cx="10592973" cy="578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8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980" y="0"/>
            <a:ext cx="10515600" cy="1325563"/>
          </a:xfrm>
        </p:spPr>
        <p:txBody>
          <a:bodyPr/>
          <a:lstStyle/>
          <a:p>
            <a:r>
              <a:rPr lang="en-US" dirty="0" smtClean="0"/>
              <a:t>Conditional puzzles: </a:t>
            </a:r>
            <a:r>
              <a:rPr lang="en-US" dirty="0"/>
              <a:t>When to sail today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68" y="1002911"/>
            <a:ext cx="10755824" cy="585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752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98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Conditional puzzles: </a:t>
            </a:r>
            <a:r>
              <a:rPr lang="en-US" sz="4000" dirty="0"/>
              <a:t>Finding gem in the Ocean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34" y="1032336"/>
            <a:ext cx="10548492" cy="582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373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puzzles changes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897" y="1952785"/>
            <a:ext cx="3872766" cy="36280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952785"/>
            <a:ext cx="3775737" cy="36036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978" y="1952785"/>
            <a:ext cx="3876022" cy="36036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5464" y="5842940"/>
            <a:ext cx="1118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instruction of </a:t>
            </a:r>
            <a:r>
              <a:rPr lang="en-US" smtClean="0"/>
              <a:t>each puzzle are also adjusted accordingly for the adult version.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51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 for all puzzle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sequence puzzles: </a:t>
            </a:r>
            <a:r>
              <a:rPr lang="en-US" dirty="0" smtClean="0">
                <a:hlinkClick r:id="rId2"/>
              </a:rPr>
              <a:t>https://docs.google.com/document/d/139eK6bk0F_QqfOHggdh2ivNJeJJ2jo3YIXHYrk8INqo/edit?usp=sharing</a:t>
            </a:r>
            <a:endParaRPr lang="en-US" dirty="0" smtClean="0"/>
          </a:p>
          <a:p>
            <a:pPr lvl="1"/>
            <a:r>
              <a:rPr lang="en-US" dirty="0" smtClean="0"/>
              <a:t>Total number of blocks used: 6</a:t>
            </a:r>
            <a:r>
              <a:rPr lang="en-US" dirty="0" smtClean="0"/>
              <a:t>+16+14+5=41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For conditional puzzles: </a:t>
            </a:r>
            <a:r>
              <a:rPr lang="en-US" dirty="0" smtClean="0">
                <a:hlinkClick r:id="rId3"/>
              </a:rPr>
              <a:t>https://docs.google.com/document/d/1qHXO-HQKW_IqzxYSlKJArARohkSjhgyXbpIcyswgD8c/edit?usp=sharing</a:t>
            </a:r>
            <a:endParaRPr lang="en-US" dirty="0" smtClean="0"/>
          </a:p>
          <a:p>
            <a:pPr lvl="1"/>
            <a:r>
              <a:rPr lang="en-US" dirty="0" smtClean="0"/>
              <a:t>Total number of blocks used: 7+11+10+11=39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2999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1230</TotalTime>
  <Words>399</Words>
  <Application>Microsoft Macintosh PowerPoint</Application>
  <PresentationFormat>Widescreen</PresentationFormat>
  <Paragraphs>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Mangal</vt:lpstr>
      <vt:lpstr>Arial</vt:lpstr>
      <vt:lpstr>Office Theme</vt:lpstr>
      <vt:lpstr>SAGE Spring 2020 Final Report</vt:lpstr>
      <vt:lpstr>Overview</vt:lpstr>
      <vt:lpstr>Challenges for conditional puzzles</vt:lpstr>
      <vt:lpstr>Conditional puzzles: Warm up</vt:lpstr>
      <vt:lpstr>Conditional puzzles: Shopping for supplies</vt:lpstr>
      <vt:lpstr>Conditional puzzles: When to sail today?</vt:lpstr>
      <vt:lpstr>Conditional puzzles: Finding gem in the Ocean</vt:lpstr>
      <vt:lpstr>Sequence puzzles changes</vt:lpstr>
      <vt:lpstr>Links for all puzzle instructions</vt:lpstr>
      <vt:lpstr>Newly recorded tutorials</vt:lpstr>
      <vt:lpstr>Warm up phase solution will be provided on MTurk</vt:lpstr>
      <vt:lpstr>And each block will have a corresponding explanation</vt:lpstr>
      <vt:lpstr>Survey changes…</vt:lpstr>
      <vt:lpstr>What we already have for our field studies</vt:lpstr>
      <vt:lpstr>Future work…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Bingpu Zhao</dc:creator>
  <cp:lastModifiedBy>Bingpu Zhao</cp:lastModifiedBy>
  <cp:revision>13</cp:revision>
  <dcterms:created xsi:type="dcterms:W3CDTF">2020-05-13T15:09:00Z</dcterms:created>
  <dcterms:modified xsi:type="dcterms:W3CDTF">2020-05-14T11:39:39Z</dcterms:modified>
</cp:coreProperties>
</file>