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6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COMS E 6910 Project Proposal:…"/>
          <p:cNvSpPr txBox="1"/>
          <p:nvPr>
            <p:ph type="ctrTitle"/>
          </p:nvPr>
        </p:nvSpPr>
        <p:spPr>
          <a:prstGeom prst="rect">
            <a:avLst/>
          </a:prstGeom>
        </p:spPr>
        <p:txBody>
          <a:bodyPr/>
          <a:lstStyle/>
          <a:p>
            <a:pPr>
              <a:defRPr sz="4000"/>
            </a:pPr>
            <a:r>
              <a:t>COMS E 6910 Project Proposal:</a:t>
            </a:r>
          </a:p>
          <a:p>
            <a:pPr>
              <a:defRPr sz="4000"/>
            </a:pPr>
            <a:r>
              <a:t>Gameful Direct Instruction (Parson’s Puzzle)</a:t>
            </a:r>
          </a:p>
        </p:txBody>
      </p:sp>
      <p:sp>
        <p:nvSpPr>
          <p:cNvPr id="120" name="Sudhanshu Mohan…"/>
          <p:cNvSpPr txBox="1"/>
          <p:nvPr>
            <p:ph type="subTitle" sz="quarter" idx="1"/>
          </p:nvPr>
        </p:nvSpPr>
        <p:spPr>
          <a:prstGeom prst="rect">
            <a:avLst/>
          </a:prstGeom>
        </p:spPr>
        <p:txBody>
          <a:bodyPr/>
          <a:lstStyle/>
          <a:p>
            <a:pPr defTabSz="537463">
              <a:defRPr sz="3404"/>
            </a:pPr>
            <a:r>
              <a:t>Sudhanshu Mohan</a:t>
            </a:r>
          </a:p>
          <a:p>
            <a:pPr defTabSz="537463">
              <a:defRPr sz="3404"/>
            </a:pPr>
            <a:r>
              <a:t>October 1, 2017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Future Work"/>
          <p:cNvSpPr txBox="1"/>
          <p:nvPr>
            <p:ph type="title"/>
          </p:nvPr>
        </p:nvSpPr>
        <p:spPr>
          <a:prstGeom prst="rect">
            <a:avLst/>
          </a:prstGeom>
        </p:spPr>
        <p:txBody>
          <a:bodyPr/>
          <a:lstStyle/>
          <a:p>
            <a:pPr/>
            <a:r>
              <a:t>Future Work</a:t>
            </a:r>
          </a:p>
        </p:txBody>
      </p:sp>
      <p:sp>
        <p:nvSpPr>
          <p:cNvPr id="150" name="Parson's Scoring…"/>
          <p:cNvSpPr txBox="1"/>
          <p:nvPr>
            <p:ph type="body" idx="1"/>
          </p:nvPr>
        </p:nvSpPr>
        <p:spPr>
          <a:xfrm>
            <a:off x="669131" y="1863675"/>
            <a:ext cx="11461304" cy="7064922"/>
          </a:xfrm>
          <a:prstGeom prst="rect">
            <a:avLst/>
          </a:prstGeom>
        </p:spPr>
        <p:txBody>
          <a:bodyPr/>
          <a:lstStyle/>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Parson's Scoring</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Present scoring scheme need to be revisited</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Penalty</a:t>
            </a:r>
            <a:r>
              <a:t> </a:t>
            </a:r>
            <a:r>
              <a:t>of</a:t>
            </a:r>
            <a:r>
              <a:t> </a:t>
            </a:r>
            <a:r>
              <a:t>the</a:t>
            </a:r>
            <a:r>
              <a:t> </a:t>
            </a:r>
            <a:r>
              <a:t>incorrect</a:t>
            </a:r>
            <a:r>
              <a:t> </a:t>
            </a:r>
            <a:r>
              <a:t>move</a:t>
            </a:r>
            <a:r>
              <a:t> </a:t>
            </a:r>
            <a:r>
              <a:t>should depend</a:t>
            </a:r>
            <a:r>
              <a:t> </a:t>
            </a:r>
            <a:r>
              <a:t>on</a:t>
            </a:r>
            <a:r>
              <a:t> </a:t>
            </a:r>
            <a:r>
              <a:t>the</a:t>
            </a:r>
            <a:r>
              <a:t> </a:t>
            </a:r>
            <a:r>
              <a:t>block</a:t>
            </a:r>
            <a:r>
              <a:t> </a:t>
            </a:r>
            <a:r>
              <a:t>point</a:t>
            </a:r>
            <a:r>
              <a:t> </a:t>
            </a:r>
            <a:r>
              <a:t>value</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Support</a:t>
            </a:r>
            <a:r>
              <a:t> </a:t>
            </a:r>
            <a:r>
              <a:t>multiple</a:t>
            </a:r>
            <a:r>
              <a:t> </a:t>
            </a:r>
            <a:r>
              <a:t>solutions</a:t>
            </a:r>
            <a:r>
              <a:t> </a:t>
            </a:r>
            <a:r>
              <a:t>to</a:t>
            </a:r>
            <a:r>
              <a:t> </a:t>
            </a:r>
            <a:r>
              <a:t>the puzzle</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M</a:t>
            </a:r>
            <a:r>
              <a:t>ore</a:t>
            </a:r>
            <a:r>
              <a:t> </a:t>
            </a:r>
            <a:r>
              <a:t>points</a:t>
            </a:r>
            <a:r>
              <a:t> </a:t>
            </a:r>
            <a:r>
              <a:t>to</a:t>
            </a:r>
            <a:r>
              <a:t> </a:t>
            </a:r>
            <a:r>
              <a:t>the</a:t>
            </a:r>
            <a:r>
              <a:t> </a:t>
            </a:r>
            <a:r>
              <a:t>elegant</a:t>
            </a:r>
            <a:r>
              <a:t> </a:t>
            </a:r>
            <a:r>
              <a:t>solution</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Differentiate</a:t>
            </a:r>
            <a:r>
              <a:t> </a:t>
            </a:r>
            <a:r>
              <a:t>use</a:t>
            </a:r>
            <a:r>
              <a:t> </a:t>
            </a:r>
            <a:r>
              <a:t>of</a:t>
            </a:r>
            <a:r>
              <a:t> </a:t>
            </a:r>
            <a:r>
              <a:t>distractors</a:t>
            </a:r>
            <a:r>
              <a:t> </a:t>
            </a:r>
            <a:r>
              <a:t>from</a:t>
            </a:r>
            <a:r>
              <a:t> </a:t>
            </a:r>
            <a:r>
              <a:t>the</a:t>
            </a:r>
            <a:r>
              <a:t> </a:t>
            </a:r>
            <a:r>
              <a:t>use</a:t>
            </a:r>
            <a:r>
              <a:t> </a:t>
            </a:r>
            <a:r>
              <a:t>of</a:t>
            </a:r>
            <a:r>
              <a:t> </a:t>
            </a:r>
            <a:r>
              <a:t>solution</a:t>
            </a:r>
            <a:r>
              <a:t> </a:t>
            </a:r>
            <a:r>
              <a:t>blocks</a:t>
            </a:r>
            <a:r>
              <a:t> </a:t>
            </a:r>
            <a:r>
              <a:t>placed</a:t>
            </a:r>
            <a:r>
              <a:t> </a:t>
            </a:r>
            <a:r>
              <a:t>in</a:t>
            </a:r>
            <a:r>
              <a:t> </a:t>
            </a:r>
            <a:r>
              <a:t>incorrect positions. </a:t>
            </a:r>
            <a:endParaRPr sz="1200"/>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endParaRPr sz="1200"/>
          </a:p>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Parson's Score Persistence</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Persist score for evaluation</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Associate scores with</a:t>
            </a:r>
            <a:r>
              <a:t> </a:t>
            </a:r>
            <a:r>
              <a:t>the</a:t>
            </a:r>
            <a:r>
              <a:t> </a:t>
            </a:r>
            <a:r>
              <a:t>student</a:t>
            </a:r>
            <a:r>
              <a:t> </a:t>
            </a:r>
            <a:r>
              <a:t>and</a:t>
            </a:r>
            <a:r>
              <a:t> </a:t>
            </a:r>
            <a:r>
              <a:t>puzzle</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Record puzzle start</a:t>
            </a:r>
            <a:r>
              <a:t> </a:t>
            </a:r>
            <a:r>
              <a:t>and</a:t>
            </a:r>
            <a:r>
              <a:t> </a:t>
            </a:r>
            <a:r>
              <a:t>end</a:t>
            </a:r>
            <a:r>
              <a:t> </a:t>
            </a:r>
            <a:r>
              <a:t>times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Persist usage of hints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Future Work"/>
          <p:cNvSpPr txBox="1"/>
          <p:nvPr>
            <p:ph type="title"/>
          </p:nvPr>
        </p:nvSpPr>
        <p:spPr>
          <a:prstGeom prst="rect">
            <a:avLst/>
          </a:prstGeom>
        </p:spPr>
        <p:txBody>
          <a:bodyPr/>
          <a:lstStyle/>
          <a:p>
            <a:pPr/>
            <a:r>
              <a:t>Future Work</a:t>
            </a:r>
          </a:p>
        </p:txBody>
      </p:sp>
      <p:sp>
        <p:nvSpPr>
          <p:cNvPr id="153" name="Parson's Coaching System…"/>
          <p:cNvSpPr txBox="1"/>
          <p:nvPr>
            <p:ph type="body" sz="half" idx="1"/>
          </p:nvPr>
        </p:nvSpPr>
        <p:spPr>
          <a:xfrm>
            <a:off x="863600" y="1841500"/>
            <a:ext cx="11277600" cy="4113163"/>
          </a:xfrm>
          <a:prstGeom prst="rect">
            <a:avLst/>
          </a:prstGeom>
        </p:spPr>
        <p:txBody>
          <a:bodyPr/>
          <a:lstStyle/>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Parson's Coaching System</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Design Coaching system using the information collected during gameplay</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Custom messages to be presented during the puzzle</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Preset configurations of coaching messages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Instructor can modify messages loaded via a preset configuration</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Message to watch the video should pop up if student is struggling with the puzzle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Thank You!"/>
          <p:cNvSpPr txBox="1"/>
          <p:nvPr>
            <p:ph type="title"/>
          </p:nvPr>
        </p:nvSpPr>
        <p:spPr>
          <a:xfrm>
            <a:off x="863600" y="3390900"/>
            <a:ext cx="11099800" cy="2159000"/>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Agenda"/>
          <p:cNvSpPr txBox="1"/>
          <p:nvPr>
            <p:ph type="title"/>
          </p:nvPr>
        </p:nvSpPr>
        <p:spPr>
          <a:prstGeom prst="rect">
            <a:avLst/>
          </a:prstGeom>
        </p:spPr>
        <p:txBody>
          <a:bodyPr/>
          <a:lstStyle/>
          <a:p>
            <a:pPr/>
            <a:r>
              <a:t>Agenda</a:t>
            </a:r>
          </a:p>
        </p:txBody>
      </p:sp>
      <p:sp>
        <p:nvSpPr>
          <p:cNvPr id="123" name="Introduction…"/>
          <p:cNvSpPr txBox="1"/>
          <p:nvPr>
            <p:ph type="body" idx="1"/>
          </p:nvPr>
        </p:nvSpPr>
        <p:spPr>
          <a:xfrm>
            <a:off x="952500" y="1904702"/>
            <a:ext cx="11099800" cy="5575598"/>
          </a:xfrm>
          <a:prstGeom prst="rect">
            <a:avLst/>
          </a:prstGeom>
        </p:spPr>
        <p:txBody>
          <a:bodyPr/>
          <a:lstStyle/>
          <a:p>
            <a:pPr marL="329183" indent="-329183">
              <a:buClr>
                <a:srgbClr val="B71E42"/>
              </a:buClr>
              <a:buSzPct val="100000"/>
              <a:buFont typeface="Arial"/>
              <a:defRPr sz="3000"/>
            </a:pPr>
            <a:r>
              <a:t>Introduction</a:t>
            </a:r>
          </a:p>
          <a:p>
            <a:pPr marL="329183" indent="-329183">
              <a:buClr>
                <a:srgbClr val="B71E42"/>
              </a:buClr>
              <a:buSzPct val="100000"/>
              <a:buFont typeface="Arial"/>
              <a:defRPr sz="3000"/>
            </a:pPr>
            <a:r>
              <a:t>Related Work</a:t>
            </a:r>
          </a:p>
          <a:p>
            <a:pPr marL="329183" indent="-329183">
              <a:buClr>
                <a:srgbClr val="B71E42"/>
              </a:buClr>
              <a:buSzPct val="100000"/>
              <a:buFont typeface="Arial"/>
              <a:defRPr sz="3000"/>
            </a:pPr>
            <a:r>
              <a:t>Proposals</a:t>
            </a:r>
          </a:p>
          <a:p>
            <a:pPr marL="329183" indent="-329183">
              <a:buClr>
                <a:srgbClr val="B71E42"/>
              </a:buClr>
              <a:buSzPct val="100000"/>
              <a:buFont typeface="Arial"/>
              <a:defRPr sz="3000"/>
            </a:pPr>
            <a:r>
              <a:t>Timeline</a:t>
            </a:r>
          </a:p>
          <a:p>
            <a:pPr marL="329183" indent="-329183">
              <a:buClr>
                <a:srgbClr val="B71E42"/>
              </a:buClr>
              <a:buSzPct val="100000"/>
              <a:buFont typeface="Arial"/>
              <a:defRPr sz="3000"/>
            </a:pPr>
            <a:r>
              <a:t>Future Work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Introduction"/>
          <p:cNvSpPr txBox="1"/>
          <p:nvPr>
            <p:ph type="title"/>
          </p:nvPr>
        </p:nvSpPr>
        <p:spPr>
          <a:prstGeom prst="rect">
            <a:avLst/>
          </a:prstGeom>
        </p:spPr>
        <p:txBody>
          <a:bodyPr/>
          <a:lstStyle/>
          <a:p>
            <a:pPr/>
            <a:r>
              <a:t>Introduction</a:t>
            </a:r>
          </a:p>
        </p:txBody>
      </p:sp>
      <p:sp>
        <p:nvSpPr>
          <p:cNvPr id="126" name="The motivations behind this project are to enhance Computational thinking and Parson’s Programming puzzles with visual progress for assessment in SAGE (Bender, 2015) and improve students’ understanding of computational thinking (Barr &amp; Stephenson, 2011) concepts.…"/>
          <p:cNvSpPr txBox="1"/>
          <p:nvPr>
            <p:ph type="body" idx="1"/>
          </p:nvPr>
        </p:nvSpPr>
        <p:spPr>
          <a:xfrm>
            <a:off x="939800" y="1882477"/>
            <a:ext cx="11920141" cy="5278637"/>
          </a:xfrm>
          <a:prstGeom prst="rect">
            <a:avLst/>
          </a:prstGeom>
        </p:spPr>
        <p:txBody>
          <a:bodyPr/>
          <a:lstStyle/>
          <a:p>
            <a:pPr marL="228599" indent="-228599"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r>
              <a:t>The motivations behind this project are to enhance Computational thinking and Parson’s Programming puzzles with visual progress for assessment in SAGE (Bender, 2015) and improve students’ understanding of computational thinking (Barr &amp; Stephenson, 2011) concepts.</a:t>
            </a:r>
          </a:p>
          <a:p>
            <a:pPr marL="228599" indent="-228599"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p>
          <a:p>
            <a:pPr marL="228599" indent="-228599"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r>
              <a:t>Computational Thinking -  is a way of solving problems, designing systems, and understanding human behaviour that draws on concepts fundamental to computer science  </a:t>
            </a:r>
          </a:p>
          <a:p>
            <a:pPr marL="228599" indent="-228599"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p>
          <a:p>
            <a:pPr marL="228599" indent="-228599"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r>
              <a:t>Parson’s Programming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Related Work"/>
          <p:cNvSpPr txBox="1"/>
          <p:nvPr>
            <p:ph type="title"/>
          </p:nvPr>
        </p:nvSpPr>
        <p:spPr>
          <a:prstGeom prst="rect">
            <a:avLst/>
          </a:prstGeom>
        </p:spPr>
        <p:txBody>
          <a:bodyPr/>
          <a:lstStyle/>
          <a:p>
            <a:pPr/>
            <a:r>
              <a:t>Related Work</a:t>
            </a:r>
          </a:p>
        </p:txBody>
      </p:sp>
      <p:sp>
        <p:nvSpPr>
          <p:cNvPr id="129" name="Hot Potatoes…"/>
          <p:cNvSpPr txBox="1"/>
          <p:nvPr>
            <p:ph type="body" sz="half" idx="1"/>
          </p:nvPr>
        </p:nvSpPr>
        <p:spPr>
          <a:xfrm>
            <a:off x="560189" y="1917700"/>
            <a:ext cx="6169869" cy="6681441"/>
          </a:xfrm>
          <a:prstGeom prst="rect">
            <a:avLst/>
          </a:prstGeom>
        </p:spPr>
        <p:txBody>
          <a:bodyPr/>
          <a:lstStyle/>
          <a:p>
            <a:pPr marL="279400" indent="-279400"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r>
              <a:t>Hot Potatoes</a:t>
            </a:r>
          </a:p>
          <a:p>
            <a:pPr lvl="1" marL="736600" indent="-279400"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The original Parson’s problems (Parsons &amp; Haden, 2006) were created using a generic drag-and- drop exercise framework called Hot Potatoes.</a:t>
            </a:r>
          </a:p>
          <a:p>
            <a:pPr marL="279400" indent="-279400"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p>
          <a:p>
            <a:pPr marL="279400" indent="-279400"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p>
          <a:p>
            <a:pPr marL="279400" indent="-279400"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p>
          <a:p>
            <a:pPr marL="279400" indent="-279400"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p>
          <a:p>
            <a:pPr marL="279399" indent="-279399"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r>
              <a:t>ViLLE (Rajala, Laakso, Kaila, &amp; Salakoski, 2007)</a:t>
            </a:r>
          </a:p>
          <a:p>
            <a:pPr lvl="1" marL="736600" indent="-279400"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Java application/applet which allow context to be created around the editable code. Distractors are not supported.</a:t>
            </a:r>
          </a:p>
        </p:txBody>
      </p:sp>
      <p:pic>
        <p:nvPicPr>
          <p:cNvPr id="130" name="Picture 4" descr="Picture 4"/>
          <p:cNvPicPr>
            <a:picLocks noChangeAspect="1"/>
          </p:cNvPicPr>
          <p:nvPr/>
        </p:nvPicPr>
        <p:blipFill>
          <a:blip r:embed="rId2">
            <a:extLst/>
          </a:blip>
          <a:stretch>
            <a:fillRect/>
          </a:stretch>
        </p:blipFill>
        <p:spPr>
          <a:xfrm>
            <a:off x="7047345" y="2349843"/>
            <a:ext cx="5391151" cy="2590801"/>
          </a:xfrm>
          <a:prstGeom prst="rect">
            <a:avLst/>
          </a:prstGeom>
          <a:ln w="12700">
            <a:miter lim="400000"/>
          </a:ln>
        </p:spPr>
      </p:pic>
      <p:pic>
        <p:nvPicPr>
          <p:cNvPr id="131" name="Picture 2" descr="Picture 2"/>
          <p:cNvPicPr>
            <a:picLocks noChangeAspect="1"/>
          </p:cNvPicPr>
          <p:nvPr/>
        </p:nvPicPr>
        <p:blipFill>
          <a:blip r:embed="rId3">
            <a:extLst/>
          </a:blip>
          <a:stretch>
            <a:fillRect/>
          </a:stretch>
        </p:blipFill>
        <p:spPr>
          <a:xfrm>
            <a:off x="6789881" y="6172201"/>
            <a:ext cx="5943601" cy="16002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Related Work"/>
          <p:cNvSpPr txBox="1"/>
          <p:nvPr>
            <p:ph type="title"/>
          </p:nvPr>
        </p:nvSpPr>
        <p:spPr>
          <a:prstGeom prst="rect">
            <a:avLst/>
          </a:prstGeom>
        </p:spPr>
        <p:txBody>
          <a:bodyPr/>
          <a:lstStyle/>
          <a:p>
            <a:pPr/>
            <a:r>
              <a:t>Related Work</a:t>
            </a:r>
          </a:p>
        </p:txBody>
      </p:sp>
      <p:sp>
        <p:nvSpPr>
          <p:cNvPr id="134" name="CORT (Garner, 2007)…"/>
          <p:cNvSpPr txBox="1"/>
          <p:nvPr>
            <p:ph type="body" sz="half" idx="1"/>
          </p:nvPr>
        </p:nvSpPr>
        <p:spPr>
          <a:xfrm>
            <a:off x="338286" y="1958131"/>
            <a:ext cx="12328228" cy="3794969"/>
          </a:xfrm>
          <a:prstGeom prst="rect">
            <a:avLst/>
          </a:prstGeom>
        </p:spPr>
        <p:txBody>
          <a:bodyPr/>
          <a:lstStyle/>
          <a:p>
            <a:pPr marL="205945" indent="-205945" defTabSz="832104">
              <a:lnSpc>
                <a:spcPct val="120000"/>
              </a:lnSpc>
              <a:spcBef>
                <a:spcPts val="900"/>
              </a:spcBef>
              <a:buClr>
                <a:srgbClr val="B71E42"/>
              </a:buClr>
              <a:buSzPct val="100000"/>
              <a:buFont typeface="Arial"/>
              <a:defRPr sz="2002">
                <a:latin typeface="Gill Sans MT"/>
                <a:ea typeface="Gill Sans MT"/>
                <a:cs typeface="Gill Sans MT"/>
                <a:sym typeface="Gill Sans MT"/>
              </a:defRPr>
            </a:pPr>
            <a:r>
              <a:rPr b="1"/>
              <a:t>CORT </a:t>
            </a:r>
            <a:r>
              <a:t>(Garner, 2007)</a:t>
            </a:r>
          </a:p>
          <a:p>
            <a:pPr lvl="1" marL="621997" indent="-205945" defTabSz="832104">
              <a:lnSpc>
                <a:spcPct val="120000"/>
              </a:lnSpc>
              <a:spcBef>
                <a:spcPts val="900"/>
              </a:spcBef>
              <a:buClr>
                <a:srgbClr val="B71E42"/>
              </a:buClr>
              <a:buSzPct val="100000"/>
              <a:buFont typeface="Arial"/>
              <a:buChar char="➡"/>
              <a:defRPr sz="2002">
                <a:latin typeface="Gill Sans MT"/>
                <a:ea typeface="Gill Sans MT"/>
                <a:cs typeface="Gill Sans MT"/>
                <a:sym typeface="Gill Sans MT"/>
              </a:defRPr>
            </a:pPr>
            <a:r>
              <a:t>Used with Visual Basic programs so that students move lines from left to a part-complete solution on the right. Moving the lines is done by selecting a line and clicking arrow buttons to move it left or right. To get feedback, student can copy the code into Visual Basic interpreter and execute the code. CORT supports both distractors and context.</a:t>
            </a:r>
          </a:p>
          <a:p>
            <a:pPr marL="205945" indent="-205945" defTabSz="832104">
              <a:lnSpc>
                <a:spcPct val="120000"/>
              </a:lnSpc>
              <a:spcBef>
                <a:spcPts val="900"/>
              </a:spcBef>
              <a:buClr>
                <a:srgbClr val="B71E42"/>
              </a:buClr>
              <a:buSzPct val="100000"/>
              <a:buFont typeface="Arial"/>
              <a:defRPr sz="2002">
                <a:latin typeface="Gill Sans MT"/>
                <a:ea typeface="Gill Sans MT"/>
                <a:cs typeface="Gill Sans MT"/>
                <a:sym typeface="Gill Sans MT"/>
              </a:defRPr>
            </a:pPr>
          </a:p>
          <a:p>
            <a:pPr marL="205945" indent="-205945" defTabSz="832104">
              <a:lnSpc>
                <a:spcPct val="120000"/>
              </a:lnSpc>
              <a:spcBef>
                <a:spcPts val="900"/>
              </a:spcBef>
              <a:buClr>
                <a:srgbClr val="B71E42"/>
              </a:buClr>
              <a:buSzPct val="100000"/>
              <a:buFont typeface="Arial"/>
              <a:defRPr sz="2002">
                <a:latin typeface="Gill Sans MT"/>
                <a:ea typeface="Gill Sans MT"/>
                <a:cs typeface="Gill Sans MT"/>
                <a:sym typeface="Gill Sans MT"/>
              </a:defRPr>
            </a:pPr>
            <a:r>
              <a:rPr b="1"/>
              <a:t>Dr. Scratch</a:t>
            </a:r>
            <a:r>
              <a:t> (Moreno-Leon, Robles, &amp; Roman-Gonzalez, 2015) </a:t>
            </a:r>
          </a:p>
          <a:p>
            <a:pPr lvl="1" marL="621997" indent="-205945" defTabSz="832104">
              <a:lnSpc>
                <a:spcPct val="120000"/>
              </a:lnSpc>
              <a:spcBef>
                <a:spcPts val="900"/>
              </a:spcBef>
              <a:buClr>
                <a:srgbClr val="B71E42"/>
              </a:buClr>
              <a:buSzPct val="100000"/>
              <a:buFont typeface="Arial"/>
              <a:buChar char="➡"/>
              <a:defRPr sz="2002">
                <a:latin typeface="Gill Sans MT"/>
                <a:ea typeface="Gill Sans MT"/>
                <a:cs typeface="Gill Sans MT"/>
                <a:sym typeface="Gill Sans MT"/>
              </a:defRPr>
            </a:pPr>
            <a:r>
              <a:t>A web application where Scratch project files can be uploaded for automated analysis. It serves as an analytical tool that evaluates Scratch projects in a variety of computational areas.</a:t>
            </a:r>
          </a:p>
        </p:txBody>
      </p:sp>
      <p:pic>
        <p:nvPicPr>
          <p:cNvPr id="135" name="Picture 2" descr="Picture 2"/>
          <p:cNvPicPr>
            <a:picLocks noChangeAspect="1"/>
          </p:cNvPicPr>
          <p:nvPr/>
        </p:nvPicPr>
        <p:blipFill>
          <a:blip r:embed="rId2">
            <a:extLst/>
          </a:blip>
          <a:stretch>
            <a:fillRect/>
          </a:stretch>
        </p:blipFill>
        <p:spPr>
          <a:xfrm>
            <a:off x="3431802" y="5774284"/>
            <a:ext cx="5636328" cy="386192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Proposals"/>
          <p:cNvSpPr txBox="1"/>
          <p:nvPr>
            <p:ph type="title"/>
          </p:nvPr>
        </p:nvSpPr>
        <p:spPr>
          <a:prstGeom prst="rect">
            <a:avLst/>
          </a:prstGeom>
        </p:spPr>
        <p:txBody>
          <a:bodyPr/>
          <a:lstStyle/>
          <a:p>
            <a:pPr/>
            <a:r>
              <a:t>Proposals</a:t>
            </a:r>
          </a:p>
        </p:txBody>
      </p:sp>
      <p:sp>
        <p:nvSpPr>
          <p:cNvPr id="138" name="Integrated Parson’s Puzzles…"/>
          <p:cNvSpPr txBox="1"/>
          <p:nvPr>
            <p:ph type="body" idx="1"/>
          </p:nvPr>
        </p:nvSpPr>
        <p:spPr>
          <a:xfrm>
            <a:off x="338286" y="1958131"/>
            <a:ext cx="12679016" cy="7135466"/>
          </a:xfrm>
          <a:prstGeom prst="rect">
            <a:avLst/>
          </a:prstGeom>
        </p:spPr>
        <p:txBody>
          <a:bodyPr/>
          <a:lstStyle/>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Integrated Parson’s Puzzles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The teacher will be facilitated to create Parson’s puzzle and Constructionist video games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In Design mode, the puzzle should appear in the script pane for the teacher to make modifications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In Play mode, the puzzle should not appear in the script pane</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The stage content and Constructionist video game will appear in any mode. </a:t>
            </a:r>
          </a:p>
          <a:p>
            <a:pPr marL="226313" indent="-226313"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p>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Student, Assessment &amp; Video IDs via Query String</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Presently, a modal section asks the ‘Student ID’ and ‘Assignment ID’</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Scratch should identify the user as well as any assessment and video associated with the user</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It could be implemented by passing the student, assessment and video ID information via Query String</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Once implemented, the modal window asking the ID will be eliminated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Proposals"/>
          <p:cNvSpPr txBox="1"/>
          <p:nvPr>
            <p:ph type="title"/>
          </p:nvPr>
        </p:nvSpPr>
        <p:spPr>
          <a:prstGeom prst="rect">
            <a:avLst/>
          </a:prstGeom>
        </p:spPr>
        <p:txBody>
          <a:bodyPr/>
          <a:lstStyle/>
          <a:p>
            <a:pPr/>
            <a:r>
              <a:t>Proposals</a:t>
            </a:r>
          </a:p>
        </p:txBody>
      </p:sp>
      <p:sp>
        <p:nvSpPr>
          <p:cNvPr id="141" name="Parson’s Assessment Scores…"/>
          <p:cNvSpPr txBox="1"/>
          <p:nvPr>
            <p:ph type="body" idx="1"/>
          </p:nvPr>
        </p:nvSpPr>
        <p:spPr>
          <a:xfrm>
            <a:off x="338286" y="2088703"/>
            <a:ext cx="12679016" cy="5823794"/>
          </a:xfrm>
          <a:prstGeom prst="rect">
            <a:avLst/>
          </a:prstGeom>
        </p:spPr>
        <p:txBody>
          <a:bodyPr/>
          <a:lstStyle/>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Parson’s Assessment Scores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SAGE</a:t>
            </a:r>
            <a:r>
              <a:t> </a:t>
            </a:r>
            <a:r>
              <a:t>should</a:t>
            </a:r>
            <a:r>
              <a:t> </a:t>
            </a:r>
            <a:r>
              <a:t>be</a:t>
            </a:r>
            <a:r>
              <a:t> </a:t>
            </a:r>
            <a:r>
              <a:t>able</a:t>
            </a:r>
            <a:r>
              <a:t> </a:t>
            </a:r>
            <a:r>
              <a:t>to</a:t>
            </a:r>
            <a:r>
              <a:t> </a:t>
            </a:r>
            <a:r>
              <a:t>calculate</a:t>
            </a:r>
            <a:r>
              <a:t> </a:t>
            </a:r>
            <a:r>
              <a:t>the maximum</a:t>
            </a:r>
            <a:r>
              <a:t> </a:t>
            </a:r>
            <a:r>
              <a:t>score</a:t>
            </a:r>
            <a:r>
              <a:t> </a:t>
            </a:r>
            <a:r>
              <a:t>for</a:t>
            </a:r>
            <a:r>
              <a:t> </a:t>
            </a:r>
            <a:r>
              <a:t>the</a:t>
            </a:r>
            <a:r>
              <a:t> </a:t>
            </a:r>
            <a:r>
              <a:t>puzzle</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P</a:t>
            </a:r>
            <a:r>
              <a:t>rompt</a:t>
            </a:r>
            <a:r>
              <a:t> </a:t>
            </a:r>
            <a:r>
              <a:t>the</a:t>
            </a:r>
            <a:r>
              <a:t> </a:t>
            </a:r>
            <a:r>
              <a:t>teacher</a:t>
            </a:r>
            <a:r>
              <a:t> </a:t>
            </a:r>
            <a:r>
              <a:t>to</a:t>
            </a:r>
            <a:r>
              <a:t> </a:t>
            </a:r>
            <a:r>
              <a:t>enter</a:t>
            </a:r>
            <a:r>
              <a:t> </a:t>
            </a:r>
            <a:r>
              <a:t>two</a:t>
            </a:r>
            <a:r>
              <a:t> </a:t>
            </a:r>
            <a:r>
              <a:t>lower</a:t>
            </a:r>
            <a:r>
              <a:t> </a:t>
            </a:r>
            <a:r>
              <a:t>scores</a:t>
            </a:r>
            <a:r>
              <a:t> </a:t>
            </a:r>
            <a:r>
              <a:t>which</a:t>
            </a:r>
            <a:r>
              <a:t> </a:t>
            </a:r>
            <a:r>
              <a:t>will act</a:t>
            </a:r>
            <a:r>
              <a:t> </a:t>
            </a:r>
            <a:r>
              <a:t>as</a:t>
            </a:r>
            <a:r>
              <a:t> </a:t>
            </a:r>
            <a:r>
              <a:t>cut-offs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Cut-offs</a:t>
            </a:r>
            <a:r>
              <a:t> </a:t>
            </a:r>
            <a:r>
              <a:t>scores</a:t>
            </a:r>
            <a:r>
              <a:t> </a:t>
            </a:r>
            <a:r>
              <a:t>will</a:t>
            </a:r>
            <a:r>
              <a:t> </a:t>
            </a:r>
            <a:r>
              <a:t>be</a:t>
            </a:r>
            <a:r>
              <a:t> </a:t>
            </a:r>
            <a:r>
              <a:t>used</a:t>
            </a:r>
            <a:r>
              <a:t> </a:t>
            </a:r>
            <a:r>
              <a:t>by</a:t>
            </a:r>
            <a:r>
              <a:t> </a:t>
            </a:r>
            <a:r>
              <a:t>the</a:t>
            </a:r>
            <a:r>
              <a:t> </a:t>
            </a:r>
            <a:r>
              <a:t>teacher</a:t>
            </a:r>
            <a:r>
              <a:t> </a:t>
            </a:r>
            <a:r>
              <a:t>to</a:t>
            </a:r>
            <a:r>
              <a:t> </a:t>
            </a:r>
            <a:r>
              <a:t>differentiate performances</a:t>
            </a:r>
            <a:r>
              <a:t> </a:t>
            </a:r>
            <a:r>
              <a:t>between</a:t>
            </a:r>
            <a:r>
              <a:t> </a:t>
            </a:r>
            <a:r>
              <a:t>students</a:t>
            </a:r>
            <a:r>
              <a:t> </a:t>
            </a:r>
            <a:r>
              <a:t>by</a:t>
            </a:r>
            <a:r>
              <a:t> </a:t>
            </a:r>
            <a:r>
              <a:t>comparing</a:t>
            </a:r>
            <a:r>
              <a:t> </a:t>
            </a:r>
            <a:r>
              <a:t>their</a:t>
            </a:r>
            <a:r>
              <a:t> </a:t>
            </a:r>
            <a:r>
              <a:t>scores</a:t>
            </a:r>
            <a:r>
              <a:t> </a:t>
            </a:r>
            <a:r>
              <a:t>to</a:t>
            </a:r>
            <a:r>
              <a:t> </a:t>
            </a:r>
            <a:r>
              <a:t>the</a:t>
            </a:r>
            <a:r>
              <a:t> </a:t>
            </a:r>
            <a:r>
              <a:t>maximum</a:t>
            </a:r>
            <a:r>
              <a:t> </a:t>
            </a:r>
            <a:r>
              <a:t>scores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Help</a:t>
            </a:r>
            <a:r>
              <a:t> </a:t>
            </a:r>
            <a:r>
              <a:t>the</a:t>
            </a:r>
            <a:r>
              <a:t> </a:t>
            </a:r>
            <a:r>
              <a:t>system</a:t>
            </a:r>
            <a:r>
              <a:t> </a:t>
            </a:r>
            <a:r>
              <a:t>assign</a:t>
            </a:r>
            <a:r>
              <a:t> </a:t>
            </a:r>
            <a:r>
              <a:t>appropriately</a:t>
            </a:r>
            <a:r>
              <a:t> </a:t>
            </a:r>
            <a:r>
              <a:t>difficult</a:t>
            </a:r>
            <a:r>
              <a:t> </a:t>
            </a:r>
            <a:r>
              <a:t>in-Quest</a:t>
            </a:r>
            <a:r>
              <a:t> </a:t>
            </a:r>
            <a:r>
              <a:t>Constructionist</a:t>
            </a:r>
            <a:r>
              <a:t> </a:t>
            </a:r>
            <a:r>
              <a:t>Games </a:t>
            </a:r>
            <a:endParaRPr sz="1200"/>
          </a:p>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endParaRPr sz="1200"/>
          </a:p>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Parson’s Heads-Up Display</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Display</a:t>
            </a:r>
            <a:r>
              <a:t> </a:t>
            </a:r>
            <a:r>
              <a:t>the student’s</a:t>
            </a:r>
            <a:r>
              <a:t> </a:t>
            </a:r>
            <a:r>
              <a:t>score</a:t>
            </a:r>
            <a:r>
              <a:t> </a:t>
            </a:r>
            <a:r>
              <a:t>in</a:t>
            </a:r>
            <a:r>
              <a:t> </a:t>
            </a:r>
            <a:r>
              <a:t>relation</a:t>
            </a:r>
            <a:r>
              <a:t> </a:t>
            </a:r>
            <a:r>
              <a:t>to</a:t>
            </a:r>
            <a:r>
              <a:t> </a:t>
            </a:r>
            <a:r>
              <a:t>the</a:t>
            </a:r>
            <a:r>
              <a:t> </a:t>
            </a:r>
            <a:r>
              <a:t>two</a:t>
            </a:r>
            <a:r>
              <a:t> </a:t>
            </a:r>
            <a:r>
              <a:t>cut-offs</a:t>
            </a:r>
            <a:r>
              <a:t> </a:t>
            </a:r>
            <a:r>
              <a:t>score</a:t>
            </a:r>
            <a:r>
              <a:t> </a:t>
            </a:r>
            <a:r>
              <a:t>and</a:t>
            </a:r>
            <a:r>
              <a:t> </a:t>
            </a:r>
            <a:r>
              <a:t>the</a:t>
            </a:r>
            <a:r>
              <a:t> </a:t>
            </a:r>
            <a:r>
              <a:t>maximum score</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Help</a:t>
            </a:r>
            <a:r>
              <a:t> </a:t>
            </a:r>
            <a:r>
              <a:t>student</a:t>
            </a:r>
            <a:r>
              <a:t> </a:t>
            </a:r>
            <a:r>
              <a:t>to</a:t>
            </a:r>
            <a:r>
              <a:t> </a:t>
            </a:r>
            <a:r>
              <a:t>gauge</a:t>
            </a:r>
            <a:r>
              <a:t> </a:t>
            </a:r>
            <a:r>
              <a:t>his</a:t>
            </a:r>
            <a:r>
              <a:t> </a:t>
            </a:r>
            <a:r>
              <a:t>progress</a:t>
            </a:r>
            <a:r>
              <a:t> </a:t>
            </a:r>
            <a:r>
              <a:t>during</a:t>
            </a:r>
            <a:r>
              <a:t> </a:t>
            </a:r>
            <a:r>
              <a:t>the</a:t>
            </a:r>
            <a:r>
              <a:t> </a:t>
            </a:r>
            <a:r>
              <a:t>play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Proposals"/>
          <p:cNvSpPr txBox="1"/>
          <p:nvPr>
            <p:ph type="title"/>
          </p:nvPr>
        </p:nvSpPr>
        <p:spPr>
          <a:prstGeom prst="rect">
            <a:avLst/>
          </a:prstGeom>
        </p:spPr>
        <p:txBody>
          <a:bodyPr/>
          <a:lstStyle/>
          <a:p>
            <a:pPr/>
            <a:r>
              <a:t>Proposals</a:t>
            </a:r>
          </a:p>
        </p:txBody>
      </p:sp>
      <p:sp>
        <p:nvSpPr>
          <p:cNvPr id="144" name="Parson’s Self-Explanation…"/>
          <p:cNvSpPr txBox="1"/>
          <p:nvPr>
            <p:ph type="body" idx="1"/>
          </p:nvPr>
        </p:nvSpPr>
        <p:spPr>
          <a:xfrm>
            <a:off x="465286" y="2026294"/>
            <a:ext cx="12328228" cy="6352432"/>
          </a:xfrm>
          <a:prstGeom prst="rect">
            <a:avLst/>
          </a:prstGeom>
        </p:spPr>
        <p:txBody>
          <a:bodyPr/>
          <a:lstStyle/>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Parson’s Self-Explanation</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Students</a:t>
            </a:r>
            <a:r>
              <a:t> </a:t>
            </a:r>
            <a:r>
              <a:t>should</a:t>
            </a:r>
            <a:r>
              <a:t> </a:t>
            </a:r>
            <a:r>
              <a:t>explain</a:t>
            </a:r>
            <a:r>
              <a:t> </a:t>
            </a:r>
            <a:r>
              <a:t>their</a:t>
            </a:r>
            <a:r>
              <a:t> </a:t>
            </a:r>
            <a:r>
              <a:t>approach</a:t>
            </a:r>
            <a:r>
              <a:t> </a:t>
            </a:r>
            <a:r>
              <a:t>to</a:t>
            </a:r>
            <a:r>
              <a:t> </a:t>
            </a:r>
            <a:r>
              <a:t>solve</a:t>
            </a:r>
            <a:r>
              <a:t> </a:t>
            </a:r>
            <a:r>
              <a:t>a</a:t>
            </a:r>
            <a:r>
              <a:t> </a:t>
            </a:r>
            <a:r>
              <a:t>particular</a:t>
            </a:r>
            <a:r>
              <a:t> </a:t>
            </a:r>
            <a:r>
              <a:t>puzzle</a:t>
            </a:r>
            <a:r>
              <a:t> </a:t>
            </a:r>
            <a:r>
              <a:t>prior to</a:t>
            </a:r>
            <a:r>
              <a:t> </a:t>
            </a:r>
            <a:r>
              <a:t>the</a:t>
            </a:r>
            <a:r>
              <a:t> </a:t>
            </a:r>
            <a:r>
              <a:t>submission</a:t>
            </a:r>
            <a:r>
              <a:t> </a:t>
            </a:r>
            <a:r>
              <a:t>of</a:t>
            </a:r>
            <a:r>
              <a:t> </a:t>
            </a:r>
            <a:r>
              <a:t>the</a:t>
            </a:r>
            <a:r>
              <a:t> </a:t>
            </a:r>
            <a:r>
              <a:t>assignment</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This</a:t>
            </a:r>
            <a:r>
              <a:t> </a:t>
            </a:r>
            <a:r>
              <a:t>will</a:t>
            </a:r>
            <a:r>
              <a:t> </a:t>
            </a:r>
            <a:r>
              <a:t>give</a:t>
            </a:r>
            <a:r>
              <a:t> </a:t>
            </a:r>
            <a:r>
              <a:t>an</a:t>
            </a:r>
            <a:r>
              <a:t> </a:t>
            </a:r>
            <a:r>
              <a:t>opportunity</a:t>
            </a:r>
            <a:r>
              <a:t> </a:t>
            </a:r>
            <a:r>
              <a:t>to</a:t>
            </a:r>
            <a:r>
              <a:t> </a:t>
            </a:r>
            <a:r>
              <a:t>students</a:t>
            </a:r>
            <a:r>
              <a:t> </a:t>
            </a:r>
            <a:r>
              <a:t>to</a:t>
            </a:r>
            <a:r>
              <a:t> </a:t>
            </a:r>
            <a:r>
              <a:t>reinforce learning</a:t>
            </a:r>
            <a:r>
              <a:t> </a:t>
            </a:r>
            <a:r>
              <a:t>by</a:t>
            </a:r>
            <a:r>
              <a:t> </a:t>
            </a:r>
            <a:r>
              <a:t>self-explanation</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Comment box, in the present implementation, could be repurposed to implement the self-explanation feature. </a:t>
            </a:r>
          </a:p>
          <a:p>
            <a:pPr marL="226313" indent="-226313" defTabSz="914400">
              <a:lnSpc>
                <a:spcPct val="120000"/>
              </a:lnSpc>
              <a:spcBef>
                <a:spcPts val="1000"/>
              </a:spcBef>
              <a:buClr>
                <a:srgbClr val="B71E42"/>
              </a:buClr>
              <a:buSzPct val="100000"/>
              <a:buFont typeface="Arial"/>
              <a:defRPr sz="2200">
                <a:latin typeface="Gill Sans MT"/>
                <a:ea typeface="Gill Sans MT"/>
                <a:cs typeface="Gill Sans MT"/>
                <a:sym typeface="Gill Sans MT"/>
              </a:defRPr>
            </a:pPr>
          </a:p>
          <a:p>
            <a:pPr marL="226313" indent="-226313" defTabSz="914400">
              <a:lnSpc>
                <a:spcPct val="120000"/>
              </a:lnSpc>
              <a:spcBef>
                <a:spcPts val="1000"/>
              </a:spcBef>
              <a:buClr>
                <a:srgbClr val="B71E42"/>
              </a:buClr>
              <a:buSzPct val="100000"/>
              <a:buFont typeface="Arial"/>
              <a:defRPr b="1" sz="2200">
                <a:latin typeface="Gill Sans MT"/>
                <a:ea typeface="Gill Sans MT"/>
                <a:cs typeface="Gill Sans MT"/>
                <a:sym typeface="Gill Sans MT"/>
              </a:defRPr>
            </a:pPr>
            <a:r>
              <a:t>Parson’s Submissions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Upon</a:t>
            </a:r>
            <a:r>
              <a:t> </a:t>
            </a:r>
            <a:r>
              <a:t>submission</a:t>
            </a:r>
            <a:r>
              <a:t> </a:t>
            </a:r>
            <a:r>
              <a:t>of</a:t>
            </a:r>
            <a:r>
              <a:t> </a:t>
            </a:r>
            <a:r>
              <a:t>the</a:t>
            </a:r>
            <a:r>
              <a:t> </a:t>
            </a:r>
            <a:r>
              <a:t>assignment,</a:t>
            </a:r>
            <a:r>
              <a:t> </a:t>
            </a:r>
            <a:r>
              <a:t>submission</a:t>
            </a:r>
            <a:r>
              <a:t> </a:t>
            </a:r>
            <a:r>
              <a:t>messages</a:t>
            </a:r>
            <a:r>
              <a:t> </a:t>
            </a:r>
            <a:r>
              <a:t>are</a:t>
            </a:r>
            <a:r>
              <a:t> </a:t>
            </a:r>
            <a:r>
              <a:t>displayed</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Ability</a:t>
            </a:r>
            <a:r>
              <a:t> </a:t>
            </a:r>
            <a:r>
              <a:t>to</a:t>
            </a:r>
            <a:r>
              <a:t> the instructor to </a:t>
            </a:r>
            <a:r>
              <a:t>author</a:t>
            </a:r>
            <a:r>
              <a:t> </a:t>
            </a:r>
            <a:r>
              <a:t>these</a:t>
            </a:r>
            <a:r>
              <a:t> </a:t>
            </a:r>
            <a:r>
              <a:t>messages</a:t>
            </a:r>
          </a:p>
          <a:p>
            <a:pPr lvl="1" marL="683513" indent="-226313" defTabSz="914400">
              <a:lnSpc>
                <a:spcPct val="120000"/>
              </a:lnSpc>
              <a:spcBef>
                <a:spcPts val="1000"/>
              </a:spcBef>
              <a:buClr>
                <a:srgbClr val="B71E42"/>
              </a:buClr>
              <a:buSzPct val="100000"/>
              <a:buFont typeface="Arial"/>
              <a:buChar char="➡"/>
              <a:defRPr sz="2200">
                <a:latin typeface="Gill Sans MT"/>
                <a:ea typeface="Gill Sans MT"/>
                <a:cs typeface="Gill Sans MT"/>
                <a:sym typeface="Gill Sans MT"/>
              </a:defRPr>
            </a:pPr>
            <a:r>
              <a:t>Improve</a:t>
            </a:r>
            <a:r>
              <a:t> </a:t>
            </a:r>
            <a:r>
              <a:t>student experience</a:t>
            </a:r>
            <a:r>
              <a:t> </a:t>
            </a:r>
            <a:r>
              <a:t>so</a:t>
            </a:r>
            <a:r>
              <a:t> </a:t>
            </a:r>
            <a:r>
              <a:t>that</a:t>
            </a:r>
            <a:r>
              <a:t> </a:t>
            </a:r>
            <a:r>
              <a:t>they</a:t>
            </a:r>
            <a:r>
              <a:t> </a:t>
            </a:r>
            <a:r>
              <a:t>are</a:t>
            </a:r>
            <a:r>
              <a:t> </a:t>
            </a:r>
            <a:r>
              <a:t>motivated</a:t>
            </a:r>
            <a:r>
              <a:t> </a:t>
            </a:r>
            <a:r>
              <a:t>to</a:t>
            </a:r>
            <a:r>
              <a:t> </a:t>
            </a:r>
            <a:r>
              <a:t>play</a:t>
            </a:r>
            <a:r>
              <a:t> </a:t>
            </a:r>
            <a:r>
              <a:t>more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Timeline"/>
          <p:cNvSpPr txBox="1"/>
          <p:nvPr>
            <p:ph type="title"/>
          </p:nvPr>
        </p:nvSpPr>
        <p:spPr>
          <a:prstGeom prst="rect">
            <a:avLst/>
          </a:prstGeom>
        </p:spPr>
        <p:txBody>
          <a:bodyPr/>
          <a:lstStyle/>
          <a:p>
            <a:pPr/>
            <a:r>
              <a:t>Timeline</a:t>
            </a:r>
          </a:p>
        </p:txBody>
      </p:sp>
      <p:graphicFrame>
        <p:nvGraphicFramePr>
          <p:cNvPr id="147" name="Table"/>
          <p:cNvGraphicFramePr/>
          <p:nvPr/>
        </p:nvGraphicFramePr>
        <p:xfrm>
          <a:off x="1185440" y="2400300"/>
          <a:ext cx="10646620" cy="62865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818953"/>
                <a:gridCol w="5814888"/>
                <a:gridCol w="4000076"/>
              </a:tblGrid>
              <a:tr h="627380">
                <a:tc>
                  <a:txBody>
                    <a:bodyPr/>
                    <a:lstStyle/>
                    <a:p>
                      <a:pPr algn="l" defTabSz="914400">
                        <a:lnSpc>
                          <a:spcPct val="120000"/>
                        </a:lnSpc>
                        <a:spcBef>
                          <a:spcPts val="1000"/>
                        </a:spcBef>
                        <a:defRPr b="0" sz="1800">
                          <a:solidFill>
                            <a:srgbClr val="000000"/>
                          </a:solidFill>
                        </a:defRPr>
                      </a:pPr>
                      <a:r>
                        <a:rPr sz="2200">
                          <a:solidFill>
                            <a:srgbClr val="FFFFFF"/>
                          </a:solidFill>
                          <a:latin typeface="Gill Sans MT"/>
                          <a:ea typeface="Gill Sans MT"/>
                          <a:cs typeface="Gill Sans MT"/>
                          <a:sym typeface="Gill Sans MT"/>
                        </a:rPr>
                        <a:t>S.No</a:t>
                      </a:r>
                    </a:p>
                  </a:txBody>
                  <a:tcPr marL="50800" marR="50800" marT="50800" marB="50800" anchor="ctr" anchorCtr="0" horzOverflow="overflow">
                    <a:lnL w="12700">
                      <a:solidFill>
                        <a:srgbClr val="D6D6D6"/>
                      </a:solidFill>
                      <a:miter lim="400000"/>
                    </a:lnL>
                  </a:tcPr>
                </a:tc>
                <a:tc>
                  <a:txBody>
                    <a:bodyPr/>
                    <a:lstStyle/>
                    <a:p>
                      <a:pPr defTabSz="914400">
                        <a:lnSpc>
                          <a:spcPct val="120000"/>
                        </a:lnSpc>
                        <a:spcBef>
                          <a:spcPts val="1000"/>
                        </a:spcBef>
                        <a:defRPr b="0" sz="1800">
                          <a:solidFill>
                            <a:srgbClr val="000000"/>
                          </a:solidFill>
                        </a:defRPr>
                      </a:pPr>
                      <a:r>
                        <a:rPr sz="2200">
                          <a:solidFill>
                            <a:srgbClr val="FFFFFF"/>
                          </a:solidFill>
                          <a:latin typeface="Gill Sans MT"/>
                          <a:ea typeface="Gill Sans MT"/>
                          <a:cs typeface="Gill Sans MT"/>
                          <a:sym typeface="Gill Sans MT"/>
                        </a:rPr>
                        <a:t>Milestone</a:t>
                      </a:r>
                    </a:p>
                  </a:txBody>
                  <a:tcPr marL="50800" marR="50800" marT="50800" marB="50800" anchor="ctr" anchorCtr="0" horzOverflow="overflow"/>
                </a:tc>
                <a:tc>
                  <a:txBody>
                    <a:bodyPr/>
                    <a:lstStyle/>
                    <a:p>
                      <a:pPr defTabSz="914400">
                        <a:lnSpc>
                          <a:spcPct val="120000"/>
                        </a:lnSpc>
                        <a:spcBef>
                          <a:spcPts val="1000"/>
                        </a:spcBef>
                        <a:defRPr b="0" sz="1800">
                          <a:solidFill>
                            <a:srgbClr val="000000"/>
                          </a:solidFill>
                        </a:defRPr>
                      </a:pPr>
                      <a:r>
                        <a:rPr sz="2200">
                          <a:solidFill>
                            <a:srgbClr val="FFFFFF"/>
                          </a:solidFill>
                          <a:latin typeface="Gill Sans MT"/>
                          <a:ea typeface="Gill Sans MT"/>
                          <a:cs typeface="Gill Sans MT"/>
                          <a:sym typeface="Gill Sans MT"/>
                        </a:rPr>
                        <a:t>Completion Date</a:t>
                      </a:r>
                    </a:p>
                  </a:txBody>
                  <a:tcPr marL="50800" marR="50800" marT="50800" marB="50800" anchor="ctr" anchorCtr="0" horzOverflow="overflow">
                    <a:lnR w="12700">
                      <a:solidFill>
                        <a:srgbClr val="D6D6D6"/>
                      </a:solidFill>
                      <a:miter lim="400000"/>
                    </a:lnR>
                  </a:tcPr>
                </a:tc>
              </a:tr>
              <a:tr h="627380">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1</a:t>
                      </a:r>
                    </a:p>
                  </a:txBody>
                  <a:tcPr marL="50800" marR="50800" marT="50800" marB="50800" anchor="ctr" anchorCtr="0" horzOverflow="overflow">
                    <a:lnL w="12700">
                      <a:solidFill>
                        <a:srgbClr val="D6D6D6"/>
                      </a:solidFill>
                      <a:miter lim="400000"/>
                    </a:lnL>
                  </a:tcPr>
                </a:tc>
                <a:tc>
                  <a:txBody>
                    <a:bodyPr/>
                    <a:lstStyle/>
                    <a:p>
                      <a:pPr algn="l" defTabSz="914400">
                        <a:lnSpc>
                          <a:spcPct val="120000"/>
                        </a:lnSpc>
                        <a:spcBef>
                          <a:spcPts val="1000"/>
                        </a:spcBef>
                        <a:defRPr sz="2200">
                          <a:latin typeface="Gill Sans MT"/>
                          <a:ea typeface="Gill Sans MT"/>
                          <a:cs typeface="Gill Sans MT"/>
                          <a:sym typeface="Gill Sans MT"/>
                        </a:defRPr>
                      </a:pPr>
                      <a:r>
                        <a:t>Project</a:t>
                      </a:r>
                      <a:r>
                        <a:t> </a:t>
                      </a:r>
                      <a:r>
                        <a:t>Proposal </a:t>
                      </a:r>
                      <a:endParaRPr sz="1200"/>
                    </a:p>
                  </a:txBody>
                  <a:tcPr marL="50800" marR="50800" marT="50800" marB="50800" anchor="ctr" anchorCtr="0" horzOverflow="overflow"/>
                </a:tc>
                <a:tc>
                  <a:txBody>
                    <a:bodyPr/>
                    <a:lstStyle/>
                    <a:p>
                      <a:pPr algn="l" defTabSz="914400">
                        <a:lnSpc>
                          <a:spcPct val="120000"/>
                        </a:lnSpc>
                        <a:spcBef>
                          <a:spcPts val="1000"/>
                        </a:spcBef>
                        <a:defRPr sz="2200">
                          <a:latin typeface="Gill Sans MT"/>
                          <a:ea typeface="Gill Sans MT"/>
                          <a:cs typeface="Gill Sans MT"/>
                          <a:sym typeface="Gill Sans MT"/>
                        </a:defRPr>
                      </a:pPr>
                      <a:r>
                        <a:t>October</a:t>
                      </a:r>
                      <a:r>
                        <a:t> </a:t>
                      </a:r>
                      <a:r>
                        <a:t>1,</a:t>
                      </a:r>
                      <a:r>
                        <a:t> </a:t>
                      </a:r>
                      <a:r>
                        <a:t>2017 </a:t>
                      </a:r>
                      <a:endParaRPr sz="1200"/>
                    </a:p>
                  </a:txBody>
                  <a:tcPr marL="50800" marR="50800" marT="50800" marB="50800" anchor="ctr" anchorCtr="0" horzOverflow="overflow">
                    <a:lnR w="12700">
                      <a:solidFill>
                        <a:srgbClr val="D6D6D6"/>
                      </a:solidFill>
                      <a:miter lim="400000"/>
                    </a:lnR>
                  </a:tcPr>
                </a:tc>
              </a:tr>
              <a:tr h="627380">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2</a:t>
                      </a:r>
                    </a:p>
                  </a:txBody>
                  <a:tcPr marL="50800" marR="50800" marT="50800" marB="50800" anchor="ctr" anchorCtr="0" horzOverflow="overflow">
                    <a:lnL w="12700">
                      <a:solidFill>
                        <a:srgbClr val="D6D6D6"/>
                      </a:solidFill>
                      <a:miter lim="400000"/>
                    </a:lnL>
                  </a:tcPr>
                </a:tc>
                <a:tc>
                  <a:txBody>
                    <a:bodyPr/>
                    <a:lstStyle/>
                    <a:p>
                      <a:pPr algn="l"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SAGE Scratch Setup</a:t>
                      </a:r>
                    </a:p>
                  </a:txBody>
                  <a:tcPr marL="50800" marR="50800" marT="50800" marB="50800" anchor="ctr" anchorCtr="0" horzOverflow="overflow"/>
                </a:tc>
                <a:tc>
                  <a:txBody>
                    <a:bodyPr/>
                    <a:lstStyle/>
                    <a:p>
                      <a:pPr algn="l"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October 12, 2017</a:t>
                      </a:r>
                    </a:p>
                  </a:txBody>
                  <a:tcPr marL="50800" marR="50800" marT="50800" marB="50800" anchor="ctr" anchorCtr="0" horzOverflow="overflow">
                    <a:lnR w="12700">
                      <a:solidFill>
                        <a:srgbClr val="D6D6D6"/>
                      </a:solidFill>
                      <a:miter lim="400000"/>
                    </a:lnR>
                  </a:tcPr>
                </a:tc>
              </a:tr>
              <a:tr h="627380">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3</a:t>
                      </a:r>
                    </a:p>
                  </a:txBody>
                  <a:tcPr marL="50800" marR="50800" marT="50800" marB="50800" anchor="ctr" anchorCtr="0" horzOverflow="overflow">
                    <a:lnL w="12700">
                      <a:solidFill>
                        <a:srgbClr val="D6D6D6"/>
                      </a:solidFill>
                      <a:miter lim="400000"/>
                    </a:lnL>
                  </a:tcPr>
                </a:tc>
                <a:tc>
                  <a:txBody>
                    <a:bodyPr/>
                    <a:lstStyle/>
                    <a:p>
                      <a:pPr algn="l" defTabSz="914400">
                        <a:lnSpc>
                          <a:spcPct val="120000"/>
                        </a:lnSpc>
                        <a:spcBef>
                          <a:spcPts val="1000"/>
                        </a:spcBef>
                        <a:defRPr sz="2200">
                          <a:latin typeface="Gill Sans MT"/>
                          <a:ea typeface="Gill Sans MT"/>
                          <a:cs typeface="Gill Sans MT"/>
                          <a:sym typeface="Gill Sans MT"/>
                        </a:defRPr>
                      </a:pPr>
                      <a:r>
                        <a:t>Integrated</a:t>
                      </a:r>
                      <a:r>
                        <a:t> </a:t>
                      </a:r>
                      <a:r>
                        <a:t>Parson's</a:t>
                      </a:r>
                      <a:r>
                        <a:t> </a:t>
                      </a:r>
                      <a:r>
                        <a:t>Puzzles </a:t>
                      </a:r>
                    </a:p>
                  </a:txBody>
                  <a:tcPr marL="50800" marR="50800" marT="50800" marB="50800" anchor="ctr" anchorCtr="0" horzOverflow="overflow"/>
                </a:tc>
                <a:tc>
                  <a:txBody>
                    <a:bodyPr/>
                    <a:lstStyle/>
                    <a:p>
                      <a:pPr algn="l" defTabSz="914400">
                        <a:lnSpc>
                          <a:spcPct val="120000"/>
                        </a:lnSpc>
                        <a:spcBef>
                          <a:spcPts val="1000"/>
                        </a:spcBef>
                        <a:defRPr sz="2200">
                          <a:latin typeface="Gill Sans MT"/>
                          <a:ea typeface="Gill Sans MT"/>
                          <a:cs typeface="Gill Sans MT"/>
                          <a:sym typeface="Gill Sans MT"/>
                        </a:defRPr>
                      </a:pPr>
                      <a:r>
                        <a:t>October</a:t>
                      </a:r>
                      <a:r>
                        <a:t> </a:t>
                      </a:r>
                      <a:r>
                        <a:t>26,</a:t>
                      </a:r>
                      <a:r>
                        <a:t> </a:t>
                      </a:r>
                      <a:r>
                        <a:t>2017 </a:t>
                      </a:r>
                    </a:p>
                  </a:txBody>
                  <a:tcPr marL="50800" marR="50800" marT="50800" marB="50800" anchor="ctr" anchorCtr="0" horzOverflow="overflow">
                    <a:lnR w="12700">
                      <a:solidFill>
                        <a:srgbClr val="D6D6D6"/>
                      </a:solidFill>
                      <a:miter lim="400000"/>
                    </a:lnR>
                  </a:tcPr>
                </a:tc>
              </a:tr>
              <a:tr h="868511">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4</a:t>
                      </a:r>
                    </a:p>
                  </a:txBody>
                  <a:tcPr marL="50800" marR="50800" marT="50800" marB="50800" anchor="ctr" anchorCtr="0" horzOverflow="overflow">
                    <a:lnL w="12700">
                      <a:solidFill>
                        <a:srgbClr val="D6D6D6"/>
                      </a:solidFill>
                      <a:miter lim="400000"/>
                    </a:lnL>
                  </a:tcPr>
                </a:tc>
                <a:tc>
                  <a:txBody>
                    <a:bodyPr/>
                    <a:lstStyle/>
                    <a:p>
                      <a:pPr algn="l" defTabSz="914400">
                        <a:lnSpc>
                          <a:spcPct val="120000"/>
                        </a:lnSpc>
                        <a:spcBef>
                          <a:spcPts val="1000"/>
                        </a:spcBef>
                        <a:defRPr sz="2200">
                          <a:latin typeface="Gill Sans MT"/>
                          <a:ea typeface="Gill Sans MT"/>
                          <a:cs typeface="Gill Sans MT"/>
                          <a:sym typeface="Gill Sans MT"/>
                        </a:defRPr>
                      </a:pPr>
                      <a:r>
                        <a:t>Student,</a:t>
                      </a:r>
                      <a:r>
                        <a:t> </a:t>
                      </a:r>
                      <a:r>
                        <a:t>Assessment,</a:t>
                      </a:r>
                      <a:r>
                        <a:t> </a:t>
                      </a:r>
                      <a:r>
                        <a:t>&amp;</a:t>
                      </a:r>
                      <a:r>
                        <a:t> </a:t>
                      </a:r>
                      <a:r>
                        <a:t>Video</a:t>
                      </a:r>
                      <a:r>
                        <a:t> </a:t>
                      </a:r>
                      <a:r>
                        <a:t>IDs</a:t>
                      </a:r>
                      <a:r>
                        <a:t> </a:t>
                      </a:r>
                      <a:r>
                        <a:t>via</a:t>
                      </a:r>
                      <a:r>
                        <a:t> </a:t>
                      </a:r>
                      <a:r>
                        <a:t>Query</a:t>
                      </a:r>
                      <a:r>
                        <a:t> </a:t>
                      </a:r>
                      <a:r>
                        <a:t>String </a:t>
                      </a:r>
                    </a:p>
                  </a:txBody>
                  <a:tcPr marL="50800" marR="50800" marT="50800" marB="50800" anchor="ctr" anchorCtr="0" horzOverflow="overflow"/>
                </a:tc>
                <a:tc>
                  <a:txBody>
                    <a:bodyPr/>
                    <a:lstStyle/>
                    <a:p>
                      <a:pPr algn="l" defTabSz="914400">
                        <a:lnSpc>
                          <a:spcPct val="120000"/>
                        </a:lnSpc>
                        <a:spcBef>
                          <a:spcPts val="1000"/>
                        </a:spcBef>
                        <a:defRPr sz="2200">
                          <a:latin typeface="Gill Sans MT"/>
                          <a:ea typeface="Gill Sans MT"/>
                          <a:cs typeface="Gill Sans MT"/>
                          <a:sym typeface="Gill Sans MT"/>
                        </a:defRPr>
                      </a:pPr>
                      <a:r>
                        <a:t>November</a:t>
                      </a:r>
                      <a:r>
                        <a:t> </a:t>
                      </a:r>
                      <a:r>
                        <a:t>9,</a:t>
                      </a:r>
                      <a:r>
                        <a:t> </a:t>
                      </a:r>
                      <a:r>
                        <a:t>2017 </a:t>
                      </a:r>
                    </a:p>
                  </a:txBody>
                  <a:tcPr marL="50800" marR="50800" marT="50800" marB="50800" anchor="ctr" anchorCtr="0" horzOverflow="overflow">
                    <a:lnR w="12700">
                      <a:solidFill>
                        <a:srgbClr val="D6D6D6"/>
                      </a:solidFill>
                      <a:miter lim="400000"/>
                    </a:lnR>
                  </a:tcPr>
                </a:tc>
              </a:tr>
              <a:tr h="536103">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5</a:t>
                      </a:r>
                    </a:p>
                  </a:txBody>
                  <a:tcPr marL="50800" marR="50800" marT="50800" marB="50800" anchor="ctr" anchorCtr="0" horzOverflow="overflow">
                    <a:lnL w="12700">
                      <a:solidFill>
                        <a:srgbClr val="D6D6D6"/>
                      </a:solidFill>
                      <a:miter lim="400000"/>
                    </a:lnL>
                  </a:tcPr>
                </a:tc>
                <a:tc>
                  <a:txBody>
                    <a:bodyPr/>
                    <a:lstStyle/>
                    <a:p>
                      <a:pPr algn="l" defTabSz="914400">
                        <a:lnSpc>
                          <a:spcPct val="120000"/>
                        </a:lnSpc>
                        <a:spcBef>
                          <a:spcPts val="1000"/>
                        </a:spcBef>
                        <a:defRPr sz="2200">
                          <a:latin typeface="Gill Sans MT"/>
                          <a:ea typeface="Gill Sans MT"/>
                          <a:cs typeface="Gill Sans MT"/>
                          <a:sym typeface="Gill Sans MT"/>
                        </a:defRPr>
                      </a:pPr>
                      <a:r>
                        <a:t>Parson's</a:t>
                      </a:r>
                      <a:r>
                        <a:t> </a:t>
                      </a:r>
                      <a:r>
                        <a:t>Assessment</a:t>
                      </a:r>
                      <a:r>
                        <a:t> </a:t>
                      </a:r>
                      <a:r>
                        <a:t>Scores </a:t>
                      </a:r>
                    </a:p>
                  </a:txBody>
                  <a:tcPr marL="50800" marR="50800" marT="50800" marB="50800" anchor="ctr" anchorCtr="0" horzOverflow="overflow"/>
                </a:tc>
                <a:tc>
                  <a:txBody>
                    <a:bodyPr/>
                    <a:lstStyle/>
                    <a:p>
                      <a:pPr algn="l" defTabSz="914400">
                        <a:lnSpc>
                          <a:spcPct val="120000"/>
                        </a:lnSpc>
                        <a:spcBef>
                          <a:spcPts val="1000"/>
                        </a:spcBef>
                        <a:defRPr sz="2200">
                          <a:latin typeface="Gill Sans MT"/>
                          <a:ea typeface="Gill Sans MT"/>
                          <a:cs typeface="Gill Sans MT"/>
                          <a:sym typeface="Gill Sans MT"/>
                        </a:defRPr>
                      </a:pPr>
                      <a:r>
                        <a:t>November</a:t>
                      </a:r>
                      <a:r>
                        <a:t> </a:t>
                      </a:r>
                      <a:r>
                        <a:t>9,</a:t>
                      </a:r>
                      <a:r>
                        <a:t> </a:t>
                      </a:r>
                      <a:r>
                        <a:t>2017 </a:t>
                      </a:r>
                    </a:p>
                  </a:txBody>
                  <a:tcPr marL="50800" marR="50800" marT="50800" marB="50800" anchor="ctr" anchorCtr="0" horzOverflow="overflow">
                    <a:lnR w="12700">
                      <a:solidFill>
                        <a:srgbClr val="D6D6D6"/>
                      </a:solidFill>
                      <a:miter lim="400000"/>
                    </a:lnR>
                  </a:tcPr>
                </a:tc>
              </a:tr>
              <a:tr h="529912">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6</a:t>
                      </a:r>
                    </a:p>
                  </a:txBody>
                  <a:tcPr marL="50800" marR="50800" marT="50800" marB="50800" anchor="ctr" anchorCtr="0" horzOverflow="overflow">
                    <a:lnL w="12700">
                      <a:solidFill>
                        <a:srgbClr val="D6D6D6"/>
                      </a:solidFill>
                      <a:miter lim="400000"/>
                    </a:lnL>
                  </a:tcPr>
                </a:tc>
                <a:tc>
                  <a:txBody>
                    <a:bodyPr/>
                    <a:lstStyle/>
                    <a:p>
                      <a:pPr algn="l" defTabSz="914400">
                        <a:lnSpc>
                          <a:spcPct val="120000"/>
                        </a:lnSpc>
                        <a:spcBef>
                          <a:spcPts val="1000"/>
                        </a:spcBef>
                        <a:defRPr sz="2200">
                          <a:latin typeface="Gill Sans MT"/>
                          <a:ea typeface="Gill Sans MT"/>
                          <a:cs typeface="Gill Sans MT"/>
                          <a:sym typeface="Gill Sans MT"/>
                        </a:defRPr>
                      </a:pPr>
                      <a:r>
                        <a:t>Parson's</a:t>
                      </a:r>
                      <a:r>
                        <a:t> </a:t>
                      </a:r>
                      <a:r>
                        <a:t>HUD </a:t>
                      </a:r>
                    </a:p>
                  </a:txBody>
                  <a:tcPr marL="50800" marR="50800" marT="50800" marB="50800" anchor="ctr" anchorCtr="0" horzOverflow="overflow"/>
                </a:tc>
                <a:tc>
                  <a:txBody>
                    <a:bodyPr/>
                    <a:lstStyle/>
                    <a:p>
                      <a:pPr algn="l" defTabSz="914400">
                        <a:lnSpc>
                          <a:spcPct val="120000"/>
                        </a:lnSpc>
                        <a:spcBef>
                          <a:spcPts val="1000"/>
                        </a:spcBef>
                        <a:defRPr sz="2200">
                          <a:latin typeface="Gill Sans MT"/>
                          <a:ea typeface="Gill Sans MT"/>
                          <a:cs typeface="Gill Sans MT"/>
                          <a:sym typeface="Gill Sans MT"/>
                        </a:defRPr>
                      </a:pPr>
                      <a:r>
                        <a:t>November</a:t>
                      </a:r>
                      <a:r>
                        <a:t> </a:t>
                      </a:r>
                      <a:r>
                        <a:t>23,</a:t>
                      </a:r>
                      <a:r>
                        <a:t> </a:t>
                      </a:r>
                      <a:r>
                        <a:t>2017 </a:t>
                      </a:r>
                    </a:p>
                  </a:txBody>
                  <a:tcPr marL="50800" marR="50800" marT="50800" marB="50800" anchor="ctr" anchorCtr="0" horzOverflow="overflow">
                    <a:lnR w="12700">
                      <a:solidFill>
                        <a:srgbClr val="D6D6D6"/>
                      </a:solidFill>
                      <a:miter lim="400000"/>
                    </a:lnR>
                  </a:tcPr>
                </a:tc>
              </a:tr>
              <a:tr h="617507">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7</a:t>
                      </a:r>
                    </a:p>
                  </a:txBody>
                  <a:tcPr marL="50800" marR="50800" marT="50800" marB="50800" anchor="ctr" anchorCtr="0" horzOverflow="overflow">
                    <a:lnL w="12700">
                      <a:solidFill>
                        <a:srgbClr val="D6D6D6"/>
                      </a:solidFill>
                      <a:miter lim="400000"/>
                    </a:lnL>
                  </a:tcPr>
                </a:tc>
                <a:tc>
                  <a:txBody>
                    <a:bodyPr/>
                    <a:lstStyle/>
                    <a:p>
                      <a:pPr algn="l" defTabSz="914400">
                        <a:lnSpc>
                          <a:spcPct val="120000"/>
                        </a:lnSpc>
                        <a:spcBef>
                          <a:spcPts val="1000"/>
                        </a:spcBef>
                        <a:defRPr sz="2200">
                          <a:latin typeface="Gill Sans MT"/>
                          <a:ea typeface="Gill Sans MT"/>
                          <a:cs typeface="Gill Sans MT"/>
                          <a:sym typeface="Gill Sans MT"/>
                        </a:defRPr>
                      </a:pPr>
                      <a:r>
                        <a:t>Parson's</a:t>
                      </a:r>
                      <a:r>
                        <a:t> </a:t>
                      </a:r>
                      <a:r>
                        <a:t>Self-Explanations </a:t>
                      </a:r>
                    </a:p>
                  </a:txBody>
                  <a:tcPr marL="50800" marR="50800" marT="50800" marB="50800" anchor="ctr" anchorCtr="0" horzOverflow="overflow"/>
                </a:tc>
                <a:tc>
                  <a:txBody>
                    <a:bodyPr/>
                    <a:lstStyle/>
                    <a:p>
                      <a:pPr algn="l" defTabSz="914400">
                        <a:lnSpc>
                          <a:spcPct val="120000"/>
                        </a:lnSpc>
                        <a:spcBef>
                          <a:spcPts val="1000"/>
                        </a:spcBef>
                        <a:defRPr sz="2200">
                          <a:latin typeface="Gill Sans MT"/>
                          <a:ea typeface="Gill Sans MT"/>
                          <a:cs typeface="Gill Sans MT"/>
                          <a:sym typeface="Gill Sans MT"/>
                        </a:defRPr>
                      </a:pPr>
                      <a:r>
                        <a:t>November</a:t>
                      </a:r>
                      <a:r>
                        <a:t> </a:t>
                      </a:r>
                      <a:r>
                        <a:t>23,</a:t>
                      </a:r>
                      <a:r>
                        <a:t> </a:t>
                      </a:r>
                      <a:r>
                        <a:t>2017 </a:t>
                      </a:r>
                    </a:p>
                  </a:txBody>
                  <a:tcPr marL="50800" marR="50800" marT="50800" marB="50800" anchor="ctr" anchorCtr="0" horzOverflow="overflow">
                    <a:lnR w="12700">
                      <a:solidFill>
                        <a:srgbClr val="D6D6D6"/>
                      </a:solidFill>
                      <a:miter lim="400000"/>
                    </a:lnR>
                  </a:tcPr>
                </a:tc>
              </a:tr>
              <a:tr h="584864">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8</a:t>
                      </a:r>
                    </a:p>
                  </a:txBody>
                  <a:tcPr marL="50800" marR="50800" marT="50800" marB="50800" anchor="ctr" anchorCtr="0" horzOverflow="overflow">
                    <a:lnL w="12700">
                      <a:solidFill>
                        <a:srgbClr val="D6D6D6"/>
                      </a:solidFill>
                      <a:miter lim="400000"/>
                    </a:lnL>
                  </a:tcPr>
                </a:tc>
                <a:tc>
                  <a:txBody>
                    <a:bodyPr/>
                    <a:lstStyle/>
                    <a:p>
                      <a:pPr algn="l" defTabSz="914400">
                        <a:lnSpc>
                          <a:spcPct val="120000"/>
                        </a:lnSpc>
                        <a:spcBef>
                          <a:spcPts val="1000"/>
                        </a:spcBef>
                        <a:defRPr sz="2200">
                          <a:latin typeface="Gill Sans MT"/>
                          <a:ea typeface="Gill Sans MT"/>
                          <a:cs typeface="Gill Sans MT"/>
                          <a:sym typeface="Gill Sans MT"/>
                        </a:defRPr>
                      </a:pPr>
                      <a:r>
                        <a:t>Parson's</a:t>
                      </a:r>
                      <a:r>
                        <a:t> </a:t>
                      </a:r>
                      <a:r>
                        <a:t>Submissions </a:t>
                      </a:r>
                    </a:p>
                  </a:txBody>
                  <a:tcPr marL="50800" marR="50800" marT="50800" marB="50800" anchor="ctr" anchorCtr="0" horzOverflow="overflow"/>
                </a:tc>
                <a:tc>
                  <a:txBody>
                    <a:bodyPr/>
                    <a:lstStyle/>
                    <a:p>
                      <a:pPr algn="l" defTabSz="914400">
                        <a:lnSpc>
                          <a:spcPct val="120000"/>
                        </a:lnSpc>
                        <a:spcBef>
                          <a:spcPts val="1000"/>
                        </a:spcBef>
                        <a:defRPr sz="2200">
                          <a:latin typeface="Gill Sans MT"/>
                          <a:ea typeface="Gill Sans MT"/>
                          <a:cs typeface="Gill Sans MT"/>
                          <a:sym typeface="Gill Sans MT"/>
                        </a:defRPr>
                      </a:pPr>
                      <a:r>
                        <a:t>December</a:t>
                      </a:r>
                      <a:r>
                        <a:t> </a:t>
                      </a:r>
                      <a:r>
                        <a:t>7,</a:t>
                      </a:r>
                      <a:r>
                        <a:t> </a:t>
                      </a:r>
                      <a:r>
                        <a:t>2017 </a:t>
                      </a:r>
                    </a:p>
                  </a:txBody>
                  <a:tcPr marL="50800" marR="50800" marT="50800" marB="50800" anchor="ctr" anchorCtr="0" horzOverflow="overflow">
                    <a:lnR w="12700">
                      <a:solidFill>
                        <a:srgbClr val="D6D6D6"/>
                      </a:solidFill>
                      <a:miter lim="400000"/>
                    </a:lnR>
                  </a:tcPr>
                </a:tc>
              </a:tr>
              <a:tr h="627380">
                <a:tc>
                  <a:txBody>
                    <a:bodyPr/>
                    <a:lstStyle/>
                    <a:p>
                      <a:pPr defTabSz="914400">
                        <a:lnSpc>
                          <a:spcPct val="120000"/>
                        </a:lnSpc>
                        <a:spcBef>
                          <a:spcPts val="1000"/>
                        </a:spcBef>
                        <a:defRPr sz="1800">
                          <a:solidFill>
                            <a:srgbClr val="000000"/>
                          </a:solidFill>
                        </a:defRPr>
                      </a:pPr>
                      <a:r>
                        <a:rPr sz="2200">
                          <a:solidFill>
                            <a:srgbClr val="FFFFFF"/>
                          </a:solidFill>
                          <a:latin typeface="Gill Sans MT"/>
                          <a:ea typeface="Gill Sans MT"/>
                          <a:cs typeface="Gill Sans MT"/>
                          <a:sym typeface="Gill Sans MT"/>
                        </a:rPr>
                        <a:t>9</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algn="l" defTabSz="914400">
                        <a:lnSpc>
                          <a:spcPct val="120000"/>
                        </a:lnSpc>
                        <a:spcBef>
                          <a:spcPts val="1000"/>
                        </a:spcBef>
                        <a:defRPr sz="2200">
                          <a:latin typeface="Gill Sans MT"/>
                          <a:ea typeface="Gill Sans MT"/>
                          <a:cs typeface="Gill Sans MT"/>
                          <a:sym typeface="Gill Sans MT"/>
                        </a:defRPr>
                      </a:pPr>
                      <a:r>
                        <a:t>Final</a:t>
                      </a:r>
                      <a:r>
                        <a:t> </a:t>
                      </a:r>
                      <a:r>
                        <a:t>Presentation </a:t>
                      </a:r>
                    </a:p>
                  </a:txBody>
                  <a:tcPr marL="50800" marR="50800" marT="50800" marB="50800" anchor="ctr" anchorCtr="0" horzOverflow="overflow">
                    <a:lnB w="12700">
                      <a:solidFill>
                        <a:srgbClr val="D6D6D6"/>
                      </a:solidFill>
                      <a:miter lim="400000"/>
                    </a:lnB>
                  </a:tcPr>
                </a:tc>
                <a:tc>
                  <a:txBody>
                    <a:bodyPr/>
                    <a:lstStyle/>
                    <a:p>
                      <a:pPr algn="l" defTabSz="914400">
                        <a:lnSpc>
                          <a:spcPct val="120000"/>
                        </a:lnSpc>
                        <a:spcBef>
                          <a:spcPts val="1000"/>
                        </a:spcBef>
                        <a:defRPr sz="2200">
                          <a:latin typeface="Gill Sans MT"/>
                          <a:ea typeface="Gill Sans MT"/>
                          <a:cs typeface="Gill Sans MT"/>
                          <a:sym typeface="Gill Sans MT"/>
                        </a:defRPr>
                      </a:pPr>
                      <a:r>
                        <a:t>December</a:t>
                      </a:r>
                      <a:r>
                        <a:t> </a:t>
                      </a:r>
                      <a:r>
                        <a:t>15,</a:t>
                      </a:r>
                      <a:r>
                        <a:t> </a:t>
                      </a:r>
                      <a:r>
                        <a:t>2017</a:t>
                      </a:r>
                      <a:r>
                        <a:t> </a:t>
                      </a:r>
                      <a:r>
                        <a:t>(Tentative) </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