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7"/>
  </p:notesMasterIdLst>
  <p:sldIdLst>
    <p:sldId id="256" r:id="rId2"/>
    <p:sldId id="258" r:id="rId3"/>
    <p:sldId id="274" r:id="rId4"/>
    <p:sldId id="282" r:id="rId5"/>
    <p:sldId id="275" r:id="rId6"/>
    <p:sldId id="276" r:id="rId7"/>
    <p:sldId id="277" r:id="rId8"/>
    <p:sldId id="280" r:id="rId9"/>
    <p:sldId id="281" r:id="rId10"/>
    <p:sldId id="283" r:id="rId11"/>
    <p:sldId id="287" r:id="rId12"/>
    <p:sldId id="278" r:id="rId13"/>
    <p:sldId id="285" r:id="rId14"/>
    <p:sldId id="286" r:id="rId15"/>
    <p:sldId id="273" r:id="rId16"/>
  </p:sldIdLst>
  <p:sldSz cx="9144000" cy="5143500" type="screen16x9"/>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8C5"/>
    <a:srgbClr val="6CCEE5"/>
    <a:srgbClr val="06243A"/>
    <a:srgbClr val="093C5B"/>
    <a:srgbClr val="116497"/>
    <a:srgbClr val="0E507A"/>
    <a:srgbClr val="0F5783"/>
    <a:srgbClr val="146B9C"/>
    <a:srgbClr val="0C5078"/>
    <a:srgbClr val="115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4660"/>
  </p:normalViewPr>
  <p:slideViewPr>
    <p:cSldViewPr snapToGrid="0">
      <p:cViewPr varScale="1">
        <p:scale>
          <a:sx n="114" d="100"/>
          <a:sy n="114" d="100"/>
        </p:scale>
        <p:origin x="499" y="82"/>
      </p:cViewPr>
      <p:guideLst/>
    </p:cSldViewPr>
  </p:slid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69A33-E9BC-4CC4-9081-FE25769D88D1}" type="datetimeFigureOut">
              <a:rPr lang="zh-CN" altLang="en-US" smtClean="0"/>
              <a:t>2021/4/22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42414-DF0E-41A9-A1BC-09FEBECDE327}" type="slidenum">
              <a:rPr lang="zh-CN" altLang="en-US" smtClean="0"/>
              <a:t>‹#›</a:t>
            </a:fld>
            <a:endParaRPr lang="zh-CN" altLang="en-US"/>
          </a:p>
        </p:txBody>
      </p:sp>
    </p:spTree>
    <p:extLst>
      <p:ext uri="{BB962C8B-B14F-4D97-AF65-F5344CB8AC3E}">
        <p14:creationId xmlns:p14="http://schemas.microsoft.com/office/powerpoint/2010/main" val="103715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100423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300763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165954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章节页">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02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首页">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502444" y="2016953"/>
            <a:ext cx="8137922" cy="491838"/>
          </a:xfrm>
        </p:spPr>
        <p:txBody>
          <a:bodyPr anchor="ctr">
            <a:normAutofit/>
          </a:bodyPr>
          <a:lstStyle>
            <a:lvl1pPr marL="0" indent="0" algn="ctr">
              <a:buFont typeface="Arial" panose="020B0604020202020204" pitchFamily="34" charset="0"/>
              <a:buNone/>
              <a:defRPr sz="1800">
                <a:solidFill>
                  <a:schemeClr val="bg1"/>
                </a:solidFill>
              </a:defRPr>
            </a:lvl1pPr>
          </a:lstStyle>
          <a:p>
            <a:r>
              <a:rPr lang="zh-CN" altLang="en-US" dirty="0"/>
              <a:t>结束语</a:t>
            </a:r>
          </a:p>
        </p:txBody>
      </p:sp>
      <p:sp>
        <p:nvSpPr>
          <p:cNvPr id="5" name="文本占位符 62"/>
          <p:cNvSpPr>
            <a:spLocks noGrp="1"/>
          </p:cNvSpPr>
          <p:nvPr>
            <p:ph type="body" sz="quarter" idx="17" hasCustomPrompt="1"/>
          </p:nvPr>
        </p:nvSpPr>
        <p:spPr>
          <a:xfrm>
            <a:off x="502444" y="2720634"/>
            <a:ext cx="8137922" cy="233153"/>
          </a:xfrm>
        </p:spPr>
        <p:txBody>
          <a:bodyPr vert="horz" lIns="91440" tIns="45720" rIns="91440" bIns="45720" rtlCol="0">
            <a:normAutofit/>
          </a:bodyPr>
          <a:lstStyle>
            <a:lvl1pPr marL="0" indent="0" algn="ctr">
              <a:buNone/>
              <a:defRPr lang="zh-CN" altLang="en-US" sz="900" smtClean="0">
                <a:solidFill>
                  <a:schemeClr val="bg1"/>
                </a:solidFill>
              </a:defRPr>
            </a:lvl1pPr>
            <a:lvl2pPr>
              <a:defRPr lang="zh-CN" altLang="en-US" sz="1125" smtClean="0"/>
            </a:lvl2pPr>
            <a:lvl3pPr>
              <a:defRPr lang="zh-CN" altLang="en-US" sz="1013" smtClean="0"/>
            </a:lvl3pPr>
            <a:lvl4pPr>
              <a:defRPr lang="zh-CN" altLang="en-US" sz="900" smtClean="0"/>
            </a:lvl4pPr>
            <a:lvl5pPr>
              <a:defRPr lang="zh-CN" altLang="en-US" sz="900"/>
            </a:lvl5pPr>
          </a:lstStyle>
          <a:p>
            <a:pPr marL="128582" marR="0" lvl="0" indent="-128582" fontAlgn="auto">
              <a:spcAft>
                <a:spcPts val="0"/>
              </a:spcAft>
              <a:buClrTx/>
              <a:buSzTx/>
              <a:tabLst/>
            </a:pPr>
            <a:r>
              <a:rPr lang="zh-CN" altLang="en-US" dirty="0"/>
              <a:t>署名</a:t>
            </a:r>
            <a:endParaRPr lang="en-US" altLang="zh-CN" dirty="0"/>
          </a:p>
        </p:txBody>
      </p:sp>
      <p:sp>
        <p:nvSpPr>
          <p:cNvPr id="6" name="文本占位符 62"/>
          <p:cNvSpPr>
            <a:spLocks noGrp="1"/>
          </p:cNvSpPr>
          <p:nvPr>
            <p:ph type="body" sz="quarter" idx="18" hasCustomPrompt="1"/>
          </p:nvPr>
        </p:nvSpPr>
        <p:spPr>
          <a:xfrm>
            <a:off x="502444" y="2957362"/>
            <a:ext cx="8137922" cy="233153"/>
          </a:xfrm>
        </p:spPr>
        <p:txBody>
          <a:bodyPr vert="horz" lIns="91440" tIns="45720" rIns="91440" bIns="45720" rtlCol="0">
            <a:normAutofit/>
          </a:bodyPr>
          <a:lstStyle>
            <a:lvl1pPr marL="0" indent="0" algn="ctr">
              <a:buNone/>
              <a:defRPr lang="zh-CN" altLang="en-US" sz="900" smtClean="0">
                <a:solidFill>
                  <a:schemeClr val="bg1"/>
                </a:solidFill>
              </a:defRPr>
            </a:lvl1pPr>
            <a:lvl2pPr>
              <a:defRPr lang="zh-CN" altLang="en-US" sz="1125" smtClean="0"/>
            </a:lvl2pPr>
            <a:lvl3pPr>
              <a:defRPr lang="zh-CN" altLang="en-US" sz="1013" smtClean="0"/>
            </a:lvl3pPr>
            <a:lvl4pPr>
              <a:defRPr lang="zh-CN" altLang="en-US" sz="900" smtClean="0"/>
            </a:lvl4pPr>
            <a:lvl5pPr>
              <a:defRPr lang="zh-CN" altLang="en-US" sz="900"/>
            </a:lvl5pPr>
          </a:lstStyle>
          <a:p>
            <a:pPr marL="128582" marR="0" lvl="0" indent="-128582"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1877206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DC343A-A076-4A81-9DCA-503C379E2897}" type="slidenum">
              <a:rPr lang="zh-CN" altLang="en-US" smtClean="0"/>
              <a:t>‹#›</a:t>
            </a:fld>
            <a:endParaRPr lang="zh-CN" altLang="en-US"/>
          </a:p>
        </p:txBody>
      </p:sp>
      <p:sp>
        <p:nvSpPr>
          <p:cNvPr id="7" name="内容占位符 6"/>
          <p:cNvSpPr>
            <a:spLocks noGrp="1"/>
          </p:cNvSpPr>
          <p:nvPr>
            <p:ph sz="quarter" idx="13"/>
          </p:nvPr>
        </p:nvSpPr>
        <p:spPr/>
        <p:txBody>
          <a:bodyPr>
            <a:normAutofit/>
          </a:bodyPr>
          <a:lstStyle>
            <a:lvl1pPr>
              <a:defRPr sz="1013"/>
            </a:lvl1pPr>
            <a:lvl2pPr>
              <a:defRPr sz="900"/>
            </a:lvl2pPr>
            <a:lvl3pPr>
              <a:defRPr sz="788"/>
            </a:lvl3pPr>
            <a:lvl4pPr>
              <a:defRPr sz="675"/>
            </a:lvl4pPr>
            <a:lvl5pPr>
              <a:defRPr sz="675"/>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8807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69313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227784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69656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236666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359987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113117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92349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167344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B9B5733-E5DC-407E-8D74-B3FCAEF75A72}" type="datetimeFigureOut">
              <a:rPr lang="zh-CN" altLang="en-US" smtClean="0"/>
              <a:t>2021/4/22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220971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B9B5733-E5DC-407E-8D74-B3FCAEF75A72}" type="datetimeFigureOut">
              <a:rPr lang="zh-CN" altLang="en-US" smtClean="0"/>
              <a:t>2021/4/22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BDC343A-A076-4A81-9DCA-503C379E2897}" type="slidenum">
              <a:rPr lang="zh-CN" altLang="en-US" smtClean="0"/>
              <a:t>‹#›</a:t>
            </a:fld>
            <a:endParaRPr lang="zh-CN" altLang="en-US" dirty="0"/>
          </a:p>
        </p:txBody>
      </p:sp>
    </p:spTree>
    <p:extLst>
      <p:ext uri="{BB962C8B-B14F-4D97-AF65-F5344CB8AC3E}">
        <p14:creationId xmlns:p14="http://schemas.microsoft.com/office/powerpoint/2010/main" val="423502031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657" r:id="rId14"/>
    <p:sldLayoutId id="2147483658"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486" userDrawn="1">
          <p15:clr>
            <a:srgbClr val="F26B43"/>
          </p15:clr>
        </p15:guide>
        <p15:guide id="4" orient="horz" pos="534" userDrawn="1">
          <p15:clr>
            <a:srgbClr val="F26B43"/>
          </p15:clr>
        </p15:guide>
        <p15:guide id="5" orient="horz" pos="2948" userDrawn="1">
          <p15:clr>
            <a:srgbClr val="F26B43"/>
          </p15:clr>
        </p15:guide>
        <p15:guide id="6" orient="horz" pos="29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07230-AC34-43C0-918E-811647CCB6CA}"/>
              </a:ext>
            </a:extLst>
          </p:cNvPr>
          <p:cNvSpPr>
            <a:spLocks noGrp="1"/>
          </p:cNvSpPr>
          <p:nvPr>
            <p:ph type="ctrTitle"/>
          </p:nvPr>
        </p:nvSpPr>
        <p:spPr/>
        <p:txBody>
          <a:bodyPr/>
          <a:lstStyle/>
          <a:p>
            <a:r>
              <a:rPr lang="zh-CN" altLang="en-US" dirty="0">
                <a:solidFill>
                  <a:schemeClr val="bg1"/>
                </a:solidFill>
                <a:latin typeface="等线" panose="02010600030101010101" pitchFamily="2" charset="-122"/>
                <a:ea typeface="等线" panose="02010600030101010101" pitchFamily="2" charset="-122"/>
                <a:sym typeface="等线" panose="02010600030101010101" pitchFamily="2" charset="-122"/>
              </a:rPr>
              <a:t>专家匹配现有方法调研</a:t>
            </a:r>
          </a:p>
        </p:txBody>
      </p:sp>
      <p:sp>
        <p:nvSpPr>
          <p:cNvPr id="3" name="副标题 2">
            <a:extLst>
              <a:ext uri="{FF2B5EF4-FFF2-40B4-BE49-F238E27FC236}">
                <a16:creationId xmlns:a16="http://schemas.microsoft.com/office/drawing/2014/main" id="{210D987D-C208-4283-9F11-B9461068309D}"/>
              </a:ext>
            </a:extLst>
          </p:cNvPr>
          <p:cNvSpPr>
            <a:spLocks noGrp="1"/>
          </p:cNvSpPr>
          <p:nvPr>
            <p:ph type="subTitle" idx="1"/>
          </p:nvPr>
        </p:nvSpPr>
        <p:spPr/>
        <p:txBody>
          <a:bodyPr/>
          <a:lstStyle/>
          <a:p>
            <a:r>
              <a:rPr lang="en-US" altLang="zh-CN" dirty="0">
                <a:solidFill>
                  <a:schemeClr val="bg1"/>
                </a:solidFill>
                <a:latin typeface="等线" panose="02010600030101010101" pitchFamily="2" charset="-122"/>
                <a:ea typeface="等线" panose="02010600030101010101" pitchFamily="2" charset="-122"/>
                <a:sym typeface="等线" panose="02010600030101010101" pitchFamily="2" charset="-122"/>
              </a:rPr>
              <a:t>2020.4.22</a:t>
            </a:r>
            <a:endParaRPr lang="zh-CN" altLang="en-US" dirty="0">
              <a:solidFill>
                <a:schemeClr val="bg1"/>
              </a:solidFill>
              <a:latin typeface="等线" panose="02010600030101010101" pitchFamily="2" charset="-122"/>
              <a:ea typeface="等线" panose="02010600030101010101" pitchFamily="2" charset="-122"/>
              <a:sym typeface="等线" panose="02010600030101010101" pitchFamily="2" charset="-122"/>
            </a:endParaRPr>
          </a:p>
        </p:txBody>
      </p:sp>
    </p:spTree>
    <p:custDataLst>
      <p:tags r:id="rId1"/>
    </p:custDataLst>
    <p:extLst>
      <p:ext uri="{BB962C8B-B14F-4D97-AF65-F5344CB8AC3E}">
        <p14:creationId xmlns:p14="http://schemas.microsoft.com/office/powerpoint/2010/main" val="106170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F4C03-DB05-4254-A446-4F3C7C288F37}"/>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sym typeface="等线" panose="02010600030101010101" pitchFamily="2" charset="-122"/>
              </a:rPr>
              <a:t>目标：</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查找频繁项集</a:t>
            </a:r>
            <a:endParaRPr lang="zh-CN" altLang="en-US" dirty="0">
              <a:latin typeface="等线" panose="02010600030101010101" pitchFamily="2" charset="-122"/>
              <a:ea typeface="等线" panose="02010600030101010101" pitchFamily="2" charset="-122"/>
              <a:sym typeface="等线" panose="02010600030101010101" pitchFamily="2" charset="-122"/>
            </a:endParaRPr>
          </a:p>
        </p:txBody>
      </p:sp>
      <p:sp>
        <p:nvSpPr>
          <p:cNvPr id="3" name="内容占位符 2">
            <a:extLst>
              <a:ext uri="{FF2B5EF4-FFF2-40B4-BE49-F238E27FC236}">
                <a16:creationId xmlns:a16="http://schemas.microsoft.com/office/drawing/2014/main" id="{30585487-EB65-4826-89AC-1D8452E3AF13}"/>
              </a:ext>
            </a:extLst>
          </p:cNvPr>
          <p:cNvSpPr>
            <a:spLocks noGrp="1"/>
          </p:cNvSpPr>
          <p:nvPr>
            <p:ph idx="1"/>
          </p:nvPr>
        </p:nvSpPr>
        <p:spPr/>
        <p:txBody>
          <a:bodyPr/>
          <a:lstStyle/>
          <a:p>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频繁项集就是支持度大于等于最小支持度 阈值的项集，所以小于最小值支持度的项目就是非频繁项集，而大于等于最小支持度的的项集就是频繁项集。</a:t>
            </a:r>
            <a:endPar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endParaRPr>
          </a:p>
          <a:p>
            <a:endParaRPr lang="en-US" altLang="zh-CN" dirty="0">
              <a:solidFill>
                <a:srgbClr val="121212"/>
              </a:solidFill>
              <a:latin typeface="等线" panose="02010600030101010101" pitchFamily="2" charset="-122"/>
              <a:ea typeface="等线" panose="02010600030101010101" pitchFamily="2" charset="-122"/>
              <a:sym typeface="等线" panose="02010600030101010101" pitchFamily="2" charset="-122"/>
            </a:endParaRPr>
          </a:p>
          <a:p>
            <a:r>
              <a:rPr lang="zh-CN" altLang="en-US" dirty="0">
                <a:solidFill>
                  <a:srgbClr val="121212"/>
                </a:solidFill>
                <a:latin typeface="等线" panose="02010600030101010101" pitchFamily="2" charset="-122"/>
                <a:ea typeface="等线" panose="02010600030101010101" pitchFamily="2" charset="-122"/>
                <a:sym typeface="等线" panose="02010600030101010101" pitchFamily="2" charset="-122"/>
              </a:rPr>
              <a:t>算法：</a:t>
            </a:r>
            <a:r>
              <a:rPr lang="en-US" altLang="zh-CN" b="1" i="0" dirty="0" err="1">
                <a:solidFill>
                  <a:srgbClr val="121212"/>
                </a:solidFill>
                <a:effectLst/>
                <a:latin typeface="等线" panose="02010600030101010101" pitchFamily="2" charset="-122"/>
                <a:ea typeface="等线" panose="02010600030101010101" pitchFamily="2" charset="-122"/>
                <a:sym typeface="等线" panose="02010600030101010101" pitchFamily="2" charset="-122"/>
              </a:rPr>
              <a:t>Apriori</a:t>
            </a:r>
            <a:r>
              <a:rPr lang="en-US" altLang="zh-CN"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 </a:t>
            </a:r>
            <a:r>
              <a:rPr lang="zh-CN" altLang="en-US"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算法或</a:t>
            </a:r>
            <a:r>
              <a:rPr lang="en-US" altLang="zh-CN"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FP-Growth </a:t>
            </a:r>
            <a:r>
              <a:rPr lang="zh-CN" altLang="en-US"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算法</a:t>
            </a:r>
          </a:p>
        </p:txBody>
      </p:sp>
    </p:spTree>
    <p:extLst>
      <p:ext uri="{BB962C8B-B14F-4D97-AF65-F5344CB8AC3E}">
        <p14:creationId xmlns:p14="http://schemas.microsoft.com/office/powerpoint/2010/main" val="428706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CC3B70A-F895-42C3-81F7-0AFE21B7395A}"/>
              </a:ext>
            </a:extLst>
          </p:cNvPr>
          <p:cNvPicPr>
            <a:picLocks noGrp="1" noChangeAspect="1"/>
          </p:cNvPicPr>
          <p:nvPr>
            <p:ph idx="1"/>
          </p:nvPr>
        </p:nvPicPr>
        <p:blipFill>
          <a:blip r:embed="rId2"/>
          <a:stretch>
            <a:fillRect/>
          </a:stretch>
        </p:blipFill>
        <p:spPr>
          <a:xfrm>
            <a:off x="1049134" y="451800"/>
            <a:ext cx="7045732" cy="4151950"/>
          </a:xfrm>
        </p:spPr>
      </p:pic>
      <p:pic>
        <p:nvPicPr>
          <p:cNvPr id="10" name="图片 9">
            <a:extLst>
              <a:ext uri="{FF2B5EF4-FFF2-40B4-BE49-F238E27FC236}">
                <a16:creationId xmlns:a16="http://schemas.microsoft.com/office/drawing/2014/main" id="{1FFB3E3F-B300-467B-BE5F-9FA1FC90D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806" y="501129"/>
            <a:ext cx="4708634" cy="4280577"/>
          </a:xfrm>
          <a:prstGeom prst="rect">
            <a:avLst/>
          </a:prstGeom>
        </p:spPr>
      </p:pic>
    </p:spTree>
    <p:extLst>
      <p:ext uri="{BB962C8B-B14F-4D97-AF65-F5344CB8AC3E}">
        <p14:creationId xmlns:p14="http://schemas.microsoft.com/office/powerpoint/2010/main" val="269387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1555" y="1995919"/>
            <a:ext cx="4981632" cy="1446550"/>
          </a:xfrm>
          <a:prstGeom prst="rect">
            <a:avLst/>
          </a:prstGeom>
          <a:noFill/>
        </p:spPr>
        <p:txBody>
          <a:bodyPr wrap="square" rtlCol="0">
            <a:spAutoFit/>
          </a:bodyPr>
          <a:lstStyle/>
          <a:p>
            <a:r>
              <a:rPr lang="zh-CN" altLang="en-US" sz="4400" dirty="0">
                <a:solidFill>
                  <a:schemeClr val="bg1"/>
                </a:solidFill>
                <a:latin typeface="等线" panose="02010600030101010101" pitchFamily="2" charset="-122"/>
                <a:ea typeface="等线" panose="02010600030101010101" pitchFamily="2" charset="-122"/>
                <a:cs typeface="+mn-ea"/>
                <a:sym typeface="等线" panose="02010600030101010101" pitchFamily="2" charset="-122"/>
              </a:rPr>
              <a:t>基于协同过滤的专家匹配方法</a:t>
            </a:r>
          </a:p>
        </p:txBody>
      </p:sp>
      <p:sp>
        <p:nvSpPr>
          <p:cNvPr id="11" name="空心弧 10">
            <a:extLst>
              <a:ext uri="{FF2B5EF4-FFF2-40B4-BE49-F238E27FC236}">
                <a16:creationId xmlns:a16="http://schemas.microsoft.com/office/drawing/2014/main" id="{58F70697-51FC-4663-9F3F-6ED25042956A}"/>
              </a:ext>
            </a:extLst>
          </p:cNvPr>
          <p:cNvSpPr/>
          <p:nvPr/>
        </p:nvSpPr>
        <p:spPr>
          <a:xfrm rot="5169144">
            <a:off x="707862" y="681456"/>
            <a:ext cx="2126005" cy="2126006"/>
          </a:xfrm>
          <a:prstGeom prst="blockArc">
            <a:avLst>
              <a:gd name="adj1" fmla="val 10800000"/>
              <a:gd name="adj2" fmla="val 468538"/>
              <a:gd name="adj3" fmla="val 30883"/>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2" name="矩形 11">
            <a:extLst>
              <a:ext uri="{FF2B5EF4-FFF2-40B4-BE49-F238E27FC236}">
                <a16:creationId xmlns:a16="http://schemas.microsoft.com/office/drawing/2014/main" id="{850A3BD3-03FC-41FE-A687-7623EC2D83A0}"/>
              </a:ext>
            </a:extLst>
          </p:cNvPr>
          <p:cNvSpPr/>
          <p:nvPr/>
        </p:nvSpPr>
        <p:spPr>
          <a:xfrm rot="5965148">
            <a:off x="1366908" y="2104195"/>
            <a:ext cx="643863" cy="727076"/>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5" name="矩形 14">
            <a:extLst>
              <a:ext uri="{FF2B5EF4-FFF2-40B4-BE49-F238E27FC236}">
                <a16:creationId xmlns:a16="http://schemas.microsoft.com/office/drawing/2014/main" id="{0CA11924-FB50-4A7B-BD40-5FA7F8453E47}"/>
              </a:ext>
            </a:extLst>
          </p:cNvPr>
          <p:cNvSpPr/>
          <p:nvPr/>
        </p:nvSpPr>
        <p:spPr>
          <a:xfrm rot="4875020">
            <a:off x="1166696" y="560743"/>
            <a:ext cx="643863" cy="949762"/>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8" name="空心弧 7">
            <a:extLst>
              <a:ext uri="{FF2B5EF4-FFF2-40B4-BE49-F238E27FC236}">
                <a16:creationId xmlns:a16="http://schemas.microsoft.com/office/drawing/2014/main" id="{1703BBB3-65FC-4B20-991B-F6BB9E66AA29}"/>
              </a:ext>
            </a:extLst>
          </p:cNvPr>
          <p:cNvSpPr/>
          <p:nvPr/>
        </p:nvSpPr>
        <p:spPr>
          <a:xfrm rot="5217315">
            <a:off x="721838" y="2191198"/>
            <a:ext cx="2126005" cy="2126006"/>
          </a:xfrm>
          <a:prstGeom prst="blockArc">
            <a:avLst>
              <a:gd name="adj1" fmla="val 10800000"/>
              <a:gd name="adj2" fmla="val 468538"/>
              <a:gd name="adj3" fmla="val 30883"/>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9" name="矩形 8">
            <a:extLst>
              <a:ext uri="{FF2B5EF4-FFF2-40B4-BE49-F238E27FC236}">
                <a16:creationId xmlns:a16="http://schemas.microsoft.com/office/drawing/2014/main" id="{F8E3616D-90D4-479A-B9A9-135BA36CE510}"/>
              </a:ext>
            </a:extLst>
          </p:cNvPr>
          <p:cNvSpPr/>
          <p:nvPr/>
        </p:nvSpPr>
        <p:spPr>
          <a:xfrm rot="8488823">
            <a:off x="638429" y="3145881"/>
            <a:ext cx="643863" cy="727076"/>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0" name="矩形 9">
            <a:extLst>
              <a:ext uri="{FF2B5EF4-FFF2-40B4-BE49-F238E27FC236}">
                <a16:creationId xmlns:a16="http://schemas.microsoft.com/office/drawing/2014/main" id="{24D689E0-3AD7-4E15-9A5C-DADC8EB9A8D8}"/>
              </a:ext>
            </a:extLst>
          </p:cNvPr>
          <p:cNvSpPr/>
          <p:nvPr/>
        </p:nvSpPr>
        <p:spPr>
          <a:xfrm rot="6953857">
            <a:off x="1166696" y="3365671"/>
            <a:ext cx="643863" cy="949762"/>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Tree>
    <p:custDataLst>
      <p:tags r:id="rId1"/>
    </p:custDataLst>
    <p:extLst>
      <p:ext uri="{BB962C8B-B14F-4D97-AF65-F5344CB8AC3E}">
        <p14:creationId xmlns:p14="http://schemas.microsoft.com/office/powerpoint/2010/main" val="301458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34580-976C-4243-B4DF-05400ED204BD}"/>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sym typeface="等线" panose="02010600030101010101" pitchFamily="2" charset="-122"/>
              </a:rPr>
              <a:t>协同过滤</a:t>
            </a:r>
          </a:p>
        </p:txBody>
      </p:sp>
      <p:sp>
        <p:nvSpPr>
          <p:cNvPr id="3" name="内容占位符 2">
            <a:extLst>
              <a:ext uri="{FF2B5EF4-FFF2-40B4-BE49-F238E27FC236}">
                <a16:creationId xmlns:a16="http://schemas.microsoft.com/office/drawing/2014/main" id="{44EB3F36-E2FC-43A7-9179-A082EB908CEB}"/>
              </a:ext>
            </a:extLst>
          </p:cNvPr>
          <p:cNvSpPr>
            <a:spLocks noGrp="1"/>
          </p:cNvSpPr>
          <p:nvPr>
            <p:ph idx="1"/>
          </p:nvPr>
        </p:nvSpPr>
        <p:spPr/>
        <p:txBody>
          <a:bodyPr>
            <a:normAutofit/>
          </a:bodyPr>
          <a:lstStyle/>
          <a:p>
            <a:pPr algn="l"/>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协同过滤模型。协同过滤模型在分析用户兴趣的基础上，从用户群中找到与指定用户的相似</a:t>
            </a:r>
            <a:r>
              <a:rPr lang="en-US" altLang="zh-CN" sz="2400" b="0" i="0" u="none" strike="noStrike" baseline="0" dirty="0">
                <a:latin typeface="等线" panose="02010600030101010101" pitchFamily="2" charset="-122"/>
                <a:ea typeface="等线" panose="02010600030101010101" pitchFamily="2" charset="-122"/>
                <a:sym typeface="等线" panose="02010600030101010101" pitchFamily="2" charset="-122"/>
              </a:rPr>
              <a:t>(</a:t>
            </a:r>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兴趣</a:t>
            </a:r>
            <a:r>
              <a:rPr lang="en-US" altLang="zh-CN" sz="2400" b="0" i="0" u="none" strike="noStrike" baseline="0" dirty="0">
                <a:latin typeface="等线" panose="02010600030101010101" pitchFamily="2" charset="-122"/>
                <a:ea typeface="等线" panose="02010600030101010101" pitchFamily="2" charset="-122"/>
                <a:sym typeface="等线" panose="02010600030101010101" pitchFamily="2" charset="-122"/>
              </a:rPr>
              <a:t>)</a:t>
            </a:r>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用户，综合这些相似用户对某一信息的评价，系统预测指定用户对此信息的喜好程度。</a:t>
            </a:r>
            <a:endParaRPr lang="en-US" altLang="zh-CN" sz="2400" b="0" i="0" u="none" strike="noStrike" baseline="0" dirty="0">
              <a:latin typeface="等线" panose="02010600030101010101" pitchFamily="2" charset="-122"/>
              <a:ea typeface="等线" panose="02010600030101010101" pitchFamily="2" charset="-122"/>
              <a:sym typeface="等线" panose="02010600030101010101" pitchFamily="2" charset="-122"/>
            </a:endParaRPr>
          </a:p>
        </p:txBody>
      </p:sp>
    </p:spTree>
    <p:extLst>
      <p:ext uri="{BB962C8B-B14F-4D97-AF65-F5344CB8AC3E}">
        <p14:creationId xmlns:p14="http://schemas.microsoft.com/office/powerpoint/2010/main" val="112405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D5C110-EC5D-46F8-B482-47B618BEF93A}"/>
              </a:ext>
            </a:extLst>
          </p:cNvPr>
          <p:cNvSpPr>
            <a:spLocks noGrp="1"/>
          </p:cNvSpPr>
          <p:nvPr>
            <p:ph idx="1"/>
          </p:nvPr>
        </p:nvSpPr>
        <p:spPr>
          <a:xfrm>
            <a:off x="628650" y="675799"/>
            <a:ext cx="7886700" cy="3263504"/>
          </a:xfrm>
        </p:spPr>
        <p:txBody>
          <a:bodyPr/>
          <a:lstStyle/>
          <a:p>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基于融合协同过滤模型的思想，将专家智能匹配中的项目匹配专家过程类比为协同过滤中的用户信息喜好程度预测过程，即在历史评审项目记录中找到待评审项目的相似项目，得到相似值</a:t>
            </a:r>
            <a:r>
              <a:rPr lang="en-US" altLang="zh-CN" sz="2400" dirty="0">
                <a:latin typeface="等线" panose="02010600030101010101" pitchFamily="2" charset="-122"/>
                <a:ea typeface="等线" panose="02010600030101010101" pitchFamily="2" charset="-122"/>
                <a:sym typeface="等线" panose="02010600030101010101" pitchFamily="2" charset="-122"/>
              </a:rPr>
              <a:t>sim</a:t>
            </a:r>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a:t>
            </a:r>
            <a:r>
              <a:rPr lang="en-US" altLang="zh-CN" sz="2400" b="0" i="0" u="none" strike="noStrike" baseline="0" dirty="0">
                <a:latin typeface="等线" panose="02010600030101010101" pitchFamily="2" charset="-122"/>
                <a:ea typeface="等线" panose="02010600030101010101" pitchFamily="2" charset="-122"/>
                <a:sym typeface="等线" panose="02010600030101010101" pitchFamily="2" charset="-122"/>
              </a:rPr>
              <a:t>sim</a:t>
            </a:r>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的具体阈值可根据不同数据与要求确定。查找出相似项目的评审专家列表，如果计算产生的专家在专家列表中，则将项目相似值</a:t>
            </a:r>
            <a:r>
              <a:rPr lang="en-US" altLang="zh-CN" sz="2400" b="0" i="0" u="none" strike="noStrike" baseline="0" dirty="0">
                <a:latin typeface="等线" panose="02010600030101010101" pitchFamily="2" charset="-122"/>
                <a:ea typeface="等线" panose="02010600030101010101" pitchFamily="2" charset="-122"/>
                <a:sym typeface="等线" panose="02010600030101010101" pitchFamily="2" charset="-122"/>
              </a:rPr>
              <a:t>sim</a:t>
            </a:r>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乘以相应权重后与相似值相加，否则取</a:t>
            </a:r>
            <a:r>
              <a:rPr lang="en-US" altLang="zh-CN" sz="2400" b="0" i="0" u="none" strike="noStrike" baseline="0" dirty="0">
                <a:latin typeface="等线" panose="02010600030101010101" pitchFamily="2" charset="-122"/>
                <a:ea typeface="等线" panose="02010600030101010101" pitchFamily="2" charset="-122"/>
                <a:sym typeface="等线" panose="02010600030101010101" pitchFamily="2" charset="-122"/>
              </a:rPr>
              <a:t>0</a:t>
            </a:r>
            <a:r>
              <a:rPr lang="zh-CN" altLang="en-US" sz="2400" b="0" i="0" u="none" strike="noStrike" baseline="0" dirty="0">
                <a:latin typeface="等线" panose="02010600030101010101" pitchFamily="2" charset="-122"/>
                <a:ea typeface="等线" panose="02010600030101010101" pitchFamily="2" charset="-122"/>
                <a:sym typeface="等线" panose="02010600030101010101" pitchFamily="2" charset="-122"/>
              </a:rPr>
              <a:t>。计算公式为：</a:t>
            </a:r>
            <a:endParaRPr lang="zh-CN" altLang="en-US" dirty="0">
              <a:latin typeface="等线" panose="02010600030101010101" pitchFamily="2" charset="-122"/>
              <a:ea typeface="等线" panose="02010600030101010101" pitchFamily="2" charset="-122"/>
              <a:sym typeface="等线" panose="02010600030101010101" pitchFamily="2" charset="-122"/>
            </a:endParaRPr>
          </a:p>
          <a:p>
            <a:endParaRPr lang="zh-CN" altLang="en-US" dirty="0">
              <a:latin typeface="等线" panose="02010600030101010101" pitchFamily="2" charset="-122"/>
              <a:ea typeface="等线" panose="02010600030101010101" pitchFamily="2" charset="-122"/>
              <a:sym typeface="等线" panose="02010600030101010101" pitchFamily="2" charset="-122"/>
            </a:endParaRPr>
          </a:p>
        </p:txBody>
      </p:sp>
      <p:pic>
        <p:nvPicPr>
          <p:cNvPr id="4" name="图片 3">
            <a:extLst>
              <a:ext uri="{FF2B5EF4-FFF2-40B4-BE49-F238E27FC236}">
                <a16:creationId xmlns:a16="http://schemas.microsoft.com/office/drawing/2014/main" id="{D5BBDB81-F74D-47EA-9FB3-44B04F75332C}"/>
              </a:ext>
            </a:extLst>
          </p:cNvPr>
          <p:cNvPicPr>
            <a:picLocks noChangeAspect="1"/>
          </p:cNvPicPr>
          <p:nvPr/>
        </p:nvPicPr>
        <p:blipFill>
          <a:blip r:embed="rId2"/>
          <a:stretch>
            <a:fillRect/>
          </a:stretch>
        </p:blipFill>
        <p:spPr>
          <a:xfrm>
            <a:off x="1901062" y="3436620"/>
            <a:ext cx="5341875" cy="772477"/>
          </a:xfrm>
          <a:prstGeom prst="rect">
            <a:avLst/>
          </a:prstGeom>
        </p:spPr>
      </p:pic>
    </p:spTree>
    <p:extLst>
      <p:ext uri="{BB962C8B-B14F-4D97-AF65-F5344CB8AC3E}">
        <p14:creationId xmlns:p14="http://schemas.microsoft.com/office/powerpoint/2010/main" val="212307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620889" y="2154518"/>
            <a:ext cx="1867819" cy="611706"/>
          </a:xfrm>
          <a:prstGeom prst="rect">
            <a:avLst/>
          </a:prstGeom>
          <a:noFill/>
        </p:spPr>
        <p:txBody>
          <a:bodyPr wrap="none" rtlCol="0">
            <a:spAutoFit/>
          </a:bodyPr>
          <a:lstStyle/>
          <a:p>
            <a:r>
              <a:rPr lang="en-US" altLang="zh-CN" sz="3375" b="1">
                <a:solidFill>
                  <a:prstClr val="white"/>
                </a:solidFill>
                <a:latin typeface="等线" panose="02010600030101010101" pitchFamily="2" charset="-122"/>
                <a:ea typeface="等线" panose="02010600030101010101" pitchFamily="2" charset="-122"/>
                <a:cs typeface="+mn-ea"/>
                <a:sym typeface="等线" panose="02010600030101010101" pitchFamily="2" charset="-122"/>
              </a:rPr>
              <a:t>TH</a:t>
            </a:r>
            <a:r>
              <a:rPr lang="en-US" altLang="zh-CN" sz="100" b="1">
                <a:solidFill>
                  <a:prstClr val="white"/>
                </a:solidFill>
                <a:latin typeface="等线" panose="02010600030101010101" pitchFamily="2" charset="-122"/>
                <a:ea typeface="等线" panose="02010600030101010101" pitchFamily="2" charset="-122"/>
                <a:cs typeface="+mn-ea"/>
                <a:sym typeface="等线" panose="02010600030101010101" pitchFamily="2" charset="-122"/>
              </a:rPr>
              <a:t> </a:t>
            </a:r>
            <a:r>
              <a:rPr lang="en-US" altLang="zh-CN" sz="3375" b="1">
                <a:solidFill>
                  <a:prstClr val="white"/>
                </a:solidFill>
                <a:latin typeface="等线" panose="02010600030101010101" pitchFamily="2" charset="-122"/>
                <a:ea typeface="等线" panose="02010600030101010101" pitchFamily="2" charset="-122"/>
                <a:cs typeface="+mn-ea"/>
                <a:sym typeface="等线" panose="02010600030101010101" pitchFamily="2" charset="-122"/>
              </a:rPr>
              <a:t>ANKS</a:t>
            </a:r>
            <a:endParaRPr lang="zh-CN" altLang="en-US" sz="3375" b="1" dirty="0">
              <a:solidFill>
                <a:prstClr val="white"/>
              </a:solidFill>
              <a:latin typeface="等线" panose="02010600030101010101" pitchFamily="2" charset="-122"/>
              <a:ea typeface="等线" panose="02010600030101010101" pitchFamily="2" charset="-122"/>
              <a:cs typeface="+mn-ea"/>
              <a:sym typeface="等线" panose="02010600030101010101" pitchFamily="2" charset="-122"/>
            </a:endParaRPr>
          </a:p>
        </p:txBody>
      </p:sp>
    </p:spTree>
    <p:custDataLst>
      <p:tags r:id="rId1"/>
    </p:custDataLst>
    <p:extLst>
      <p:ext uri="{BB962C8B-B14F-4D97-AF65-F5344CB8AC3E}">
        <p14:creationId xmlns:p14="http://schemas.microsoft.com/office/powerpoint/2010/main" val="280708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386520" y="1995919"/>
            <a:ext cx="4981632" cy="1446550"/>
          </a:xfrm>
          <a:prstGeom prst="rect">
            <a:avLst/>
          </a:prstGeom>
          <a:noFill/>
        </p:spPr>
        <p:txBody>
          <a:bodyPr wrap="square" rtlCol="0">
            <a:spAutoFit/>
          </a:bodyPr>
          <a:lstStyle/>
          <a:p>
            <a:r>
              <a:rPr lang="zh-CN" altLang="en-US" sz="4400" dirty="0">
                <a:solidFill>
                  <a:schemeClr val="bg1"/>
                </a:solidFill>
                <a:latin typeface="等线" panose="02010600030101010101" pitchFamily="2" charset="-122"/>
                <a:ea typeface="等线" panose="02010600030101010101" pitchFamily="2" charset="-122"/>
                <a:cs typeface="+mn-ea"/>
                <a:sym typeface="等线" panose="02010600030101010101" pitchFamily="2" charset="-122"/>
              </a:rPr>
              <a:t>基于</a:t>
            </a:r>
            <a:r>
              <a:rPr lang="zh-CN" altLang="en-US" sz="4400" b="0" i="0" dirty="0">
                <a:solidFill>
                  <a:schemeClr val="bg1"/>
                </a:solidFill>
                <a:effectLst/>
                <a:latin typeface="等线" panose="02010600030101010101" pitchFamily="2" charset="-122"/>
                <a:ea typeface="等线" panose="02010600030101010101" pitchFamily="2" charset="-122"/>
                <a:sym typeface="等线" panose="02010600030101010101" pitchFamily="2" charset="-122"/>
              </a:rPr>
              <a:t>学科分类代码的</a:t>
            </a:r>
            <a:r>
              <a:rPr lang="zh-CN" altLang="en-US" sz="4400" dirty="0">
                <a:solidFill>
                  <a:schemeClr val="bg1"/>
                </a:solidFill>
                <a:latin typeface="等线" panose="02010600030101010101" pitchFamily="2" charset="-122"/>
                <a:ea typeface="等线" panose="02010600030101010101" pitchFamily="2" charset="-122"/>
                <a:cs typeface="+mn-ea"/>
                <a:sym typeface="等线" panose="02010600030101010101" pitchFamily="2" charset="-122"/>
              </a:rPr>
              <a:t>专家匹配方法</a:t>
            </a:r>
          </a:p>
        </p:txBody>
      </p:sp>
      <p:sp>
        <p:nvSpPr>
          <p:cNvPr id="9" name="矩形 8">
            <a:extLst>
              <a:ext uri="{FF2B5EF4-FFF2-40B4-BE49-F238E27FC236}">
                <a16:creationId xmlns:a16="http://schemas.microsoft.com/office/drawing/2014/main" id="{E2EF1FCF-689E-4620-88BC-B2DDDE3E94B6}"/>
              </a:ext>
            </a:extLst>
          </p:cNvPr>
          <p:cNvSpPr/>
          <p:nvPr/>
        </p:nvSpPr>
        <p:spPr>
          <a:xfrm>
            <a:off x="1326996" y="1145416"/>
            <a:ext cx="671836" cy="2852668"/>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0" name="矩形 9">
            <a:extLst>
              <a:ext uri="{FF2B5EF4-FFF2-40B4-BE49-F238E27FC236}">
                <a16:creationId xmlns:a16="http://schemas.microsoft.com/office/drawing/2014/main" id="{5DBC15A1-33BD-4AA8-AF5F-4E2AFC8235BC}"/>
              </a:ext>
            </a:extLst>
          </p:cNvPr>
          <p:cNvSpPr/>
          <p:nvPr/>
        </p:nvSpPr>
        <p:spPr>
          <a:xfrm rot="3749000">
            <a:off x="991078" y="995524"/>
            <a:ext cx="671836" cy="1180160"/>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Tree>
    <p:custDataLst>
      <p:tags r:id="rId1"/>
    </p:custDataLst>
    <p:extLst>
      <p:ext uri="{BB962C8B-B14F-4D97-AF65-F5344CB8AC3E}">
        <p14:creationId xmlns:p14="http://schemas.microsoft.com/office/powerpoint/2010/main" val="308679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dirty="0">
                <a:solidFill>
                  <a:srgbClr val="333333"/>
                </a:solidFill>
                <a:effectLst/>
                <a:latin typeface="等线" panose="02010600030101010101" pitchFamily="2" charset="-122"/>
                <a:ea typeface="等线" panose="02010600030101010101" pitchFamily="2" charset="-122"/>
                <a:sym typeface="等线" panose="02010600030101010101" pitchFamily="2" charset="-122"/>
              </a:rPr>
              <a:t>学科分类与代码</a:t>
            </a:r>
            <a:endParaRPr lang="zh-CN" altLang="en-US" dirty="0">
              <a:latin typeface="等线" panose="02010600030101010101" pitchFamily="2" charset="-122"/>
              <a:ea typeface="等线" panose="02010600030101010101" pitchFamily="2" charset="-122"/>
              <a:sym typeface="等线" panose="02010600030101010101" pitchFamily="2" charset="-122"/>
            </a:endParaRPr>
          </a:p>
        </p:txBody>
      </p:sp>
      <p:pic>
        <p:nvPicPr>
          <p:cNvPr id="4" name="内容占位符 3">
            <a:extLst>
              <a:ext uri="{FF2B5EF4-FFF2-40B4-BE49-F238E27FC236}">
                <a16:creationId xmlns:a16="http://schemas.microsoft.com/office/drawing/2014/main" id="{A120D849-AF42-4B0C-9329-BC8187BFE818}"/>
              </a:ext>
            </a:extLst>
          </p:cNvPr>
          <p:cNvPicPr>
            <a:picLocks noGrp="1"/>
          </p:cNvPicPr>
          <p:nvPr>
            <p:ph idx="1"/>
          </p:nvPr>
        </p:nvPicPr>
        <p:blipFill>
          <a:blip r:embed="rId3"/>
          <a:stretch>
            <a:fillRect/>
          </a:stretch>
        </p:blipFill>
        <p:spPr>
          <a:xfrm>
            <a:off x="1700212" y="1620044"/>
            <a:ext cx="5362575" cy="2609850"/>
          </a:xfrm>
          <a:prstGeom prst="rect">
            <a:avLst/>
          </a:prstGeom>
        </p:spPr>
      </p:pic>
    </p:spTree>
    <p:custDataLst>
      <p:tags r:id="rId1"/>
    </p:custDataLst>
    <p:extLst>
      <p:ext uri="{BB962C8B-B14F-4D97-AF65-F5344CB8AC3E}">
        <p14:creationId xmlns:p14="http://schemas.microsoft.com/office/powerpoint/2010/main" val="277003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207585-7DED-4A68-8CA7-F0C50F4F24F4}"/>
              </a:ext>
            </a:extLst>
          </p:cNvPr>
          <p:cNvSpPr>
            <a:spLocks noGrp="1"/>
          </p:cNvSpPr>
          <p:nvPr>
            <p:ph idx="1"/>
          </p:nvPr>
        </p:nvSpPr>
        <p:spPr/>
        <p:txBody>
          <a:bodyPr/>
          <a:lstStyle/>
          <a:p>
            <a:r>
              <a:rPr lang="zh-CN" altLang="en-US" dirty="0">
                <a:latin typeface="等线" panose="02010600030101010101" pitchFamily="2" charset="-122"/>
                <a:ea typeface="等线" panose="02010600030101010101" pitchFamily="2" charset="-122"/>
                <a:sym typeface="等线" panose="02010600030101010101" pitchFamily="2" charset="-122"/>
              </a:rPr>
              <a:t>专家一般都会有申请国家自然科学基金项目，而其中的学科分类代码可以帮助确定专家的研究领域，可以作为第一层次的专家匹配方法。</a:t>
            </a:r>
          </a:p>
        </p:txBody>
      </p:sp>
    </p:spTree>
    <p:extLst>
      <p:ext uri="{BB962C8B-B14F-4D97-AF65-F5344CB8AC3E}">
        <p14:creationId xmlns:p14="http://schemas.microsoft.com/office/powerpoint/2010/main" val="171541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2832E23-5D6A-4B20-B569-60453B4D99A4}"/>
              </a:ext>
            </a:extLst>
          </p:cNvPr>
          <p:cNvPicPr>
            <a:picLocks noGrp="1" noChangeAspect="1"/>
          </p:cNvPicPr>
          <p:nvPr>
            <p:ph idx="1"/>
          </p:nvPr>
        </p:nvPicPr>
        <p:blipFill>
          <a:blip r:embed="rId3"/>
          <a:stretch>
            <a:fillRect/>
          </a:stretch>
        </p:blipFill>
        <p:spPr>
          <a:xfrm>
            <a:off x="2621281" y="29043"/>
            <a:ext cx="3320612" cy="5085414"/>
          </a:xfrm>
        </p:spPr>
      </p:pic>
    </p:spTree>
    <p:custDataLst>
      <p:tags r:id="rId1"/>
    </p:custDataLst>
    <p:extLst>
      <p:ext uri="{BB962C8B-B14F-4D97-AF65-F5344CB8AC3E}">
        <p14:creationId xmlns:p14="http://schemas.microsoft.com/office/powerpoint/2010/main" val="273695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sym typeface="等线" panose="02010600030101010101" pitchFamily="2" charset="-122"/>
              </a:rPr>
              <a:t>一些可能的问题</a:t>
            </a:r>
          </a:p>
        </p:txBody>
      </p:sp>
      <p:sp>
        <p:nvSpPr>
          <p:cNvPr id="3" name="内容占位符 2">
            <a:extLst>
              <a:ext uri="{FF2B5EF4-FFF2-40B4-BE49-F238E27FC236}">
                <a16:creationId xmlns:a16="http://schemas.microsoft.com/office/drawing/2014/main" id="{F33045EB-E8B1-4E80-B381-8BC1E2E05CC0}"/>
              </a:ext>
            </a:extLst>
          </p:cNvPr>
          <p:cNvSpPr>
            <a:spLocks noGrp="1"/>
          </p:cNvSpPr>
          <p:nvPr>
            <p:ph idx="1"/>
          </p:nvPr>
        </p:nvSpPr>
        <p:spPr/>
        <p:txBody>
          <a:bodyPr/>
          <a:lstStyle/>
          <a:p>
            <a:r>
              <a:rPr lang="zh-CN" altLang="en-US" dirty="0">
                <a:latin typeface="等线" panose="02010600030101010101" pitchFamily="2" charset="-122"/>
                <a:ea typeface="等线" panose="02010600030101010101" pitchFamily="2" charset="-122"/>
                <a:sym typeface="等线" panose="02010600030101010101" pitchFamily="2" charset="-122"/>
              </a:rPr>
              <a:t>例如：专家</a:t>
            </a:r>
            <a:r>
              <a:rPr lang="en-US" altLang="zh-CN" dirty="0">
                <a:latin typeface="等线" panose="02010600030101010101" pitchFamily="2" charset="-122"/>
                <a:ea typeface="等线" panose="02010600030101010101" pitchFamily="2" charset="-122"/>
                <a:sym typeface="等线" panose="02010600030101010101" pitchFamily="2" charset="-122"/>
              </a:rPr>
              <a:t>A</a:t>
            </a:r>
            <a:r>
              <a:rPr lang="zh-CN" altLang="zh-CN" sz="18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填写的可评审学科代码表示的是计算机应用技术，其实际研究点在于深度学习、人工智能、模式识别等细分研究点。而申请的科技计划项目所填写的学科代码也表示计算机应用技术，但是具体研究医学数据分析与处理，该项目是着力使用计算机技术来处理医学领域研究的课题，会涉及很多的医学知识背景。</a:t>
            </a:r>
            <a:endParaRPr lang="en-US" altLang="zh-CN" sz="18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endParaRPr>
          </a:p>
          <a:p>
            <a:endParaRPr lang="en-US" altLang="zh-CN" sz="1800" dirty="0">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endParaRPr>
          </a:p>
          <a:p>
            <a:r>
              <a:rPr lang="zh-CN" altLang="en-US" sz="1800" dirty="0">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解决：嵌套其他方法，或并行取交集</a:t>
            </a:r>
            <a:endParaRPr lang="zh-CN" altLang="en-US" dirty="0">
              <a:latin typeface="等线" panose="02010600030101010101" pitchFamily="2" charset="-122"/>
              <a:ea typeface="等线" panose="02010600030101010101" pitchFamily="2" charset="-122"/>
              <a:sym typeface="等线" panose="02010600030101010101" pitchFamily="2" charset="-122"/>
            </a:endParaRPr>
          </a:p>
        </p:txBody>
      </p:sp>
    </p:spTree>
    <p:custDataLst>
      <p:tags r:id="rId1"/>
    </p:custDataLst>
    <p:extLst>
      <p:ext uri="{BB962C8B-B14F-4D97-AF65-F5344CB8AC3E}">
        <p14:creationId xmlns:p14="http://schemas.microsoft.com/office/powerpoint/2010/main" val="210944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1555" y="1995919"/>
            <a:ext cx="4981632" cy="1446550"/>
          </a:xfrm>
          <a:prstGeom prst="rect">
            <a:avLst/>
          </a:prstGeom>
          <a:noFill/>
        </p:spPr>
        <p:txBody>
          <a:bodyPr wrap="square" rtlCol="0">
            <a:spAutoFit/>
          </a:bodyPr>
          <a:lstStyle/>
          <a:p>
            <a:r>
              <a:rPr lang="zh-CN" altLang="en-US" sz="4400" dirty="0">
                <a:solidFill>
                  <a:schemeClr val="bg1"/>
                </a:solidFill>
                <a:latin typeface="等线" panose="02010600030101010101" pitchFamily="2" charset="-122"/>
                <a:ea typeface="等线" panose="02010600030101010101" pitchFamily="2" charset="-122"/>
                <a:cs typeface="+mn-ea"/>
                <a:sym typeface="等线" panose="02010600030101010101" pitchFamily="2" charset="-122"/>
              </a:rPr>
              <a:t>基于关联规则挖掘的专家匹配方法</a:t>
            </a:r>
          </a:p>
        </p:txBody>
      </p:sp>
      <p:sp>
        <p:nvSpPr>
          <p:cNvPr id="11" name="空心弧 10">
            <a:extLst>
              <a:ext uri="{FF2B5EF4-FFF2-40B4-BE49-F238E27FC236}">
                <a16:creationId xmlns:a16="http://schemas.microsoft.com/office/drawing/2014/main" id="{58F70697-51FC-4663-9F3F-6ED25042956A}"/>
              </a:ext>
            </a:extLst>
          </p:cNvPr>
          <p:cNvSpPr/>
          <p:nvPr/>
        </p:nvSpPr>
        <p:spPr>
          <a:xfrm>
            <a:off x="784062" y="932916"/>
            <a:ext cx="2126005" cy="2126006"/>
          </a:xfrm>
          <a:prstGeom prst="blockArc">
            <a:avLst>
              <a:gd name="adj1" fmla="val 10800000"/>
              <a:gd name="adj2" fmla="val 468538"/>
              <a:gd name="adj3" fmla="val 30883"/>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2" name="矩形 11">
            <a:extLst>
              <a:ext uri="{FF2B5EF4-FFF2-40B4-BE49-F238E27FC236}">
                <a16:creationId xmlns:a16="http://schemas.microsoft.com/office/drawing/2014/main" id="{850A3BD3-03FC-41FE-A687-7623EC2D83A0}"/>
              </a:ext>
            </a:extLst>
          </p:cNvPr>
          <p:cNvSpPr/>
          <p:nvPr/>
        </p:nvSpPr>
        <p:spPr>
          <a:xfrm rot="796004">
            <a:off x="802647" y="1545697"/>
            <a:ext cx="643863" cy="727076"/>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5" name="矩形 14">
            <a:extLst>
              <a:ext uri="{FF2B5EF4-FFF2-40B4-BE49-F238E27FC236}">
                <a16:creationId xmlns:a16="http://schemas.microsoft.com/office/drawing/2014/main" id="{0CA11924-FB50-4A7B-BD40-5FA7F8453E47}"/>
              </a:ext>
            </a:extLst>
          </p:cNvPr>
          <p:cNvSpPr/>
          <p:nvPr/>
        </p:nvSpPr>
        <p:spPr>
          <a:xfrm rot="1736542">
            <a:off x="2184733" y="1821547"/>
            <a:ext cx="643863" cy="949762"/>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6" name="矩形 15">
            <a:extLst>
              <a:ext uri="{FF2B5EF4-FFF2-40B4-BE49-F238E27FC236}">
                <a16:creationId xmlns:a16="http://schemas.microsoft.com/office/drawing/2014/main" id="{13C39C2C-5DC8-4292-9CF2-48A01B34A627}"/>
              </a:ext>
            </a:extLst>
          </p:cNvPr>
          <p:cNvSpPr/>
          <p:nvPr/>
        </p:nvSpPr>
        <p:spPr>
          <a:xfrm rot="5400000">
            <a:off x="1600465" y="2476183"/>
            <a:ext cx="643863" cy="2191603"/>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
        <p:nvSpPr>
          <p:cNvPr id="17" name="矩形 16">
            <a:extLst>
              <a:ext uri="{FF2B5EF4-FFF2-40B4-BE49-F238E27FC236}">
                <a16:creationId xmlns:a16="http://schemas.microsoft.com/office/drawing/2014/main" id="{105E0843-6818-466B-A428-105C6A7569A3}"/>
              </a:ext>
            </a:extLst>
          </p:cNvPr>
          <p:cNvSpPr/>
          <p:nvPr/>
        </p:nvSpPr>
        <p:spPr>
          <a:xfrm rot="3749000">
            <a:off x="1307890" y="1935740"/>
            <a:ext cx="643863" cy="2205152"/>
          </a:xfrm>
          <a:prstGeom prst="rect">
            <a:avLst/>
          </a:prstGeom>
          <a:solidFill>
            <a:schemeClr val="bg1">
              <a:alpha val="8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等线" panose="02010600030101010101" pitchFamily="2" charset="-122"/>
              <a:ea typeface="等线" panose="02010600030101010101" pitchFamily="2" charset="-122"/>
              <a:cs typeface="+mn-ea"/>
              <a:sym typeface="等线" panose="02010600030101010101" pitchFamily="2" charset="-122"/>
            </a:endParaRPr>
          </a:p>
        </p:txBody>
      </p:sp>
    </p:spTree>
    <p:custDataLst>
      <p:tags r:id="rId1"/>
    </p:custDataLst>
    <p:extLst>
      <p:ext uri="{BB962C8B-B14F-4D97-AF65-F5344CB8AC3E}">
        <p14:creationId xmlns:p14="http://schemas.microsoft.com/office/powerpoint/2010/main" val="264143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C541BC-019E-40E4-83FD-BA5C68998DD6}"/>
              </a:ext>
            </a:extLst>
          </p:cNvPr>
          <p:cNvSpPr>
            <a:spLocks noGrp="1"/>
          </p:cNvSpPr>
          <p:nvPr>
            <p:ph idx="1"/>
          </p:nvPr>
        </p:nvSpPr>
        <p:spPr/>
        <p:txBody>
          <a:bodyPr/>
          <a:lstStyle/>
          <a:p>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关联规则挖掘可以让我们从数据集中发现项与项（</a:t>
            </a:r>
            <a:r>
              <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item </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与 </a:t>
            </a:r>
            <a:r>
              <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item</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）之间的关系</a:t>
            </a:r>
            <a:endPar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endParaRPr>
          </a:p>
          <a:p>
            <a:r>
              <a:rPr lang="zh-CN" altLang="en-US" dirty="0">
                <a:solidFill>
                  <a:srgbClr val="121212"/>
                </a:solidFill>
                <a:latin typeface="等线" panose="02010600030101010101" pitchFamily="2" charset="-122"/>
                <a:ea typeface="等线" panose="02010600030101010101" pitchFamily="2" charset="-122"/>
                <a:sym typeface="等线" panose="02010600030101010101" pitchFamily="2" charset="-122"/>
              </a:rPr>
              <a:t>可以在其他的专家匹配算法给出一个匹配的专家结果集合后，挖掘其中专家的关系，来进一步确定匹配结果的精确</a:t>
            </a:r>
            <a:endParaRPr lang="en-US" altLang="zh-CN" dirty="0">
              <a:solidFill>
                <a:srgbClr val="121212"/>
              </a:solidFill>
              <a:latin typeface="等线" panose="02010600030101010101" pitchFamily="2" charset="-122"/>
              <a:ea typeface="等线" panose="02010600030101010101" pitchFamily="2" charset="-122"/>
              <a:sym typeface="等线" panose="02010600030101010101" pitchFamily="2" charset="-122"/>
            </a:endParaRPr>
          </a:p>
          <a:p>
            <a:r>
              <a:rPr lang="zh-CN" altLang="en-US" dirty="0">
                <a:solidFill>
                  <a:srgbClr val="121212"/>
                </a:solidFill>
                <a:latin typeface="等线" panose="02010600030101010101" pitchFamily="2" charset="-122"/>
                <a:ea typeface="等线" panose="02010600030101010101" pitchFamily="2" charset="-122"/>
                <a:sym typeface="等线" panose="02010600030101010101" pitchFamily="2" charset="-122"/>
              </a:rPr>
              <a:t>还可以在查询到一些专家后，利用该方法给出其他相关的推荐专家。</a:t>
            </a:r>
            <a:endParaRPr lang="zh-CN" altLang="en-US" dirty="0">
              <a:latin typeface="等线" panose="02010600030101010101" pitchFamily="2" charset="-122"/>
              <a:ea typeface="等线" panose="02010600030101010101" pitchFamily="2" charset="-122"/>
              <a:sym typeface="等线" panose="02010600030101010101" pitchFamily="2" charset="-122"/>
            </a:endParaRPr>
          </a:p>
        </p:txBody>
      </p:sp>
    </p:spTree>
    <p:extLst>
      <p:ext uri="{BB962C8B-B14F-4D97-AF65-F5344CB8AC3E}">
        <p14:creationId xmlns:p14="http://schemas.microsoft.com/office/powerpoint/2010/main" val="77978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68579-9C52-4137-AD45-6F96DAA07FAA}"/>
              </a:ext>
            </a:extLst>
          </p:cNvPr>
          <p:cNvSpPr>
            <a:spLocks noGrp="1"/>
          </p:cNvSpPr>
          <p:nvPr>
            <p:ph type="title"/>
          </p:nvPr>
        </p:nvSpPr>
        <p:spPr/>
        <p:txBody>
          <a:bodyPr>
            <a:normAutofit/>
          </a:bodyPr>
          <a:lstStyle/>
          <a:p>
            <a:r>
              <a:rPr lang="zh-CN" altLang="en-US"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关联规则中的几个概念</a:t>
            </a:r>
            <a:endParaRPr lang="zh-CN" altLang="en-US" dirty="0">
              <a:latin typeface="等线" panose="02010600030101010101" pitchFamily="2" charset="-122"/>
              <a:ea typeface="等线" panose="02010600030101010101" pitchFamily="2" charset="-122"/>
              <a:sym typeface="等线" panose="02010600030101010101" pitchFamily="2" charset="-122"/>
            </a:endParaRPr>
          </a:p>
        </p:txBody>
      </p:sp>
      <p:sp>
        <p:nvSpPr>
          <p:cNvPr id="3" name="内容占位符 2">
            <a:extLst>
              <a:ext uri="{FF2B5EF4-FFF2-40B4-BE49-F238E27FC236}">
                <a16:creationId xmlns:a16="http://schemas.microsoft.com/office/drawing/2014/main" id="{DF9577B2-E30A-4E66-B8E7-8812D25D92C0}"/>
              </a:ext>
            </a:extLst>
          </p:cNvPr>
          <p:cNvSpPr>
            <a:spLocks noGrp="1"/>
          </p:cNvSpPr>
          <p:nvPr>
            <p:ph idx="1"/>
          </p:nvPr>
        </p:nvSpPr>
        <p:spPr>
          <a:xfrm>
            <a:off x="628650" y="1369219"/>
            <a:ext cx="5421630" cy="3263504"/>
          </a:xfrm>
        </p:spPr>
        <p:txBody>
          <a:bodyPr/>
          <a:lstStyle/>
          <a:p>
            <a:r>
              <a:rPr lang="zh-CN" altLang="en-US"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支持度</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：支持度是个百分比，它指的是某个专家组合出现的次数与总次数之间的比例。</a:t>
            </a:r>
            <a:endPar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endParaRPr>
          </a:p>
          <a:p>
            <a:r>
              <a:rPr lang="zh-CN" altLang="en-US"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置信度：</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它指的就是当组内包含了</a:t>
            </a:r>
            <a:r>
              <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I1</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，会有多大的概率也包含</a:t>
            </a:r>
            <a:r>
              <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I2</a:t>
            </a:r>
          </a:p>
          <a:p>
            <a:r>
              <a:rPr lang="zh-CN" altLang="en-US" b="1"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提升度：</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重点考虑的是提升度，因为提升度代表的是“</a:t>
            </a:r>
            <a:r>
              <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I1 </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的出现，对</a:t>
            </a:r>
            <a:r>
              <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I2</a:t>
            </a:r>
            <a:r>
              <a:rPr lang="zh-CN" altLang="en-US"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rPr>
              <a:t>的出现概率提升的”程度。</a:t>
            </a:r>
            <a:endParaRPr lang="en-US" altLang="zh-CN" b="0" i="0" dirty="0">
              <a:solidFill>
                <a:srgbClr val="121212"/>
              </a:solidFill>
              <a:effectLst/>
              <a:latin typeface="等线" panose="02010600030101010101" pitchFamily="2" charset="-122"/>
              <a:ea typeface="等线" panose="02010600030101010101" pitchFamily="2" charset="-122"/>
              <a:sym typeface="等线" panose="02010600030101010101" pitchFamily="2" charset="-122"/>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提升度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 (I1→I2)=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置信度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 (I1→I2)/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支持度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rPr>
              <a:t> (I2)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sym typeface="等线" panose="02010600030101010101" pitchFamily="2" charset="-122"/>
            </a:endParaRPr>
          </a:p>
        </p:txBody>
      </p:sp>
      <p:pic>
        <p:nvPicPr>
          <p:cNvPr id="6" name="图片 5">
            <a:extLst>
              <a:ext uri="{FF2B5EF4-FFF2-40B4-BE49-F238E27FC236}">
                <a16:creationId xmlns:a16="http://schemas.microsoft.com/office/drawing/2014/main" id="{A045AFF5-82F1-46D5-B587-3E7E81A1AEFE}"/>
              </a:ext>
            </a:extLst>
          </p:cNvPr>
          <p:cNvPicPr>
            <a:picLocks noChangeAspect="1"/>
          </p:cNvPicPr>
          <p:nvPr/>
        </p:nvPicPr>
        <p:blipFill>
          <a:blip r:embed="rId2"/>
          <a:stretch>
            <a:fillRect/>
          </a:stretch>
        </p:blipFill>
        <p:spPr>
          <a:xfrm>
            <a:off x="6050280" y="1909762"/>
            <a:ext cx="2895600" cy="1323975"/>
          </a:xfrm>
          <a:prstGeom prst="rect">
            <a:avLst/>
          </a:prstGeom>
        </p:spPr>
      </p:pic>
    </p:spTree>
    <p:extLst>
      <p:ext uri="{BB962C8B-B14F-4D97-AF65-F5344CB8AC3E}">
        <p14:creationId xmlns:p14="http://schemas.microsoft.com/office/powerpoint/2010/main" val="1047194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121434"/>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711</TotalTime>
  <Words>550</Words>
  <Application>Microsoft Office PowerPoint</Application>
  <PresentationFormat>全屏显示(16:9)</PresentationFormat>
  <Paragraphs>27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Calibri</vt:lpstr>
      <vt:lpstr>Calibri Light</vt:lpstr>
      <vt:lpstr>Office 主题</vt:lpstr>
      <vt:lpstr>专家匹配现有方法调研</vt:lpstr>
      <vt:lpstr>PowerPoint 演示文稿</vt:lpstr>
      <vt:lpstr>学科分类与代码</vt:lpstr>
      <vt:lpstr>PowerPoint 演示文稿</vt:lpstr>
      <vt:lpstr>PowerPoint 演示文稿</vt:lpstr>
      <vt:lpstr>一些可能的问题</vt:lpstr>
      <vt:lpstr>PowerPoint 演示文稿</vt:lpstr>
      <vt:lpstr>PowerPoint 演示文稿</vt:lpstr>
      <vt:lpstr>关联规则中的几个概念</vt:lpstr>
      <vt:lpstr>目标：查找频繁项集</vt:lpstr>
      <vt:lpstr>PowerPoint 演示文稿</vt:lpstr>
      <vt:lpstr>PowerPoint 演示文稿</vt:lpstr>
      <vt:lpstr>协同过滤</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Simon_阿文</dc:creator>
  <cp:lastModifiedBy>W Rockabye</cp:lastModifiedBy>
  <cp:revision>25</cp:revision>
  <cp:lastPrinted>2017-08-20T16:00:00Z</cp:lastPrinted>
  <dcterms:created xsi:type="dcterms:W3CDTF">2017-08-20T16:00:00Z</dcterms:created>
  <dcterms:modified xsi:type="dcterms:W3CDTF">2021-04-22T08:51:29Z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a05df81e-aade-4e6d-9eaa-c353fbb5cf7f</vt:lpwstr>
  </property>
</Properties>
</file>