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FF194-F226-4A43-A905-68307786C3D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6B7C87-9D5C-43D8-B798-F7B1BEA07B64}">
      <dgm:prSet phldrT="[文本]" custT="1"/>
      <dgm:spPr/>
      <dgm:t>
        <a:bodyPr/>
        <a:lstStyle/>
        <a:p>
          <a:r>
            <a:rPr lang="zh-CN" altLang="en-US" sz="1400" dirty="0"/>
            <a:t>约束条件</a:t>
          </a:r>
        </a:p>
      </dgm:t>
    </dgm:pt>
    <dgm:pt modelId="{A7E0EA87-4365-4168-95F8-0A2D6FCE3B06}" cxnId="{C45C94B3-5317-400C-975C-A0106B4250C0}" type="parTrans">
      <dgm:prSet/>
      <dgm:spPr/>
      <dgm:t>
        <a:bodyPr/>
        <a:lstStyle/>
        <a:p>
          <a:endParaRPr lang="zh-CN" altLang="en-US"/>
        </a:p>
      </dgm:t>
    </dgm:pt>
    <dgm:pt modelId="{23FE7346-20D1-4C62-92A1-2C2430C78F31}" cxnId="{C45C94B3-5317-400C-975C-A0106B4250C0}" type="sibTrans">
      <dgm:prSet/>
      <dgm:spPr/>
      <dgm:t>
        <a:bodyPr/>
        <a:lstStyle/>
        <a:p>
          <a:endParaRPr lang="zh-CN" altLang="en-US"/>
        </a:p>
      </dgm:t>
    </dgm:pt>
    <dgm:pt modelId="{52BE3FEA-D674-4E2E-8A14-0334015BE806}">
      <dgm:prSet phldrT="[文本]" custT="1"/>
      <dgm:spPr/>
      <dgm:t>
        <a:bodyPr/>
        <a:lstStyle/>
        <a:p>
          <a:pPr>
            <a:buNone/>
          </a:pPr>
          <a:r>
            <a:rPr kumimoji="1" lang="en-US" altLang="zh-CN" sz="1100" dirty="0">
              <a:latin typeface="+mn-ea"/>
              <a:cs typeface="华文细黑"/>
            </a:rPr>
            <a:t>① </a:t>
          </a:r>
          <a:r>
            <a:rPr kumimoji="1" lang="zh-CN" altLang="en-US" sz="1100" dirty="0">
              <a:solidFill>
                <a:srgbClr val="ED7D31"/>
              </a:solidFill>
              <a:latin typeface="+mn-ea"/>
              <a:cs typeface="华文细黑"/>
            </a:rPr>
            <a:t>评审人负载均衡</a:t>
          </a:r>
          <a:endParaRPr lang="zh-CN" altLang="en-US" sz="1100" dirty="0"/>
        </a:p>
      </dgm:t>
    </dgm:pt>
    <dgm:pt modelId="{89DC4054-6133-475C-94AF-53DBC1E43E4C}" cxnId="{50FC3550-3AC1-4408-954C-7D5E723F5465}" type="parTrans">
      <dgm:prSet/>
      <dgm:spPr/>
      <dgm:t>
        <a:bodyPr/>
        <a:lstStyle/>
        <a:p>
          <a:endParaRPr lang="zh-CN" altLang="en-US"/>
        </a:p>
      </dgm:t>
    </dgm:pt>
    <dgm:pt modelId="{42E23D42-E94F-43D9-81B7-1F3075FB078C}" cxnId="{50FC3550-3AC1-4408-954C-7D5E723F5465}" type="sibTrans">
      <dgm:prSet/>
      <dgm:spPr/>
      <dgm:t>
        <a:bodyPr/>
        <a:lstStyle/>
        <a:p>
          <a:endParaRPr lang="zh-CN" altLang="en-US"/>
        </a:p>
      </dgm:t>
    </dgm:pt>
    <dgm:pt modelId="{F6E52D84-740E-4229-9CFB-4CDBB6954549}">
      <dgm:prSet custT="1"/>
      <dgm:spPr/>
      <dgm:t>
        <a:bodyPr/>
        <a:lstStyle/>
        <a:p>
          <a:r>
            <a:rPr kumimoji="1" lang="en-US" altLang="zh-CN" sz="1100" dirty="0">
              <a:latin typeface="+mn-ea"/>
              <a:cs typeface="华文细黑"/>
            </a:rPr>
            <a:t>③ </a:t>
          </a:r>
          <a:r>
            <a:rPr kumimoji="1" lang="zh-CN" altLang="en-US" sz="1100" dirty="0">
              <a:latin typeface="+mn-ea"/>
              <a:cs typeface="华文细黑"/>
            </a:rPr>
            <a:t>评审人</a:t>
          </a:r>
          <a:r>
            <a:rPr kumimoji="1" lang="zh-CN" altLang="en-US" sz="1100" dirty="0">
              <a:solidFill>
                <a:srgbClr val="ED7D31"/>
              </a:solidFill>
              <a:latin typeface="+mn-ea"/>
              <a:cs typeface="华文细黑"/>
            </a:rPr>
            <a:t>权威度平衡</a:t>
          </a:r>
          <a:endParaRPr kumimoji="1" lang="en-US" altLang="zh-CN" sz="1100" dirty="0">
            <a:solidFill>
              <a:srgbClr val="ED7D31"/>
            </a:solidFill>
            <a:latin typeface="+mn-ea"/>
            <a:cs typeface="华文细黑"/>
          </a:endParaRPr>
        </a:p>
      </dgm:t>
    </dgm:pt>
    <dgm:pt modelId="{B5865635-EEC1-4ABD-ACEA-9D0B730B137D}" cxnId="{4FC95284-C128-436A-BF2C-A27975FBF4FE}" type="parTrans">
      <dgm:prSet/>
      <dgm:spPr/>
      <dgm:t>
        <a:bodyPr/>
        <a:lstStyle/>
        <a:p>
          <a:endParaRPr lang="zh-CN" altLang="en-US"/>
        </a:p>
      </dgm:t>
    </dgm:pt>
    <dgm:pt modelId="{F9DA416E-0FBE-438D-8D5F-AE9C2E262141}" cxnId="{4FC95284-C128-436A-BF2C-A27975FBF4FE}" type="sibTrans">
      <dgm:prSet/>
      <dgm:spPr/>
      <dgm:t>
        <a:bodyPr/>
        <a:lstStyle/>
        <a:p>
          <a:endParaRPr lang="zh-CN" altLang="en-US"/>
        </a:p>
      </dgm:t>
    </dgm:pt>
    <dgm:pt modelId="{2CA6B6B0-5726-4119-9CCF-4786435DB830}">
      <dgm:prSet custT="1"/>
      <dgm:spPr/>
      <dgm:t>
        <a:bodyPr/>
        <a:lstStyle/>
        <a:p>
          <a:r>
            <a:rPr kumimoji="1" lang="en-US" altLang="zh-CN" sz="1100" dirty="0">
              <a:latin typeface="+mn-ea"/>
              <a:cs typeface="华文细黑"/>
            </a:rPr>
            <a:t>④ </a:t>
          </a:r>
          <a:r>
            <a:rPr kumimoji="1" lang="zh-CN" altLang="en-US" sz="1100" dirty="0">
              <a:latin typeface="+mn-ea"/>
              <a:cs typeface="华文细黑"/>
            </a:rPr>
            <a:t>评审人</a:t>
          </a:r>
          <a:r>
            <a:rPr kumimoji="1" lang="zh-CN" altLang="en-US" sz="1100" dirty="0">
              <a:solidFill>
                <a:srgbClr val="ED7D31"/>
              </a:solidFill>
              <a:latin typeface="+mn-ea"/>
              <a:cs typeface="华文细黑"/>
            </a:rPr>
            <a:t>研究方向覆盖</a:t>
          </a:r>
          <a:r>
            <a:rPr kumimoji="1" lang="zh-CN" altLang="en-US" sz="1100" dirty="0">
              <a:latin typeface="+mn-ea"/>
              <a:cs typeface="华文细黑"/>
            </a:rPr>
            <a:t>申请书的不同方向</a:t>
          </a:r>
          <a:endParaRPr kumimoji="1" lang="en-US" altLang="zh-CN" sz="1100" dirty="0">
            <a:latin typeface="+mn-ea"/>
            <a:cs typeface="华文细黑"/>
          </a:endParaRPr>
        </a:p>
      </dgm:t>
    </dgm:pt>
    <dgm:pt modelId="{E6B01E33-F22E-498E-BA48-5842FF333978}" cxnId="{CD0B9B85-1D3B-469B-A562-7974890061FC}" type="parTrans">
      <dgm:prSet/>
      <dgm:spPr/>
      <dgm:t>
        <a:bodyPr/>
        <a:lstStyle/>
        <a:p>
          <a:endParaRPr lang="zh-CN" altLang="en-US"/>
        </a:p>
      </dgm:t>
    </dgm:pt>
    <dgm:pt modelId="{16F9AAD8-CEC5-4077-8E4D-926B7F8EB606}" cxnId="{CD0B9B85-1D3B-469B-A562-7974890061FC}" type="sibTrans">
      <dgm:prSet/>
      <dgm:spPr/>
      <dgm:t>
        <a:bodyPr/>
        <a:lstStyle/>
        <a:p>
          <a:endParaRPr lang="zh-CN" altLang="en-US"/>
        </a:p>
      </dgm:t>
    </dgm:pt>
    <dgm:pt modelId="{D57EEDFC-C0D4-4B23-A501-0581F2AE4FE4}">
      <dgm:prSet custT="1"/>
      <dgm:spPr/>
      <dgm:t>
        <a:bodyPr/>
        <a:lstStyle/>
        <a:p>
          <a:r>
            <a:rPr kumimoji="1" lang="en-US" altLang="zh-CN" sz="1100" dirty="0">
              <a:latin typeface="+mn-ea"/>
              <a:cs typeface="华文细黑"/>
            </a:rPr>
            <a:t>⑤ </a:t>
          </a:r>
          <a:r>
            <a:rPr kumimoji="1" lang="zh-CN" altLang="en-US" sz="1100" dirty="0">
              <a:latin typeface="+mn-ea"/>
              <a:cs typeface="华文细黑"/>
            </a:rPr>
            <a:t>申请书的研究方向被尽可能多的</a:t>
          </a:r>
          <a:r>
            <a:rPr kumimoji="1" lang="zh-CN" altLang="en-US" sz="1100" dirty="0">
              <a:solidFill>
                <a:srgbClr val="ED7D31"/>
              </a:solidFill>
              <a:latin typeface="+mn-ea"/>
              <a:cs typeface="华文细黑"/>
            </a:rPr>
            <a:t>专家覆盖</a:t>
          </a:r>
          <a:endParaRPr kumimoji="1" lang="en-US" altLang="zh-CN" sz="1100" dirty="0">
            <a:latin typeface="+mn-ea"/>
            <a:cs typeface="华文细黑"/>
          </a:endParaRPr>
        </a:p>
      </dgm:t>
    </dgm:pt>
    <dgm:pt modelId="{7D636732-0CB5-46C8-BC96-C306611039C7}" cxnId="{3AA3C029-BABB-4EC7-9C8B-3DEDE8420CA7}" type="parTrans">
      <dgm:prSet/>
      <dgm:spPr/>
      <dgm:t>
        <a:bodyPr/>
        <a:lstStyle/>
        <a:p>
          <a:endParaRPr lang="zh-CN" altLang="en-US"/>
        </a:p>
      </dgm:t>
    </dgm:pt>
    <dgm:pt modelId="{9F353E0C-BFBE-47C6-A30E-7097BCB6B7E9}" cxnId="{3AA3C029-BABB-4EC7-9C8B-3DEDE8420CA7}" type="sibTrans">
      <dgm:prSet/>
      <dgm:spPr/>
      <dgm:t>
        <a:bodyPr/>
        <a:lstStyle/>
        <a:p>
          <a:endParaRPr lang="zh-CN" altLang="en-US"/>
        </a:p>
      </dgm:t>
    </dgm:pt>
    <dgm:pt modelId="{438ED3F1-1C17-4EA0-922A-B6676E0AE345}">
      <dgm:prSet custT="1"/>
      <dgm:spPr/>
      <dgm:t>
        <a:bodyPr/>
        <a:lstStyle/>
        <a:p>
          <a:r>
            <a:rPr kumimoji="1" lang="en-US" altLang="zh-CN" sz="1100" dirty="0">
              <a:latin typeface="+mn-ea"/>
              <a:cs typeface="华文细黑"/>
            </a:rPr>
            <a:t>⑥ </a:t>
          </a:r>
          <a:r>
            <a:rPr kumimoji="1" lang="zh-CN" altLang="en-US" sz="1100" dirty="0">
              <a:solidFill>
                <a:srgbClr val="ED7D31"/>
              </a:solidFill>
              <a:latin typeface="+mn-ea"/>
              <a:cs typeface="华文细黑"/>
            </a:rPr>
            <a:t>评审回避</a:t>
          </a:r>
          <a:endParaRPr kumimoji="1" lang="en-US" altLang="zh-CN" sz="1100" dirty="0">
            <a:solidFill>
              <a:srgbClr val="ED7D31"/>
            </a:solidFill>
            <a:latin typeface="+mn-ea"/>
            <a:cs typeface="华文细黑"/>
          </a:endParaRPr>
        </a:p>
      </dgm:t>
    </dgm:pt>
    <dgm:pt modelId="{B33C2483-6BDA-4844-819D-6F8F742F8911}" cxnId="{2C5C1749-6325-46D3-A8B6-B2AC4FFFF1BB}" type="parTrans">
      <dgm:prSet/>
      <dgm:spPr/>
      <dgm:t>
        <a:bodyPr/>
        <a:lstStyle/>
        <a:p>
          <a:endParaRPr lang="zh-CN" altLang="en-US"/>
        </a:p>
      </dgm:t>
    </dgm:pt>
    <dgm:pt modelId="{F4F5DD9C-28AB-49A8-B549-86F5A9BA8D34}" cxnId="{2C5C1749-6325-46D3-A8B6-B2AC4FFFF1BB}" type="sibTrans">
      <dgm:prSet/>
      <dgm:spPr/>
      <dgm:t>
        <a:bodyPr/>
        <a:lstStyle/>
        <a:p>
          <a:endParaRPr lang="zh-CN" altLang="en-US"/>
        </a:p>
      </dgm:t>
    </dgm:pt>
    <dgm:pt modelId="{A5890BED-03A6-4331-AC32-33E4031BBE89}" type="pres">
      <dgm:prSet presAssocID="{296FF194-F226-4A43-A905-68307786C3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FD8390-ACDC-42F8-984C-598510465FDD}" type="pres">
      <dgm:prSet presAssocID="{036B7C87-9D5C-43D8-B798-F7B1BEA07B64}" presName="root" presStyleCnt="0"/>
      <dgm:spPr/>
    </dgm:pt>
    <dgm:pt modelId="{16A86828-7631-4F6F-9196-72B4CD8C9231}" type="pres">
      <dgm:prSet presAssocID="{036B7C87-9D5C-43D8-B798-F7B1BEA07B64}" presName="rootComposite" presStyleCnt="0"/>
      <dgm:spPr/>
    </dgm:pt>
    <dgm:pt modelId="{D6DD4A56-DE2E-4EEA-A45E-84CCB33AF458}" type="pres">
      <dgm:prSet presAssocID="{036B7C87-9D5C-43D8-B798-F7B1BEA07B64}" presName="rootText" presStyleLbl="node1" presStyleIdx="0" presStyleCnt="1" custScaleX="94611" custScaleY="48261" custLinFactNeighborX="-1611" custLinFactNeighborY="12173"/>
      <dgm:spPr>
        <a:prstGeom prst="flowChartAlternateProcess">
          <a:avLst/>
        </a:prstGeom>
      </dgm:spPr>
    </dgm:pt>
    <dgm:pt modelId="{95B32EFD-73DF-4758-9D84-DCF0C10EF841}" type="pres">
      <dgm:prSet presAssocID="{036B7C87-9D5C-43D8-B798-F7B1BEA07B64}" presName="rootConnector" presStyleLbl="node1" presStyleIdx="0" presStyleCnt="1"/>
      <dgm:spPr/>
    </dgm:pt>
    <dgm:pt modelId="{A584F4D7-788B-4E9C-8D81-2F5BE01DDAFD}" type="pres">
      <dgm:prSet presAssocID="{036B7C87-9D5C-43D8-B798-F7B1BEA07B64}" presName="childShape" presStyleCnt="0"/>
      <dgm:spPr/>
    </dgm:pt>
    <dgm:pt modelId="{89C0BB78-C0BD-4CA7-B4D7-FC69BD9B5FC4}" type="pres">
      <dgm:prSet presAssocID="{89DC4054-6133-475C-94AF-53DBC1E43E4C}" presName="Name13" presStyleLbl="parChTrans1D2" presStyleIdx="0" presStyleCnt="5"/>
      <dgm:spPr/>
    </dgm:pt>
    <dgm:pt modelId="{5FA1C8DA-E280-43B8-A13C-5CE28CB3D88B}" type="pres">
      <dgm:prSet presAssocID="{52BE3FEA-D674-4E2E-8A14-0334015BE806}" presName="childText" presStyleLbl="bgAcc1" presStyleIdx="0" presStyleCnt="5" custScaleX="115700" custScaleY="31026">
        <dgm:presLayoutVars>
          <dgm:bulletEnabled val="1"/>
        </dgm:presLayoutVars>
      </dgm:prSet>
      <dgm:spPr/>
    </dgm:pt>
    <dgm:pt modelId="{66035F1F-9895-452F-8876-7C7B0E4BD122}" type="pres">
      <dgm:prSet presAssocID="{B5865635-EEC1-4ABD-ACEA-9D0B730B137D}" presName="Name13" presStyleLbl="parChTrans1D2" presStyleIdx="1" presStyleCnt="5"/>
      <dgm:spPr/>
    </dgm:pt>
    <dgm:pt modelId="{AAF2722C-9839-4D13-9884-63FF778FFE53}" type="pres">
      <dgm:prSet presAssocID="{F6E52D84-740E-4229-9CFB-4CDBB6954549}" presName="childText" presStyleLbl="bgAcc1" presStyleIdx="1" presStyleCnt="5" custScaleX="115700" custScaleY="29538">
        <dgm:presLayoutVars>
          <dgm:bulletEnabled val="1"/>
        </dgm:presLayoutVars>
      </dgm:prSet>
      <dgm:spPr/>
    </dgm:pt>
    <dgm:pt modelId="{7CBCB8CA-F3C6-4FEF-91D2-3F15CE63D1B9}" type="pres">
      <dgm:prSet presAssocID="{E6B01E33-F22E-498E-BA48-5842FF333978}" presName="Name13" presStyleLbl="parChTrans1D2" presStyleIdx="2" presStyleCnt="5"/>
      <dgm:spPr/>
    </dgm:pt>
    <dgm:pt modelId="{A78CDCB7-3996-4A40-916D-A8434DC9728E}" type="pres">
      <dgm:prSet presAssocID="{2CA6B6B0-5726-4119-9CCF-4786435DB830}" presName="childText" presStyleLbl="bgAcc1" presStyleIdx="2" presStyleCnt="5" custScaleX="115700" custScaleY="63102">
        <dgm:presLayoutVars>
          <dgm:bulletEnabled val="1"/>
        </dgm:presLayoutVars>
      </dgm:prSet>
      <dgm:spPr/>
    </dgm:pt>
    <dgm:pt modelId="{A8ECBC10-9623-427E-BB4E-BE12A901FC73}" type="pres">
      <dgm:prSet presAssocID="{7D636732-0CB5-46C8-BC96-C306611039C7}" presName="Name13" presStyleLbl="parChTrans1D2" presStyleIdx="3" presStyleCnt="5"/>
      <dgm:spPr/>
    </dgm:pt>
    <dgm:pt modelId="{DEF84C4D-3B0A-4BBC-A284-950399F59EDA}" type="pres">
      <dgm:prSet presAssocID="{D57EEDFC-C0D4-4B23-A501-0581F2AE4FE4}" presName="childText" presStyleLbl="bgAcc1" presStyleIdx="3" presStyleCnt="5" custScaleX="124633" custScaleY="63102">
        <dgm:presLayoutVars>
          <dgm:bulletEnabled val="1"/>
        </dgm:presLayoutVars>
      </dgm:prSet>
      <dgm:spPr/>
    </dgm:pt>
    <dgm:pt modelId="{FD87AD22-5CCD-4F5D-95CB-654907B36F96}" type="pres">
      <dgm:prSet presAssocID="{B33C2483-6BDA-4844-819D-6F8F742F8911}" presName="Name13" presStyleLbl="parChTrans1D2" presStyleIdx="4" presStyleCnt="5"/>
      <dgm:spPr/>
    </dgm:pt>
    <dgm:pt modelId="{2B4D2EB2-956F-4AD5-8A7E-391241416593}" type="pres">
      <dgm:prSet presAssocID="{438ED3F1-1C17-4EA0-922A-B6676E0AE345}" presName="childText" presStyleLbl="bgAcc1" presStyleIdx="4" presStyleCnt="5" custScaleX="115700" custScaleY="25436">
        <dgm:presLayoutVars>
          <dgm:bulletEnabled val="1"/>
        </dgm:presLayoutVars>
      </dgm:prSet>
      <dgm:spPr/>
    </dgm:pt>
  </dgm:ptLst>
  <dgm:cxnLst>
    <dgm:cxn modelId="{EE0CB207-AA66-4FE5-AE59-20D9082BFA51}" type="presOf" srcId="{E6B01E33-F22E-498E-BA48-5842FF333978}" destId="{7CBCB8CA-F3C6-4FEF-91D2-3F15CE63D1B9}" srcOrd="0" destOrd="0" presId="urn:microsoft.com/office/officeart/2005/8/layout/hierarchy3"/>
    <dgm:cxn modelId="{3ED8DA19-DD17-4825-A163-0E035547DA8D}" type="presOf" srcId="{036B7C87-9D5C-43D8-B798-F7B1BEA07B64}" destId="{D6DD4A56-DE2E-4EEA-A45E-84CCB33AF458}" srcOrd="0" destOrd="0" presId="urn:microsoft.com/office/officeart/2005/8/layout/hierarchy3"/>
    <dgm:cxn modelId="{4C051C1F-9FAF-4668-A8D4-A4546C95E042}" type="presOf" srcId="{B33C2483-6BDA-4844-819D-6F8F742F8911}" destId="{FD87AD22-5CCD-4F5D-95CB-654907B36F96}" srcOrd="0" destOrd="0" presId="urn:microsoft.com/office/officeart/2005/8/layout/hierarchy3"/>
    <dgm:cxn modelId="{3AA3C029-BABB-4EC7-9C8B-3DEDE8420CA7}" srcId="{036B7C87-9D5C-43D8-B798-F7B1BEA07B64}" destId="{D57EEDFC-C0D4-4B23-A501-0581F2AE4FE4}" srcOrd="3" destOrd="0" parTransId="{7D636732-0CB5-46C8-BC96-C306611039C7}" sibTransId="{9F353E0C-BFBE-47C6-A30E-7097BCB6B7E9}"/>
    <dgm:cxn modelId="{D69B8B2E-6B40-45F5-B1B5-D83D3034EA34}" type="presOf" srcId="{D57EEDFC-C0D4-4B23-A501-0581F2AE4FE4}" destId="{DEF84C4D-3B0A-4BBC-A284-950399F59EDA}" srcOrd="0" destOrd="0" presId="urn:microsoft.com/office/officeart/2005/8/layout/hierarchy3"/>
    <dgm:cxn modelId="{CECC4C40-10BE-41FD-A5CF-E0BEFC1F2719}" type="presOf" srcId="{438ED3F1-1C17-4EA0-922A-B6676E0AE345}" destId="{2B4D2EB2-956F-4AD5-8A7E-391241416593}" srcOrd="0" destOrd="0" presId="urn:microsoft.com/office/officeart/2005/8/layout/hierarchy3"/>
    <dgm:cxn modelId="{6EE25A5C-388F-4154-923F-A2DAFFCCA913}" type="presOf" srcId="{F6E52D84-740E-4229-9CFB-4CDBB6954549}" destId="{AAF2722C-9839-4D13-9884-63FF778FFE53}" srcOrd="0" destOrd="0" presId="urn:microsoft.com/office/officeart/2005/8/layout/hierarchy3"/>
    <dgm:cxn modelId="{A76B1841-6CD4-4201-B258-3BEEB7C46824}" type="presOf" srcId="{B5865635-EEC1-4ABD-ACEA-9D0B730B137D}" destId="{66035F1F-9895-452F-8876-7C7B0E4BD122}" srcOrd="0" destOrd="0" presId="urn:microsoft.com/office/officeart/2005/8/layout/hierarchy3"/>
    <dgm:cxn modelId="{2C5C1749-6325-46D3-A8B6-B2AC4FFFF1BB}" srcId="{036B7C87-9D5C-43D8-B798-F7B1BEA07B64}" destId="{438ED3F1-1C17-4EA0-922A-B6676E0AE345}" srcOrd="4" destOrd="0" parTransId="{B33C2483-6BDA-4844-819D-6F8F742F8911}" sibTransId="{F4F5DD9C-28AB-49A8-B549-86F5A9BA8D34}"/>
    <dgm:cxn modelId="{50FC3550-3AC1-4408-954C-7D5E723F5465}" srcId="{036B7C87-9D5C-43D8-B798-F7B1BEA07B64}" destId="{52BE3FEA-D674-4E2E-8A14-0334015BE806}" srcOrd="0" destOrd="0" parTransId="{89DC4054-6133-475C-94AF-53DBC1E43E4C}" sibTransId="{42E23D42-E94F-43D9-81B7-1F3075FB078C}"/>
    <dgm:cxn modelId="{4FC95284-C128-436A-BF2C-A27975FBF4FE}" srcId="{036B7C87-9D5C-43D8-B798-F7B1BEA07B64}" destId="{F6E52D84-740E-4229-9CFB-4CDBB6954549}" srcOrd="1" destOrd="0" parTransId="{B5865635-EEC1-4ABD-ACEA-9D0B730B137D}" sibTransId="{F9DA416E-0FBE-438D-8D5F-AE9C2E262141}"/>
    <dgm:cxn modelId="{CD0B9B85-1D3B-469B-A562-7974890061FC}" srcId="{036B7C87-9D5C-43D8-B798-F7B1BEA07B64}" destId="{2CA6B6B0-5726-4119-9CCF-4786435DB830}" srcOrd="2" destOrd="0" parTransId="{E6B01E33-F22E-498E-BA48-5842FF333978}" sibTransId="{16F9AAD8-CEC5-4077-8E4D-926B7F8EB606}"/>
    <dgm:cxn modelId="{1622FA86-E9D4-4693-BCEE-782E6C55A961}" type="presOf" srcId="{2CA6B6B0-5726-4119-9CCF-4786435DB830}" destId="{A78CDCB7-3996-4A40-916D-A8434DC9728E}" srcOrd="0" destOrd="0" presId="urn:microsoft.com/office/officeart/2005/8/layout/hierarchy3"/>
    <dgm:cxn modelId="{41813993-62A4-4CBF-A858-B678C33564B4}" type="presOf" srcId="{036B7C87-9D5C-43D8-B798-F7B1BEA07B64}" destId="{95B32EFD-73DF-4758-9D84-DCF0C10EF841}" srcOrd="1" destOrd="0" presId="urn:microsoft.com/office/officeart/2005/8/layout/hierarchy3"/>
    <dgm:cxn modelId="{93562DB0-B21D-45C5-B29E-EC328E9ADA78}" type="presOf" srcId="{296FF194-F226-4A43-A905-68307786C3D5}" destId="{A5890BED-03A6-4331-AC32-33E4031BBE89}" srcOrd="0" destOrd="0" presId="urn:microsoft.com/office/officeart/2005/8/layout/hierarchy3"/>
    <dgm:cxn modelId="{C45C94B3-5317-400C-975C-A0106B4250C0}" srcId="{296FF194-F226-4A43-A905-68307786C3D5}" destId="{036B7C87-9D5C-43D8-B798-F7B1BEA07B64}" srcOrd="0" destOrd="0" parTransId="{A7E0EA87-4365-4168-95F8-0A2D6FCE3B06}" sibTransId="{23FE7346-20D1-4C62-92A1-2C2430C78F31}"/>
    <dgm:cxn modelId="{B97FE3B7-C06C-4E95-B1D3-7ADA1CD7B6AD}" type="presOf" srcId="{7D636732-0CB5-46C8-BC96-C306611039C7}" destId="{A8ECBC10-9623-427E-BB4E-BE12A901FC73}" srcOrd="0" destOrd="0" presId="urn:microsoft.com/office/officeart/2005/8/layout/hierarchy3"/>
    <dgm:cxn modelId="{6B75B1C3-2FEF-409E-8D58-F5CE416F3312}" type="presOf" srcId="{89DC4054-6133-475C-94AF-53DBC1E43E4C}" destId="{89C0BB78-C0BD-4CA7-B4D7-FC69BD9B5FC4}" srcOrd="0" destOrd="0" presId="urn:microsoft.com/office/officeart/2005/8/layout/hierarchy3"/>
    <dgm:cxn modelId="{4DB99EF2-96CC-48F5-86D3-9052E5A0DFBC}" type="presOf" srcId="{52BE3FEA-D674-4E2E-8A14-0334015BE806}" destId="{5FA1C8DA-E280-43B8-A13C-5CE28CB3D88B}" srcOrd="0" destOrd="0" presId="urn:microsoft.com/office/officeart/2005/8/layout/hierarchy3"/>
    <dgm:cxn modelId="{3D5F6EB2-C192-47E3-B8DD-52170319DB34}" type="presParOf" srcId="{A5890BED-03A6-4331-AC32-33E4031BBE89}" destId="{4DFD8390-ACDC-42F8-984C-598510465FDD}" srcOrd="0" destOrd="0" presId="urn:microsoft.com/office/officeart/2005/8/layout/hierarchy3"/>
    <dgm:cxn modelId="{20F28EBC-BC15-416F-B8E6-5F7D16AB1249}" type="presParOf" srcId="{4DFD8390-ACDC-42F8-984C-598510465FDD}" destId="{16A86828-7631-4F6F-9196-72B4CD8C9231}" srcOrd="0" destOrd="0" presId="urn:microsoft.com/office/officeart/2005/8/layout/hierarchy3"/>
    <dgm:cxn modelId="{DC3CF99F-0480-4BB3-B55A-8CE94DFE0C27}" type="presParOf" srcId="{16A86828-7631-4F6F-9196-72B4CD8C9231}" destId="{D6DD4A56-DE2E-4EEA-A45E-84CCB33AF458}" srcOrd="0" destOrd="0" presId="urn:microsoft.com/office/officeart/2005/8/layout/hierarchy3"/>
    <dgm:cxn modelId="{476A879D-BB90-4C26-AF0D-486EB27C961A}" type="presParOf" srcId="{16A86828-7631-4F6F-9196-72B4CD8C9231}" destId="{95B32EFD-73DF-4758-9D84-DCF0C10EF841}" srcOrd="1" destOrd="0" presId="urn:microsoft.com/office/officeart/2005/8/layout/hierarchy3"/>
    <dgm:cxn modelId="{BCF7DBF5-36D7-4A4B-93F0-A1C72C9A7FA8}" type="presParOf" srcId="{4DFD8390-ACDC-42F8-984C-598510465FDD}" destId="{A584F4D7-788B-4E9C-8D81-2F5BE01DDAFD}" srcOrd="1" destOrd="0" presId="urn:microsoft.com/office/officeart/2005/8/layout/hierarchy3"/>
    <dgm:cxn modelId="{9221C765-DD19-4AE6-AAE4-A48D9DB49676}" type="presParOf" srcId="{A584F4D7-788B-4E9C-8D81-2F5BE01DDAFD}" destId="{89C0BB78-C0BD-4CA7-B4D7-FC69BD9B5FC4}" srcOrd="0" destOrd="0" presId="urn:microsoft.com/office/officeart/2005/8/layout/hierarchy3"/>
    <dgm:cxn modelId="{231CEA6F-9369-40EB-B16B-BCBF476A8E3B}" type="presParOf" srcId="{A584F4D7-788B-4E9C-8D81-2F5BE01DDAFD}" destId="{5FA1C8DA-E280-43B8-A13C-5CE28CB3D88B}" srcOrd="1" destOrd="0" presId="urn:microsoft.com/office/officeart/2005/8/layout/hierarchy3"/>
    <dgm:cxn modelId="{C449F072-02A0-4D9A-9401-6023774E7E79}" type="presParOf" srcId="{A584F4D7-788B-4E9C-8D81-2F5BE01DDAFD}" destId="{66035F1F-9895-452F-8876-7C7B0E4BD122}" srcOrd="2" destOrd="0" presId="urn:microsoft.com/office/officeart/2005/8/layout/hierarchy3"/>
    <dgm:cxn modelId="{FFF3C4B8-287B-4786-B099-2FDD952F8029}" type="presParOf" srcId="{A584F4D7-788B-4E9C-8D81-2F5BE01DDAFD}" destId="{AAF2722C-9839-4D13-9884-63FF778FFE53}" srcOrd="3" destOrd="0" presId="urn:microsoft.com/office/officeart/2005/8/layout/hierarchy3"/>
    <dgm:cxn modelId="{466C9F32-C4FE-44D9-9BAC-801C0A8E32AC}" type="presParOf" srcId="{A584F4D7-788B-4E9C-8D81-2F5BE01DDAFD}" destId="{7CBCB8CA-F3C6-4FEF-91D2-3F15CE63D1B9}" srcOrd="4" destOrd="0" presId="urn:microsoft.com/office/officeart/2005/8/layout/hierarchy3"/>
    <dgm:cxn modelId="{C8B6B9BD-1C18-4B0D-8B23-411033DF3770}" type="presParOf" srcId="{A584F4D7-788B-4E9C-8D81-2F5BE01DDAFD}" destId="{A78CDCB7-3996-4A40-916D-A8434DC9728E}" srcOrd="5" destOrd="0" presId="urn:microsoft.com/office/officeart/2005/8/layout/hierarchy3"/>
    <dgm:cxn modelId="{FFEE87D8-03D8-4138-AE2D-35AED7A17CAB}" type="presParOf" srcId="{A584F4D7-788B-4E9C-8D81-2F5BE01DDAFD}" destId="{A8ECBC10-9623-427E-BB4E-BE12A901FC73}" srcOrd="6" destOrd="0" presId="urn:microsoft.com/office/officeart/2005/8/layout/hierarchy3"/>
    <dgm:cxn modelId="{2421C6AB-96F7-4ED2-9DC0-1AE6C0F54CB7}" type="presParOf" srcId="{A584F4D7-788B-4E9C-8D81-2F5BE01DDAFD}" destId="{DEF84C4D-3B0A-4BBC-A284-950399F59EDA}" srcOrd="7" destOrd="0" presId="urn:microsoft.com/office/officeart/2005/8/layout/hierarchy3"/>
    <dgm:cxn modelId="{2DAA69EC-CCB4-449D-9745-90F0BD273020}" type="presParOf" srcId="{A584F4D7-788B-4E9C-8D81-2F5BE01DDAFD}" destId="{FD87AD22-5CCD-4F5D-95CB-654907B36F96}" srcOrd="8" destOrd="0" presId="urn:microsoft.com/office/officeart/2005/8/layout/hierarchy3"/>
    <dgm:cxn modelId="{6040C504-A8A0-4D30-A73A-53432D8DFAD8}" type="presParOf" srcId="{A584F4D7-788B-4E9C-8D81-2F5BE01DDAFD}" destId="{2B4D2EB2-956F-4AD5-8A7E-39124141659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D4A56-DE2E-4EEA-A45E-84CCB33AF458}">
      <dsp:nvSpPr>
        <dsp:cNvPr id="0" name=""/>
        <dsp:cNvSpPr/>
      </dsp:nvSpPr>
      <dsp:spPr>
        <a:xfrm>
          <a:off x="862653" y="94743"/>
          <a:ext cx="1451290" cy="370151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约束条件</a:t>
          </a:r>
        </a:p>
      </dsp:txBody>
      <dsp:txXfrm>
        <a:off x="880722" y="112812"/>
        <a:ext cx="1415152" cy="334013"/>
      </dsp:txXfrm>
    </dsp:sp>
    <dsp:sp modelId="{89C0BB78-C0BD-4CA7-B4D7-FC69BD9B5FC4}">
      <dsp:nvSpPr>
        <dsp:cNvPr id="0" name=""/>
        <dsp:cNvSpPr/>
      </dsp:nvSpPr>
      <dsp:spPr>
        <a:xfrm>
          <a:off x="1007782" y="464894"/>
          <a:ext cx="169841" cy="21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61"/>
              </a:lnTo>
              <a:lnTo>
                <a:pt x="169841" y="217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C8DA-E280-43B8-A13C-5CE28CB3D88B}">
      <dsp:nvSpPr>
        <dsp:cNvPr id="0" name=""/>
        <dsp:cNvSpPr/>
      </dsp:nvSpPr>
      <dsp:spPr>
        <a:xfrm>
          <a:off x="1177623" y="563275"/>
          <a:ext cx="1419829" cy="237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100" kern="1200" dirty="0">
              <a:latin typeface="+mn-ea"/>
              <a:cs typeface="华文细黑"/>
            </a:rPr>
            <a:t>① </a:t>
          </a:r>
          <a:r>
            <a:rPr kumimoji="1" lang="zh-CN" altLang="en-US" sz="1100" kern="1200" dirty="0">
              <a:solidFill>
                <a:srgbClr val="ED7D31"/>
              </a:solidFill>
              <a:latin typeface="+mn-ea"/>
              <a:cs typeface="华文细黑"/>
            </a:rPr>
            <a:t>评审人负载均衡</a:t>
          </a:r>
          <a:endParaRPr lang="zh-CN" altLang="en-US" sz="1100" kern="1200" dirty="0"/>
        </a:p>
      </dsp:txBody>
      <dsp:txXfrm>
        <a:off x="1184593" y="570245"/>
        <a:ext cx="1405889" cy="224022"/>
      </dsp:txXfrm>
    </dsp:sp>
    <dsp:sp modelId="{66035F1F-9895-452F-8876-7C7B0E4BD122}">
      <dsp:nvSpPr>
        <dsp:cNvPr id="0" name=""/>
        <dsp:cNvSpPr/>
      </dsp:nvSpPr>
      <dsp:spPr>
        <a:xfrm>
          <a:off x="1007782" y="464894"/>
          <a:ext cx="169841" cy="641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362"/>
              </a:lnTo>
              <a:lnTo>
                <a:pt x="169841" y="641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22C-9839-4D13-9884-63FF778FFE53}">
      <dsp:nvSpPr>
        <dsp:cNvPr id="0" name=""/>
        <dsp:cNvSpPr/>
      </dsp:nvSpPr>
      <dsp:spPr>
        <a:xfrm>
          <a:off x="1177623" y="992982"/>
          <a:ext cx="1419829" cy="226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100" kern="1200" dirty="0">
              <a:latin typeface="+mn-ea"/>
              <a:cs typeface="华文细黑"/>
            </a:rPr>
            <a:t>③ </a:t>
          </a:r>
          <a:r>
            <a:rPr kumimoji="1" lang="zh-CN" altLang="en-US" sz="1100" kern="1200" dirty="0">
              <a:latin typeface="+mn-ea"/>
              <a:cs typeface="华文细黑"/>
            </a:rPr>
            <a:t>评审人</a:t>
          </a:r>
          <a:r>
            <a:rPr kumimoji="1" lang="zh-CN" altLang="en-US" sz="1100" kern="1200" dirty="0">
              <a:solidFill>
                <a:srgbClr val="ED7D31"/>
              </a:solidFill>
              <a:latin typeface="+mn-ea"/>
              <a:cs typeface="华文细黑"/>
            </a:rPr>
            <a:t>权威度平衡</a:t>
          </a:r>
          <a:endParaRPr kumimoji="1" lang="en-US" altLang="zh-CN" sz="1100" kern="1200" dirty="0">
            <a:solidFill>
              <a:srgbClr val="ED7D31"/>
            </a:solidFill>
            <a:latin typeface="+mn-ea"/>
            <a:cs typeface="华文细黑"/>
          </a:endParaRPr>
        </a:p>
      </dsp:txBody>
      <dsp:txXfrm>
        <a:off x="1184258" y="999617"/>
        <a:ext cx="1406559" cy="213279"/>
      </dsp:txXfrm>
    </dsp:sp>
    <dsp:sp modelId="{7CBCB8CA-F3C6-4FEF-91D2-3F15CE63D1B9}">
      <dsp:nvSpPr>
        <dsp:cNvPr id="0" name=""/>
        <dsp:cNvSpPr/>
      </dsp:nvSpPr>
      <dsp:spPr>
        <a:xfrm>
          <a:off x="1007782" y="464894"/>
          <a:ext cx="169841" cy="1188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70"/>
              </a:lnTo>
              <a:lnTo>
                <a:pt x="169841" y="1188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CDCB7-3996-4A40-916D-A8434DC9728E}">
      <dsp:nvSpPr>
        <dsp:cNvPr id="0" name=""/>
        <dsp:cNvSpPr/>
      </dsp:nvSpPr>
      <dsp:spPr>
        <a:xfrm>
          <a:off x="1177623" y="1411276"/>
          <a:ext cx="1419829" cy="48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100" kern="1200" dirty="0">
              <a:latin typeface="+mn-ea"/>
              <a:cs typeface="华文细黑"/>
            </a:rPr>
            <a:t>④ </a:t>
          </a:r>
          <a:r>
            <a:rPr kumimoji="1" lang="zh-CN" altLang="en-US" sz="1100" kern="1200" dirty="0">
              <a:latin typeface="+mn-ea"/>
              <a:cs typeface="华文细黑"/>
            </a:rPr>
            <a:t>评审人</a:t>
          </a:r>
          <a:r>
            <a:rPr kumimoji="1" lang="zh-CN" altLang="en-US" sz="1100" kern="1200" dirty="0">
              <a:solidFill>
                <a:srgbClr val="ED7D31"/>
              </a:solidFill>
              <a:latin typeface="+mn-ea"/>
              <a:cs typeface="华文细黑"/>
            </a:rPr>
            <a:t>研究方向覆盖</a:t>
          </a:r>
          <a:r>
            <a:rPr kumimoji="1" lang="zh-CN" altLang="en-US" sz="1100" kern="1200" dirty="0">
              <a:latin typeface="+mn-ea"/>
              <a:cs typeface="华文细黑"/>
            </a:rPr>
            <a:t>申请书的不同方向</a:t>
          </a:r>
          <a:endParaRPr kumimoji="1" lang="en-US" altLang="zh-CN" sz="1100" kern="1200" dirty="0">
            <a:latin typeface="+mn-ea"/>
            <a:cs typeface="华文细黑"/>
          </a:endParaRPr>
        </a:p>
      </dsp:txBody>
      <dsp:txXfrm>
        <a:off x="1191798" y="1425451"/>
        <a:ext cx="1391479" cy="455628"/>
      </dsp:txXfrm>
    </dsp:sp>
    <dsp:sp modelId="{A8ECBC10-9623-427E-BB4E-BE12A901FC73}">
      <dsp:nvSpPr>
        <dsp:cNvPr id="0" name=""/>
        <dsp:cNvSpPr/>
      </dsp:nvSpPr>
      <dsp:spPr>
        <a:xfrm>
          <a:off x="1007782" y="464894"/>
          <a:ext cx="169841" cy="186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093"/>
              </a:lnTo>
              <a:lnTo>
                <a:pt x="169841" y="1864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84C4D-3B0A-4BBC-A284-950399F59EDA}">
      <dsp:nvSpPr>
        <dsp:cNvPr id="0" name=""/>
        <dsp:cNvSpPr/>
      </dsp:nvSpPr>
      <dsp:spPr>
        <a:xfrm>
          <a:off x="1177623" y="2086999"/>
          <a:ext cx="1529452" cy="48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100" kern="1200" dirty="0">
              <a:latin typeface="+mn-ea"/>
              <a:cs typeface="华文细黑"/>
            </a:rPr>
            <a:t>⑤ </a:t>
          </a:r>
          <a:r>
            <a:rPr kumimoji="1" lang="zh-CN" altLang="en-US" sz="1100" kern="1200" dirty="0">
              <a:latin typeface="+mn-ea"/>
              <a:cs typeface="华文细黑"/>
            </a:rPr>
            <a:t>申请书的研究方向被尽可能多的</a:t>
          </a:r>
          <a:r>
            <a:rPr kumimoji="1" lang="zh-CN" altLang="en-US" sz="1100" kern="1200" dirty="0">
              <a:solidFill>
                <a:srgbClr val="ED7D31"/>
              </a:solidFill>
              <a:latin typeface="+mn-ea"/>
              <a:cs typeface="华文细黑"/>
            </a:rPr>
            <a:t>专家覆盖</a:t>
          </a:r>
          <a:endParaRPr kumimoji="1" lang="en-US" altLang="zh-CN" sz="1100" kern="1200" dirty="0">
            <a:latin typeface="+mn-ea"/>
            <a:cs typeface="华文细黑"/>
          </a:endParaRPr>
        </a:p>
      </dsp:txBody>
      <dsp:txXfrm>
        <a:off x="1191798" y="2101174"/>
        <a:ext cx="1501102" cy="455628"/>
      </dsp:txXfrm>
    </dsp:sp>
    <dsp:sp modelId="{FD87AD22-5CCD-4F5D-95CB-654907B36F96}">
      <dsp:nvSpPr>
        <dsp:cNvPr id="0" name=""/>
        <dsp:cNvSpPr/>
      </dsp:nvSpPr>
      <dsp:spPr>
        <a:xfrm>
          <a:off x="1007782" y="464894"/>
          <a:ext cx="169841" cy="239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371"/>
              </a:lnTo>
              <a:lnTo>
                <a:pt x="169841" y="2395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D2EB2-956F-4AD5-8A7E-391241416593}">
      <dsp:nvSpPr>
        <dsp:cNvPr id="0" name=""/>
        <dsp:cNvSpPr/>
      </dsp:nvSpPr>
      <dsp:spPr>
        <a:xfrm>
          <a:off x="1177623" y="2762722"/>
          <a:ext cx="1419829" cy="195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100" kern="1200" dirty="0">
              <a:latin typeface="+mn-ea"/>
              <a:cs typeface="华文细黑"/>
            </a:rPr>
            <a:t>⑥ </a:t>
          </a:r>
          <a:r>
            <a:rPr kumimoji="1" lang="zh-CN" altLang="en-US" sz="1100" kern="1200" dirty="0">
              <a:solidFill>
                <a:srgbClr val="ED7D31"/>
              </a:solidFill>
              <a:latin typeface="+mn-ea"/>
              <a:cs typeface="华文细黑"/>
            </a:rPr>
            <a:t>评审回避</a:t>
          </a:r>
          <a:endParaRPr kumimoji="1" lang="en-US" altLang="zh-CN" sz="1100" kern="1200" dirty="0">
            <a:solidFill>
              <a:srgbClr val="ED7D31"/>
            </a:solidFill>
            <a:latin typeface="+mn-ea"/>
            <a:cs typeface="华文细黑"/>
          </a:endParaRPr>
        </a:p>
      </dsp:txBody>
      <dsp:txXfrm>
        <a:off x="1183337" y="2768436"/>
        <a:ext cx="1408401" cy="18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16A0C-DE8E-D144-84BA-49F269A8D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16A0C-DE8E-D144-84BA-49F269A8D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文本框 204"/>
          <p:cNvSpPr txBox="1"/>
          <p:nvPr/>
        </p:nvSpPr>
        <p:spPr>
          <a:xfrm>
            <a:off x="244565" y="212961"/>
            <a:ext cx="9379407" cy="525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zh-CN" altLang="en-US" sz="3600" b="1" dirty="0">
                <a:latin typeface="微软雅黑" panose="020B0703020204020201" charset="-122"/>
                <a:ea typeface="微软雅黑" panose="020B0703020204020201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prstClr val="black"/>
                </a:solidFill>
              </a:rPr>
              <a:t>总体设计 ：③ 智能辅助指派</a:t>
            </a:r>
            <a:r>
              <a:rPr lang="en-US" altLang="zh-CN" sz="2400" dirty="0">
                <a:solidFill>
                  <a:prstClr val="black"/>
                </a:solidFill>
              </a:rPr>
              <a:t>-</a:t>
            </a:r>
            <a:r>
              <a:rPr lang="zh-CN" altLang="en-US" sz="2400" dirty="0">
                <a:solidFill>
                  <a:prstClr val="black"/>
                </a:solidFill>
              </a:rPr>
              <a:t>相似性匹配</a:t>
            </a: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0" y="146973"/>
            <a:ext cx="244565" cy="525096"/>
          </a:xfrm>
          <a:prstGeom prst="flowChartProcess">
            <a:avLst/>
          </a:prstGeom>
          <a:solidFill>
            <a:srgbClr val="FE6813"/>
          </a:solidFill>
          <a:ln>
            <a:solidFill>
              <a:srgbClr val="FE6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069"/>
            <a:ext cx="12192000" cy="4409499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8062099" y="3685849"/>
          <a:ext cx="3594441" cy="295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8592065" y="3748216"/>
            <a:ext cx="0" cy="22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592065" y="3970638"/>
            <a:ext cx="32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文本框 204"/>
          <p:cNvSpPr txBox="1"/>
          <p:nvPr/>
        </p:nvSpPr>
        <p:spPr>
          <a:xfrm>
            <a:off x="172175" y="7221"/>
            <a:ext cx="9379407" cy="525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zh-CN" altLang="en-US" sz="3600" b="1" dirty="0">
                <a:latin typeface="微软雅黑" panose="020B0703020204020201" charset="-122"/>
                <a:ea typeface="微软雅黑" panose="020B0703020204020201" charset="-122"/>
                <a:cs typeface="+mj-cs"/>
              </a:defRPr>
            </a:lvl1pPr>
          </a:lstStyle>
          <a:p>
            <a:r>
              <a:rPr sz="2400" dirty="0">
                <a:solidFill>
                  <a:prstClr val="black"/>
                </a:solidFill>
              </a:rPr>
              <a:t>专家指派算法设计：</a:t>
            </a:r>
            <a:endParaRPr sz="2400" dirty="0">
              <a:solidFill>
                <a:prstClr val="black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3660" y="515620"/>
            <a:ext cx="9992995" cy="5975350"/>
            <a:chOff x="252" y="1106"/>
            <a:chExt cx="15737" cy="9410"/>
          </a:xfrm>
        </p:grpSpPr>
        <p:grpSp>
          <p:nvGrpSpPr>
            <p:cNvPr id="81" name="组合 80"/>
            <p:cNvGrpSpPr/>
            <p:nvPr/>
          </p:nvGrpSpPr>
          <p:grpSpPr>
            <a:xfrm>
              <a:off x="2398" y="1106"/>
              <a:ext cx="13591" cy="9410"/>
              <a:chOff x="735" y="1106"/>
              <a:chExt cx="13591" cy="941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11160" y="1161"/>
                <a:ext cx="1772" cy="9355"/>
                <a:chOff x="14354" y="2080"/>
                <a:chExt cx="1930" cy="187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5270" y="2080"/>
                  <a:ext cx="1014" cy="1872"/>
                  <a:chOff x="15040" y="1889"/>
                  <a:chExt cx="1014" cy="187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5040" y="1889"/>
                    <a:ext cx="1014" cy="187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5211" y="2522"/>
                    <a:ext cx="669" cy="3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各项权重</a:t>
                    </a:r>
                    <a:endParaRPr lang="zh-CN" altLang="en-US"/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14354" y="2849"/>
                  <a:ext cx="382" cy="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 b="1"/>
                    <a:t>*</a:t>
                  </a:r>
                  <a:endParaRPr lang="en-US" altLang="zh-CN" sz="2800" b="1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3219" y="1106"/>
                <a:ext cx="7808" cy="9388"/>
                <a:chOff x="1212" y="1194"/>
                <a:chExt cx="7808" cy="9388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3749" y="1677"/>
                  <a:ext cx="227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关键词匹配</a:t>
                  </a:r>
                  <a:endParaRPr lang="zh-CN" altLang="en-US"/>
                </a:p>
              </p:txBody>
            </p:sp>
            <p:grpSp>
              <p:nvGrpSpPr>
                <p:cNvPr id="73" name="组合 72"/>
                <p:cNvGrpSpPr/>
                <p:nvPr/>
              </p:nvGrpSpPr>
              <p:grpSpPr>
                <a:xfrm>
                  <a:off x="1212" y="8572"/>
                  <a:ext cx="7808" cy="2010"/>
                  <a:chOff x="8738" y="5074"/>
                  <a:chExt cx="7808" cy="2010"/>
                </a:xfrm>
              </p:grpSpPr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8738" y="5074"/>
                    <a:ext cx="7808" cy="2010"/>
                    <a:chOff x="8624" y="5343"/>
                    <a:chExt cx="7808" cy="2010"/>
                  </a:xfrm>
                </p:grpSpPr>
                <p:sp>
                  <p:nvSpPr>
                    <p:cNvPr id="38" name="圆角矩形 37"/>
                    <p:cNvSpPr/>
                    <p:nvPr/>
                  </p:nvSpPr>
                  <p:spPr>
                    <a:xfrm>
                      <a:off x="8624" y="5343"/>
                      <a:ext cx="7642" cy="2010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4" name="组合 43"/>
                    <p:cNvGrpSpPr/>
                    <p:nvPr/>
                  </p:nvGrpSpPr>
                  <p:grpSpPr>
                    <a:xfrm rot="0">
                      <a:off x="9035" y="6145"/>
                      <a:ext cx="7397" cy="1009"/>
                      <a:chOff x="11793" y="3785"/>
                      <a:chExt cx="6945" cy="681"/>
                    </a:xfrm>
                  </p:grpSpPr>
                  <p:sp>
                    <p:nvSpPr>
                      <p:cNvPr id="45" name="圆角矩形 44"/>
                      <p:cNvSpPr/>
                      <p:nvPr/>
                    </p:nvSpPr>
                    <p:spPr>
                      <a:xfrm>
                        <a:off x="11918" y="3785"/>
                        <a:ext cx="6491" cy="681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" name="文本框 45"/>
                      <p:cNvSpPr txBox="1"/>
                      <p:nvPr/>
                    </p:nvSpPr>
                    <p:spPr>
                      <a:xfrm>
                        <a:off x="11793" y="3979"/>
                        <a:ext cx="6945" cy="2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200"/>
                          <a:t>大规模学术预训练模型 + </a:t>
                        </a:r>
                        <a:r>
                          <a:rPr lang="zh-CN" altLang="en-US" sz="1200"/>
                          <a:t>文本相似度任务的微调</a:t>
                        </a:r>
                        <a:r>
                          <a:rPr lang="en-US" altLang="zh-CN" sz="1200"/>
                          <a:t> + LSH </a:t>
                        </a:r>
                        <a:r>
                          <a:rPr lang="zh-CN" altLang="en-US" sz="1200"/>
                          <a:t>相似检索</a:t>
                        </a:r>
                        <a:endParaRPr lang="zh-CN" altLang="en-US" sz="1200"/>
                      </a:p>
                    </p:txBody>
                  </p:sp>
                </p:grpSp>
              </p:grp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1472" y="5235"/>
                    <a:ext cx="321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/>
                      <a:t>语义相似度计算</a:t>
                    </a:r>
                    <a:endParaRPr lang="zh-CN" altLang="en-US" sz="1400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1212" y="5642"/>
                  <a:ext cx="7643" cy="2468"/>
                  <a:chOff x="8660" y="1420"/>
                  <a:chExt cx="7320" cy="2468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8660" y="1420"/>
                    <a:ext cx="7320" cy="2468"/>
                    <a:chOff x="8660" y="1420"/>
                    <a:chExt cx="7320" cy="2468"/>
                  </a:xfrm>
                </p:grpSpPr>
                <p:sp>
                  <p:nvSpPr>
                    <p:cNvPr id="20" name="圆角矩形 19"/>
                    <p:cNvSpPr/>
                    <p:nvPr/>
                  </p:nvSpPr>
                  <p:spPr>
                    <a:xfrm>
                      <a:off x="8660" y="1420"/>
                      <a:ext cx="7320" cy="2468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 rot="0">
                      <a:off x="9682" y="1945"/>
                      <a:ext cx="5286" cy="1943"/>
                      <a:chOff x="7599" y="2234"/>
                      <a:chExt cx="5287" cy="1949"/>
                    </a:xfrm>
                  </p:grpSpPr>
                  <p:grpSp>
                    <p:nvGrpSpPr>
                      <p:cNvPr id="25" name="组合 24"/>
                      <p:cNvGrpSpPr/>
                      <p:nvPr/>
                    </p:nvGrpSpPr>
                    <p:grpSpPr>
                      <a:xfrm>
                        <a:off x="7599" y="3235"/>
                        <a:ext cx="5287" cy="948"/>
                        <a:chOff x="12550" y="3541"/>
                        <a:chExt cx="4950" cy="948"/>
                      </a:xfrm>
                    </p:grpSpPr>
                    <p:sp>
                      <p:nvSpPr>
                        <p:cNvPr id="26" name="圆角矩形 25"/>
                        <p:cNvSpPr/>
                        <p:nvPr/>
                      </p:nvSpPr>
                      <p:spPr>
                        <a:xfrm>
                          <a:off x="12579" y="3541"/>
                          <a:ext cx="4691" cy="739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" name="文本框 26"/>
                        <p:cNvSpPr txBox="1"/>
                        <p:nvPr/>
                      </p:nvSpPr>
                      <p:spPr>
                        <a:xfrm>
                          <a:off x="12550" y="3664"/>
                          <a:ext cx="4950" cy="8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zh-CN" altLang="en-US" sz="1400"/>
                            <a:t>重合知识概念在图谱中的嵌入向量相似度</a:t>
                          </a:r>
                          <a:endParaRPr lang="zh-CN" altLang="en-US" sz="1400"/>
                        </a:p>
                      </p:txBody>
                    </p:sp>
                  </p:grpSp>
                  <p:grpSp>
                    <p:nvGrpSpPr>
                      <p:cNvPr id="31" name="组合 30"/>
                      <p:cNvGrpSpPr/>
                      <p:nvPr/>
                    </p:nvGrpSpPr>
                    <p:grpSpPr>
                      <a:xfrm>
                        <a:off x="7789" y="2234"/>
                        <a:ext cx="4480" cy="753"/>
                        <a:chOff x="12718" y="3784"/>
                        <a:chExt cx="4206" cy="753"/>
                      </a:xfrm>
                    </p:grpSpPr>
                    <p:sp>
                      <p:nvSpPr>
                        <p:cNvPr id="32" name="圆角矩形 31"/>
                        <p:cNvSpPr/>
                        <p:nvPr/>
                      </p:nvSpPr>
                      <p:spPr>
                        <a:xfrm>
                          <a:off x="12718" y="3784"/>
                          <a:ext cx="4206" cy="753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13007" y="3919"/>
                          <a:ext cx="3631" cy="4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zh-CN" altLang="en-US" sz="1400"/>
                            <a:t>重合知识概念节点带权距离</a:t>
                          </a:r>
                          <a:endParaRPr lang="zh-CN" altLang="en-US" sz="1400"/>
                        </a:p>
                      </p:txBody>
                    </p:sp>
                  </p:grp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14586" y="1907"/>
                      <a:ext cx="1302" cy="1578"/>
                      <a:chOff x="14586" y="1812"/>
                      <a:chExt cx="1302" cy="1578"/>
                    </a:xfrm>
                  </p:grpSpPr>
                  <p:grpSp>
                    <p:nvGrpSpPr>
                      <p:cNvPr id="59" name="组合 58"/>
                      <p:cNvGrpSpPr/>
                      <p:nvPr/>
                    </p:nvGrpSpPr>
                    <p:grpSpPr>
                      <a:xfrm>
                        <a:off x="15052" y="1812"/>
                        <a:ext cx="836" cy="1578"/>
                        <a:chOff x="14822" y="1621"/>
                        <a:chExt cx="836" cy="1578"/>
                      </a:xfrm>
                    </p:grpSpPr>
                    <p:sp>
                      <p:nvSpPr>
                        <p:cNvPr id="60" name="圆角矩形 59"/>
                        <p:cNvSpPr/>
                        <p:nvPr/>
                      </p:nvSpPr>
                      <p:spPr>
                        <a:xfrm>
                          <a:off x="14822" y="1621"/>
                          <a:ext cx="836" cy="1578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14903" y="1659"/>
                          <a:ext cx="669" cy="150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zh-CN" altLang="en-US" sz="1400"/>
                            <a:t>各项权重</a:t>
                          </a:r>
                          <a:endParaRPr lang="zh-CN" altLang="en-US" sz="1400"/>
                        </a:p>
                      </p:txBody>
                    </p:sp>
                  </p:grp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14586" y="2419"/>
                        <a:ext cx="382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2000" b="1"/>
                          <a:t>*</a:t>
                        </a:r>
                        <a:endParaRPr lang="en-US" altLang="zh-CN" sz="2000" b="1"/>
                      </a:p>
                    </p:txBody>
                  </p:sp>
                </p:grpSp>
              </p:grp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11594" y="1463"/>
                    <a:ext cx="321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/>
                      <a:t>图谱相似度计算</a:t>
                    </a:r>
                    <a:endParaRPr lang="zh-CN" altLang="en-US" sz="1400"/>
                  </a:p>
                </p:txBody>
              </p:sp>
            </p:grpSp>
            <p:grpSp>
              <p:nvGrpSpPr>
                <p:cNvPr id="68" name="组合 67"/>
                <p:cNvGrpSpPr/>
                <p:nvPr/>
              </p:nvGrpSpPr>
              <p:grpSpPr>
                <a:xfrm rot="0">
                  <a:off x="1212" y="1220"/>
                  <a:ext cx="7643" cy="3854"/>
                  <a:chOff x="1422" y="1677"/>
                  <a:chExt cx="7643" cy="4550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1422" y="1677"/>
                    <a:ext cx="7643" cy="4550"/>
                    <a:chOff x="1422" y="1677"/>
                    <a:chExt cx="7643" cy="4550"/>
                  </a:xfrm>
                </p:grpSpPr>
                <p:sp>
                  <p:nvSpPr>
                    <p:cNvPr id="3" name="圆角矩形 2"/>
                    <p:cNvSpPr/>
                    <p:nvPr/>
                  </p:nvSpPr>
                  <p:spPr>
                    <a:xfrm>
                      <a:off x="1422" y="1677"/>
                      <a:ext cx="7643" cy="4550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2687" y="2216"/>
                      <a:ext cx="5321" cy="3835"/>
                      <a:chOff x="2687" y="2216"/>
                      <a:chExt cx="5321" cy="3835"/>
                    </a:xfrm>
                  </p:grpSpPr>
                  <p:grpSp>
                    <p:nvGrpSpPr>
                      <p:cNvPr id="17" name="组合 16"/>
                      <p:cNvGrpSpPr/>
                      <p:nvPr/>
                    </p:nvGrpSpPr>
                    <p:grpSpPr>
                      <a:xfrm rot="0">
                        <a:off x="2687" y="2216"/>
                        <a:ext cx="4308" cy="3835"/>
                        <a:chOff x="7820" y="2124"/>
                        <a:chExt cx="4308" cy="3835"/>
                      </a:xfrm>
                    </p:grpSpPr>
                    <p:grpSp>
                      <p:nvGrpSpPr>
                        <p:cNvPr id="6" name="组合 5"/>
                        <p:cNvGrpSpPr/>
                        <p:nvPr/>
                      </p:nvGrpSpPr>
                      <p:grpSpPr>
                        <a:xfrm>
                          <a:off x="7820" y="3782"/>
                          <a:ext cx="3879" cy="1013"/>
                          <a:chOff x="12757" y="2846"/>
                          <a:chExt cx="3631" cy="1013"/>
                        </a:xfrm>
                      </p:grpSpPr>
                      <p:sp>
                        <p:nvSpPr>
                          <p:cNvPr id="4" name="圆角矩形 3"/>
                          <p:cNvSpPr/>
                          <p:nvPr/>
                        </p:nvSpPr>
                        <p:spPr>
                          <a:xfrm>
                            <a:off x="12862" y="2846"/>
                            <a:ext cx="3215" cy="1013"/>
                          </a:xfrm>
                          <a:prstGeom prst="round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12757" y="3067"/>
                            <a:ext cx="3631" cy="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1400"/>
                              <a:t>重合知识概念共现文本个数</a:t>
                            </a:r>
                            <a:endParaRPr lang="zh-CN" altLang="en-US" sz="1400"/>
                          </a:p>
                        </p:txBody>
                      </p:sp>
                    </p:grpSp>
                    <p:grpSp>
                      <p:nvGrpSpPr>
                        <p:cNvPr id="7" name="组合 6"/>
                        <p:cNvGrpSpPr/>
                        <p:nvPr/>
                      </p:nvGrpSpPr>
                      <p:grpSpPr>
                        <a:xfrm>
                          <a:off x="7941" y="2960"/>
                          <a:ext cx="4187" cy="740"/>
                          <a:chOff x="12871" y="3266"/>
                          <a:chExt cx="3920" cy="740"/>
                        </a:xfrm>
                      </p:grpSpPr>
                      <p:sp>
                        <p:nvSpPr>
                          <p:cNvPr id="8" name="圆角矩形 7"/>
                          <p:cNvSpPr/>
                          <p:nvPr/>
                        </p:nvSpPr>
                        <p:spPr>
                          <a:xfrm>
                            <a:off x="12871" y="3266"/>
                            <a:ext cx="3205" cy="740"/>
                          </a:xfrm>
                          <a:prstGeom prst="round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13160" y="3303"/>
                            <a:ext cx="3631" cy="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1400"/>
                              <a:t>知识概念重合个数</a:t>
                            </a:r>
                            <a:endParaRPr lang="zh-CN" altLang="en-US" sz="1400"/>
                          </a:p>
                        </p:txBody>
                      </p:sp>
                    </p:grpSp>
                    <p:grpSp>
                      <p:nvGrpSpPr>
                        <p:cNvPr id="10" name="组合 9"/>
                        <p:cNvGrpSpPr/>
                        <p:nvPr/>
                      </p:nvGrpSpPr>
                      <p:grpSpPr>
                        <a:xfrm>
                          <a:off x="7931" y="4889"/>
                          <a:ext cx="4030" cy="1070"/>
                          <a:chOff x="12851" y="2629"/>
                          <a:chExt cx="3783" cy="1070"/>
                        </a:xfrm>
                      </p:grpSpPr>
                      <p:sp>
                        <p:nvSpPr>
                          <p:cNvPr id="11" name="圆角矩形 10"/>
                          <p:cNvSpPr/>
                          <p:nvPr/>
                        </p:nvSpPr>
                        <p:spPr>
                          <a:xfrm>
                            <a:off x="12851" y="2629"/>
                            <a:ext cx="3223" cy="1070"/>
                          </a:xfrm>
                          <a:prstGeom prst="round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13003" y="2725"/>
                            <a:ext cx="3631" cy="9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1400"/>
                              <a:t>重合知识概念位置</a:t>
                            </a:r>
                            <a:endParaRPr lang="zh-CN" altLang="en-US" sz="1400"/>
                          </a:p>
                          <a:p>
                            <a:r>
                              <a:rPr lang="zh-CN" altLang="en-US" sz="1400"/>
                              <a:t>（题目，自定，摘要）</a:t>
                            </a:r>
                            <a:endParaRPr lang="zh-CN" altLang="en-US" sz="1400"/>
                          </a:p>
                        </p:txBody>
                      </p:sp>
                    </p:grpSp>
                    <p:grpSp>
                      <p:nvGrpSpPr>
                        <p:cNvPr id="14" name="组合 13"/>
                        <p:cNvGrpSpPr/>
                        <p:nvPr/>
                      </p:nvGrpSpPr>
                      <p:grpSpPr>
                        <a:xfrm>
                          <a:off x="7935" y="2124"/>
                          <a:ext cx="3739" cy="734"/>
                          <a:chOff x="12855" y="3674"/>
                          <a:chExt cx="3510" cy="734"/>
                        </a:xfrm>
                      </p:grpSpPr>
                      <p:sp>
                        <p:nvSpPr>
                          <p:cNvPr id="15" name="圆角矩形 14"/>
                          <p:cNvSpPr/>
                          <p:nvPr/>
                        </p:nvSpPr>
                        <p:spPr>
                          <a:xfrm>
                            <a:off x="12855" y="3674"/>
                            <a:ext cx="3219" cy="734"/>
                          </a:xfrm>
                          <a:prstGeom prst="round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6" name="文本框 15"/>
                          <p:cNvSpPr txBox="1"/>
                          <p:nvPr/>
                        </p:nvSpPr>
                        <p:spPr>
                          <a:xfrm>
                            <a:off x="13003" y="3732"/>
                            <a:ext cx="3362" cy="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1400"/>
                              <a:t>重合知识概念文本数量</a:t>
                            </a:r>
                            <a:endParaRPr lang="zh-CN" altLang="en-US" sz="1400"/>
                          </a:p>
                        </p:txBody>
                      </p:sp>
                    </p:grpSp>
                  </p:grpSp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6446" y="3610"/>
                        <a:ext cx="382" cy="6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b="1"/>
                          <a:t>*</a:t>
                        </a:r>
                        <a:endParaRPr lang="en-US" altLang="zh-CN" b="1"/>
                      </a:p>
                    </p:txBody>
                  </p:sp>
                  <p:sp>
                    <p:nvSpPr>
                      <p:cNvPr id="51" name="圆角矩形 50"/>
                      <p:cNvSpPr/>
                      <p:nvPr/>
                    </p:nvSpPr>
                    <p:spPr>
                      <a:xfrm>
                        <a:off x="6995" y="2216"/>
                        <a:ext cx="1013" cy="3740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167" y="2752"/>
                    <a:ext cx="669" cy="2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各项权重</a:t>
                    </a:r>
                    <a:endParaRPr lang="zh-CN" altLang="en-US"/>
                  </a:p>
                </p:txBody>
              </p:sp>
            </p:grpSp>
            <p:sp>
              <p:nvSpPr>
                <p:cNvPr id="71" name="文本框 70"/>
                <p:cNvSpPr txBox="1"/>
                <p:nvPr/>
              </p:nvSpPr>
              <p:spPr>
                <a:xfrm>
                  <a:off x="4511" y="1194"/>
                  <a:ext cx="227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>
                      <a:sym typeface="+mn-ea"/>
                    </a:rPr>
                    <a:t>知识概念</a:t>
                  </a:r>
                  <a:r>
                    <a:rPr lang="zh-CN" altLang="en-US" sz="1400"/>
                    <a:t>匹配</a:t>
                  </a:r>
                  <a:endParaRPr lang="zh-CN" altLang="en-US" sz="14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375" y="2605"/>
                      <a:ext cx="1375" cy="1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3600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sz="3600" i="1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</m:e>
                            </m:nary>
                          </m:oMath>
                        </m:oMathPara>
                      </a14:m>
                      <a:endParaRPr lang="en-US" altLang="zh-CN" sz="3600"/>
                    </a:p>
                  </p:txBody>
                </p:sp>
              </mc:Choice>
              <mc:Fallback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5" y="2605"/>
                      <a:ext cx="1375" cy="116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 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375" y="6199"/>
                      <a:ext cx="1375" cy="1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3600" i="1"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sz="3600" i="1">
                                    <a:latin typeface="Cambria Math" charset="0"/>
                                    <a:cs typeface="Cambria Math" charset="0"/>
                                  </a:rPr>
                                  <m:t> </m:t>
                                </m:r>
                              </m:e>
                            </m:nary>
                          </m:oMath>
                        </m:oMathPara>
                      </a14:m>
                      <a:endParaRPr lang="en-US" altLang="zh-CN" sz="3600"/>
                    </a:p>
                  </p:txBody>
                </p:sp>
              </mc:Choice>
              <mc:Fallback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5" y="6199"/>
                      <a:ext cx="1375" cy="116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 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35" y="4711"/>
                    <a:ext cx="1375" cy="1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36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3600" i="1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</m:e>
                          </m:nary>
                        </m:oMath>
                      </m:oMathPara>
                    </a14:m>
                    <a:endParaRPr lang="en-US" altLang="zh-CN" sz="3600"/>
                  </a:p>
                </p:txBody>
              </p:sp>
            </mc:Choice>
            <mc:Fallback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" y="4711"/>
                    <a:ext cx="1375" cy="116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sp>
            <p:nvSpPr>
              <p:cNvPr id="80" name="双括号 79"/>
              <p:cNvSpPr/>
              <p:nvPr/>
            </p:nvSpPr>
            <p:spPr>
              <a:xfrm>
                <a:off x="1805" y="2517"/>
                <a:ext cx="12521" cy="6537"/>
              </a:xfrm>
              <a:prstGeom prst="bracketPair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252" y="5004"/>
              <a:ext cx="267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匹配分数</a:t>
              </a:r>
              <a:r>
                <a:rPr lang="en-US" altLang="zh-CN" sz="2000"/>
                <a:t> = </a:t>
              </a:r>
              <a:endParaRPr lang="en-US" altLang="zh-CN" sz="2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表格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华文细黑</vt:lpstr>
      <vt:lpstr>黑体-简</vt:lpstr>
      <vt:lpstr>Cambria Math</vt:lpstr>
      <vt:lpstr>Kingsoft Math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</dc:creator>
  <cp:lastModifiedBy>xx</cp:lastModifiedBy>
  <cp:revision>1</cp:revision>
  <dcterms:created xsi:type="dcterms:W3CDTF">2021-03-20T03:43:56Z</dcterms:created>
  <dcterms:modified xsi:type="dcterms:W3CDTF">2021-03-20T03:43:56Z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