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4" r:id="rId2"/>
    <p:sldId id="268" r:id="rId3"/>
    <p:sldId id="267" r:id="rId4"/>
    <p:sldId id="279" r:id="rId5"/>
    <p:sldId id="278" r:id="rId6"/>
    <p:sldId id="287" r:id="rId7"/>
    <p:sldId id="276" r:id="rId8"/>
    <p:sldId id="270" r:id="rId9"/>
    <p:sldId id="280" r:id="rId10"/>
    <p:sldId id="281" r:id="rId11"/>
    <p:sldId id="282" r:id="rId12"/>
    <p:sldId id="285" r:id="rId13"/>
    <p:sldId id="283" r:id="rId14"/>
    <p:sldId id="284" r:id="rId15"/>
    <p:sldId id="286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0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F87F51-7407-4D54-8242-11B64189F2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C0700-3DD4-4E48-B908-C4A5BAADB0A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384BDA5-F26C-4CA5-93EA-9274BA93F9ED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04D9DBA-F94B-4372-8D72-EE59FEC084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94F8630-A8DC-4016-8C84-1937208DD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FAB8D-7C1D-413D-AF8E-5E4C1C426A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81F78-D9B6-4CAC-9694-0FCFD6622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693AE92-8C42-47C3-AE87-94487B03CF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 /><Relationship Id="rId1" Type="http://schemas.openxmlformats.org/officeDocument/2006/relationships/themeOverride" Target="../theme/themeOverride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4A20CF-B92E-402C-B76E-5FE8E51B2F39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0A96E4-77D4-4EE8-B5E2-8BBB80DBBF2B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6769F-5DB4-4A05-840E-F7A094A9E1CB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3AC0B-24E7-41D9-8A27-1D53F997073E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chemeClr val="accent1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F9CBC-F480-4275-8020-8B38A895DD5F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chemeClr val="accent1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267E749-11CF-46AA-8DD3-BA544E8A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88B12-6FB1-4BFC-8BEF-26E0D0D72585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8632DA4-3AD4-4481-A4DA-1F9B0F68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8187BC8-BBE3-4FD3-88C4-DC44D9D8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4392613"/>
            <a:ext cx="1219200" cy="365125"/>
          </a:xfrm>
        </p:spPr>
        <p:txBody>
          <a:bodyPr/>
          <a:lstStyle>
            <a:lvl1pPr algn="ctr">
              <a:defRPr sz="2400">
                <a:latin typeface="Bodoni MT Condensed" panose="02070606080606020203" pitchFamily="18" charset="0"/>
              </a:defRPr>
            </a:lvl1pPr>
          </a:lstStyle>
          <a:p>
            <a:fld id="{BAF8ED5D-C6FB-475E-80B7-0D3427A06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66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9CED7-6456-48C5-AD08-F566F301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A0691-2BC3-4112-B4BD-78748BFA7DAD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6A70-957F-4C5B-9EB4-86F08676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6D164-FD89-4E34-B8AF-09BCDC21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96A88-63AB-4E51-816B-7292249E83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9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FD63D-FB08-4D8E-8C43-28C538C9C913}"/>
              </a:ext>
            </a:extLst>
          </p:cNvPr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E4575-0427-4EC7-9AF2-E89337CF61A9}"/>
              </a:ext>
            </a:extLst>
          </p:cNvPr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4B9DE1-4666-4395-AE36-C54329C89D06}"/>
              </a:ext>
            </a:extLst>
          </p:cNvPr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B55644-B6AB-4BAD-8B3E-6579DA8A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FA9A2-A463-4D13-960B-B12F4DEF1D9E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83DF69-5DEF-46EA-A0A0-9796AD05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78D9B1-5289-4A2B-8568-962ED435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50196D0D-6553-4421-9064-7505BAC56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417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E99F86-78C1-4342-B082-F5134C4943F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182563"/>
            <a:ext cx="82296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75D29-A01C-42A8-A37E-3FC160DB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62053-6263-470F-9BBA-B84989535C7D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9C2AE-0146-4BD5-8C17-8091482C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140A8-2FCA-47E9-B2AE-50F8E7FC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823D17F-6BF9-48E4-ACD9-90182399F5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93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63FE-C2C9-4D40-A2C2-3A0DA352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806B-E4AD-44C7-8439-B23898025214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2251-3DC3-4257-9E67-27A2E071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2D20-8194-457E-8194-961B4DD5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62493-513D-489D-9F0C-46772C950D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63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55DEBD-B21D-4314-9C39-8BA78B6A01A6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7E474-4C95-4518-90AB-3C1125E40FE0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C1C30-383D-441F-A4A3-1FD09CF80609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49EAD-278F-4962-879B-A3F9A6606C87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509EB-A0B8-455D-BD68-03274A597BAA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7897061-B3C6-4600-96B2-C85253C1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57215-02A3-424F-9A0E-FCA93BF4D385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21C7717-037D-4B0E-B77C-05A59FDF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CF17D5E-D770-48EF-80E7-423B6D09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B32E0B2E-9FAB-40C5-A32B-CC37C2709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39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3040E1-D729-4E9E-8B64-FB1CE2B7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4BFDE-9956-4143-9227-18ADFEA098B1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26D635-2F42-41E7-9D9A-0D337B17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5A3287-F986-4F37-B7C2-ECA544D1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46805-0E4F-4980-9AF2-808CC1ACDA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08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36BD7D5-2E4F-4447-9EF6-A9A245B9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AE19D-305C-40F9-8C3A-D2EB8425F671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DF9105-9FF3-4929-961A-83805DA4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B6D782-959E-49EC-ADC6-0779315C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502F6-ECB6-45F1-939B-432BB40A55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2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995E74-A382-4FD8-8E69-5D19A0FF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052DD-CCF0-4859-B355-E3264B349B18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C47DC25-DDEB-46F1-A0A6-A84B2261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5B5A057-7E31-4B5E-A644-C514F633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DA144-0EFC-4F27-83E3-10D24B2A5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52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51D03-7EED-4112-AAEB-09B74B66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A8555-6673-4A88-89F6-6481F91C2A71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1D4EB-23C9-4713-BD6B-3C75DF9B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130E-FBC6-457D-A3D4-28F8039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E432C-16AD-49EE-9B44-1B22B5327C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91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21123-7E06-4C37-8FA8-793756A89462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9279D-E64D-41A9-BDDF-71476BDEFFF7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017E40-45AD-4C17-9086-08446DCBC90C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05AFAAA7-76C6-44C4-AEC0-E2F7AF3B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DB132-099B-4328-A0E0-3EAE3A43475A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DA66ED6-A383-4C54-91EB-7469A07F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16504D8-B5CD-4491-9E8B-A0DCDA28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1B4C2-0AEE-4DC7-AD5E-B262E0B5CD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48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C52DB6-22CB-409D-9EE1-B45842165E0C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56C1AD-7A36-4134-88FB-C983D6197EF7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8DC38-8CF4-466A-AB2C-8166A5893C60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C05196E-7F04-44DD-A29B-449BE179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4CC17-F2EE-4B6E-8651-F2A3044E9452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7714676-B720-4D7D-99B1-627C569A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4103E0D-07D5-4CE0-9732-E79926FE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23057-2398-4932-8051-B4C8E0C87F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8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E3D174-7FB7-4541-B6B0-FD40F944C805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D9ED14-323D-4B15-9968-6C6301C08CC9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5F879-5480-4B92-9286-F712FB86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01C6CF6C-7AF5-4749-A492-7F9A68F5FC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1B00-E749-4E1D-8A7A-BD85A1CD4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72659EF-7ABE-4272-987F-8615BEFA51F1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D85C9-E1B5-40D3-BD87-E22287E22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4BB22-BE70-4F2E-BCBD-8AD455504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fld id="{C17BD8FF-95B3-4EA6-AA3A-5CB49DB0AB1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6C4B7A-EF22-4B1E-A41F-D4C52916E096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2" r:id="rId2"/>
    <p:sldLayoutId id="2147483685" r:id="rId3"/>
    <p:sldLayoutId id="2147483681" r:id="rId4"/>
    <p:sldLayoutId id="2147483680" r:id="rId5"/>
    <p:sldLayoutId id="2147483679" r:id="rId6"/>
    <p:sldLayoutId id="2147483686" r:id="rId7"/>
    <p:sldLayoutId id="2147483687" r:id="rId8"/>
    <p:sldLayoutId id="2147483688" r:id="rId9"/>
    <p:sldLayoutId id="2147483678" r:id="rId10"/>
    <p:sldLayoutId id="2147483689" r:id="rId11"/>
    <p:sldLayoutId id="214748368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>
            <a:extLst>
              <a:ext uri="{FF2B5EF4-FFF2-40B4-BE49-F238E27FC236}">
                <a16:creationId xmlns:a16="http://schemas.microsoft.com/office/drawing/2014/main" id="{D9904FFD-8E4B-42C5-A814-545FB9A62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90800"/>
            <a:ext cx="5518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/>
              <a:t>ALGORITHM ANALYSIS </a:t>
            </a:r>
          </a:p>
          <a:p>
            <a:pPr algn="ctr"/>
            <a:r>
              <a:rPr lang="en-US" altLang="en-US" sz="3600" b="1"/>
              <a:t>AND DESIGN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AB300BE6-4D9E-4E3F-9D65-34DE53A6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89513"/>
            <a:ext cx="687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 The Subject Matter, Learning Process and Course Evaluation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DF010B00-8A0C-457B-9CBF-E27D06148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962400"/>
            <a:ext cx="419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Course Instructor: Kannan Srinathan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AE7868A-99D3-412F-B079-2BBC1A9E56C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64477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800" b="1">
                <a:ln>
                  <a:noFill/>
                </a:ln>
                <a:effectLst/>
              </a:rPr>
              <a:t>WHAT DO WE MEAN BY “SOLUTIONS”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64A9BDF-0D12-4604-B912-EA52C21C99E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71600" y="4876800"/>
            <a:ext cx="6400800" cy="4572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</a:rPr>
              <a:t>In the world of computing? In this course?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F96915B-32E1-4149-BBFD-E5320E04B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What are SOLUTIONS?</a:t>
            </a:r>
          </a:p>
        </p:txBody>
      </p:sp>
      <p:grpSp>
        <p:nvGrpSpPr>
          <p:cNvPr id="2" name="Content Placeholder 92162">
            <a:extLst>
              <a:ext uri="{FF2B5EF4-FFF2-40B4-BE49-F238E27FC236}">
                <a16:creationId xmlns:a16="http://schemas.microsoft.com/office/drawing/2014/main" id="{1950E58E-C856-4BDC-8170-400881FFB10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38288"/>
            <a:ext cx="8382000" cy="4329112"/>
            <a:chOff x="240" y="969"/>
            <a:chExt cx="5280" cy="2727"/>
          </a:xfrm>
        </p:grpSpPr>
        <p:sp>
          <p:nvSpPr>
            <p:cNvPr id="3" name="_s92165">
              <a:extLst>
                <a:ext uri="{FF2B5EF4-FFF2-40B4-BE49-F238E27FC236}">
                  <a16:creationId xmlns:a16="http://schemas.microsoft.com/office/drawing/2014/main" id="{8EB494EA-1780-4A8E-9B42-49CE69562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346"/>
              <a:ext cx="38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92166">
              <a:extLst>
                <a:ext uri="{FF2B5EF4-FFF2-40B4-BE49-F238E27FC236}">
                  <a16:creationId xmlns:a16="http://schemas.microsoft.com/office/drawing/2014/main" id="{5F8C18B7-2919-48D7-A088-80C1947B5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11"/>
              <a:ext cx="1392" cy="67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BE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Is the Solution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Realistic?</a:t>
              </a:r>
            </a:p>
          </p:txBody>
        </p:sp>
        <p:sp>
          <p:nvSpPr>
            <p:cNvPr id="5" name="_s92167">
              <a:extLst>
                <a:ext uri="{FF2B5EF4-FFF2-40B4-BE49-F238E27FC236}">
                  <a16:creationId xmlns:a16="http://schemas.microsoft.com/office/drawing/2014/main" id="{D0D640AB-7B51-4A04-AAF3-08C5FDA6B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645"/>
              <a:ext cx="0" cy="31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92168">
              <a:extLst>
                <a:ext uri="{FF2B5EF4-FFF2-40B4-BE49-F238E27FC236}">
                  <a16:creationId xmlns:a16="http://schemas.microsoft.com/office/drawing/2014/main" id="{6766B107-9240-4468-B0E3-CBC54EB33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76"/>
              <a:ext cx="1488" cy="576"/>
            </a:xfrm>
            <a:prstGeom prst="ellipse">
              <a:avLst/>
            </a:prstGeom>
            <a:solidFill>
              <a:srgbClr val="01BD0A"/>
            </a:solidFill>
            <a:ln w="28575">
              <a:solidFill>
                <a:srgbClr val="019308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Discrete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vs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Continuous</a:t>
              </a:r>
            </a:p>
          </p:txBody>
        </p:sp>
        <p:sp>
          <p:nvSpPr>
            <p:cNvPr id="7" name="_s92169">
              <a:extLst>
                <a:ext uri="{FF2B5EF4-FFF2-40B4-BE49-F238E27FC236}">
                  <a16:creationId xmlns:a16="http://schemas.microsoft.com/office/drawing/2014/main" id="{3ABD25EA-2509-4FFF-95A6-2BF1BF955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346"/>
              <a:ext cx="38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92170">
              <a:extLst>
                <a:ext uri="{FF2B5EF4-FFF2-40B4-BE49-F238E27FC236}">
                  <a16:creationId xmlns:a16="http://schemas.microsoft.com/office/drawing/2014/main" id="{E88400E7-123D-42D5-969C-D8BAB4234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1344" cy="581"/>
            </a:xfrm>
            <a:prstGeom prst="ellipse">
              <a:avLst/>
            </a:prstGeom>
            <a:solidFill>
              <a:srgbClr val="0399FF"/>
            </a:solidFill>
            <a:ln w="28575">
              <a:solidFill>
                <a:srgbClr val="4B595B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Is it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Computational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Solution?</a:t>
              </a:r>
            </a:p>
          </p:txBody>
        </p:sp>
        <p:sp>
          <p:nvSpPr>
            <p:cNvPr id="9" name="_s92171">
              <a:extLst>
                <a:ext uri="{FF2B5EF4-FFF2-40B4-BE49-F238E27FC236}">
                  <a16:creationId xmlns:a16="http://schemas.microsoft.com/office/drawing/2014/main" id="{229A843A-EB81-4476-9C2D-4F5341E30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06"/>
              <a:ext cx="0" cy="31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_s92172">
              <a:extLst>
                <a:ext uri="{FF2B5EF4-FFF2-40B4-BE49-F238E27FC236}">
                  <a16:creationId xmlns:a16="http://schemas.microsoft.com/office/drawing/2014/main" id="{32167646-BB8C-43C1-AB6C-2E7D1806B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4"/>
              <a:ext cx="1680" cy="576"/>
            </a:xfrm>
            <a:prstGeom prst="ellipse">
              <a:avLst/>
            </a:prstGeom>
            <a:solidFill>
              <a:srgbClr val="FF8C01"/>
            </a:solidFill>
            <a:ln w="28575">
              <a:solidFill>
                <a:srgbClr val="D876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What </a:t>
              </a:r>
              <a:r>
                <a:rPr kumimoji="0" lang="en-US" altLang="en-US" sz="13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problem</a:t>
              </a: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is considered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as solved by a solution?</a:t>
              </a:r>
            </a:p>
          </p:txBody>
        </p:sp>
        <p:sp>
          <p:nvSpPr>
            <p:cNvPr id="11" name="_s92173">
              <a:extLst>
                <a:ext uri="{FF2B5EF4-FFF2-40B4-BE49-F238E27FC236}">
                  <a16:creationId xmlns:a16="http://schemas.microsoft.com/office/drawing/2014/main" id="{2D0CC4A0-D3FD-4555-9B97-4D2F40689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89"/>
              <a:ext cx="1536" cy="656"/>
            </a:xfrm>
            <a:prstGeom prst="ellipse">
              <a:avLst/>
            </a:prstGeom>
            <a:solidFill>
              <a:srgbClr val="F1FD09"/>
            </a:solidFill>
            <a:ln w="28575">
              <a:solidFill>
                <a:srgbClr val="CAD402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Solutions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(Sequential Algo)</a:t>
              </a:r>
            </a:p>
          </p:txBody>
        </p:sp>
      </p:grpSp>
      <p:sp>
        <p:nvSpPr>
          <p:cNvPr id="92174" name="Text Box 14">
            <a:extLst>
              <a:ext uri="{FF2B5EF4-FFF2-40B4-BE49-F238E27FC236}">
                <a16:creationId xmlns:a16="http://schemas.microsoft.com/office/drawing/2014/main" id="{8F177758-F134-49B8-9DDF-D835F0658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019800"/>
            <a:ext cx="7239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solidFill>
                  <a:srgbClr val="0000CC"/>
                </a:solidFill>
              </a:rPr>
              <a:t>Exemplary Challenges in Understanding “SOLUTIONS” in the Sequential Setting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70BDD898-A99F-4696-8FFB-C0D35E65105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64477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400" b="1">
                <a:ln>
                  <a:noFill/>
                </a:ln>
                <a:effectLst/>
              </a:rPr>
              <a:t>ANOTHER TASK BEFORE THE NEXT CLASS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68930E1-C308-475F-BC73-D72A512A3FD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" y="4800600"/>
            <a:ext cx="8991600" cy="5334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Try and discover your own answers to “what’s a </a:t>
            </a:r>
            <a:r>
              <a:rPr lang="en-US" altLang="en-US" sz="1800" b="1" u="sng">
                <a:solidFill>
                  <a:schemeClr val="tx1"/>
                </a:solidFill>
              </a:rPr>
              <a:t>solution</a:t>
            </a:r>
            <a:r>
              <a:rPr lang="en-US" altLang="en-US" sz="1800" b="1">
                <a:solidFill>
                  <a:schemeClr val="tx1"/>
                </a:solidFill>
              </a:rPr>
              <a:t>” in Sequential Algorithms  setting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99A7F47D-C428-4064-8352-DB84173649D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64477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ln>
                  <a:noFill/>
                </a:ln>
                <a:effectLst/>
              </a:rPr>
              <a:t>“BETTER”: Comparing Solutions!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30471E6-FD5B-4B6C-B5D3-4ADA40EA80D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71600" y="4876800"/>
            <a:ext cx="6400800" cy="4572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</a:rPr>
              <a:t>In the world of computing? In this course?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42D3DD73-EEB8-4439-9C31-8A53FCBFE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How to COMPARE various Solutions?</a:t>
            </a:r>
          </a:p>
        </p:txBody>
      </p:sp>
      <p:grpSp>
        <p:nvGrpSpPr>
          <p:cNvPr id="2" name="Content Placeholder 96258">
            <a:extLst>
              <a:ext uri="{FF2B5EF4-FFF2-40B4-BE49-F238E27FC236}">
                <a16:creationId xmlns:a16="http://schemas.microsoft.com/office/drawing/2014/main" id="{2F84AF79-3728-425A-A482-FA783613493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38288"/>
            <a:ext cx="8382000" cy="4329112"/>
            <a:chOff x="240" y="969"/>
            <a:chExt cx="5280" cy="2727"/>
          </a:xfrm>
        </p:grpSpPr>
        <p:sp>
          <p:nvSpPr>
            <p:cNvPr id="3" name="_s96261">
              <a:extLst>
                <a:ext uri="{FF2B5EF4-FFF2-40B4-BE49-F238E27FC236}">
                  <a16:creationId xmlns:a16="http://schemas.microsoft.com/office/drawing/2014/main" id="{2F83F1D8-CCDF-4B77-9FCD-496B4B8F5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346"/>
              <a:ext cx="38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96262">
              <a:extLst>
                <a:ext uri="{FF2B5EF4-FFF2-40B4-BE49-F238E27FC236}">
                  <a16:creationId xmlns:a16="http://schemas.microsoft.com/office/drawing/2014/main" id="{A3274945-4E44-43BB-872E-03ECB7910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11"/>
              <a:ext cx="1392" cy="67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BE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Worst-case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Analysis? Or else?</a:t>
              </a:r>
            </a:p>
          </p:txBody>
        </p:sp>
        <p:sp>
          <p:nvSpPr>
            <p:cNvPr id="5" name="_s96263">
              <a:extLst>
                <a:ext uri="{FF2B5EF4-FFF2-40B4-BE49-F238E27FC236}">
                  <a16:creationId xmlns:a16="http://schemas.microsoft.com/office/drawing/2014/main" id="{92B917DB-E256-47B2-982C-19CF85A69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645"/>
              <a:ext cx="0" cy="31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96264">
              <a:extLst>
                <a:ext uri="{FF2B5EF4-FFF2-40B4-BE49-F238E27FC236}">
                  <a16:creationId xmlns:a16="http://schemas.microsoft.com/office/drawing/2014/main" id="{7B5BFA87-EAB4-4EF5-BBA2-9304834CF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76"/>
              <a:ext cx="1488" cy="576"/>
            </a:xfrm>
            <a:prstGeom prst="ellipse">
              <a:avLst/>
            </a:prstGeom>
            <a:solidFill>
              <a:srgbClr val="01BD0A"/>
            </a:solidFill>
            <a:ln w="28575">
              <a:solidFill>
                <a:srgbClr val="019308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What is SPACE?</a:t>
              </a:r>
            </a:p>
          </p:txBody>
        </p:sp>
        <p:sp>
          <p:nvSpPr>
            <p:cNvPr id="7" name="_s96265">
              <a:extLst>
                <a:ext uri="{FF2B5EF4-FFF2-40B4-BE49-F238E27FC236}">
                  <a16:creationId xmlns:a16="http://schemas.microsoft.com/office/drawing/2014/main" id="{A7F8FE07-3BBA-4400-8626-F77005961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346"/>
              <a:ext cx="38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96266">
              <a:extLst>
                <a:ext uri="{FF2B5EF4-FFF2-40B4-BE49-F238E27FC236}">
                  <a16:creationId xmlns:a16="http://schemas.microsoft.com/office/drawing/2014/main" id="{04E4A0C9-0207-4290-9BD7-839FEAA22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1344" cy="581"/>
            </a:xfrm>
            <a:prstGeom prst="ellipse">
              <a:avLst/>
            </a:prstGeom>
            <a:solidFill>
              <a:srgbClr val="0399FF"/>
            </a:solidFill>
            <a:ln w="28575">
              <a:solidFill>
                <a:srgbClr val="4B595B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What is TIME?</a:t>
              </a:r>
            </a:p>
          </p:txBody>
        </p:sp>
        <p:sp>
          <p:nvSpPr>
            <p:cNvPr id="9" name="_s96267">
              <a:extLst>
                <a:ext uri="{FF2B5EF4-FFF2-40B4-BE49-F238E27FC236}">
                  <a16:creationId xmlns:a16="http://schemas.microsoft.com/office/drawing/2014/main" id="{71B0F970-35AD-4DDF-9C1B-2B6CD1029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06"/>
              <a:ext cx="0" cy="31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_s96268">
              <a:extLst>
                <a:ext uri="{FF2B5EF4-FFF2-40B4-BE49-F238E27FC236}">
                  <a16:creationId xmlns:a16="http://schemas.microsoft.com/office/drawing/2014/main" id="{BD169D7A-6646-48D0-B2A5-E50E71538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4"/>
              <a:ext cx="1680" cy="576"/>
            </a:xfrm>
            <a:prstGeom prst="ellipse">
              <a:avLst/>
            </a:prstGeom>
            <a:solidFill>
              <a:srgbClr val="FF8C01"/>
            </a:solidFill>
            <a:ln w="28575">
              <a:solidFill>
                <a:srgbClr val="D876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Asymptotic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Analysis.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But why?</a:t>
              </a:r>
            </a:p>
          </p:txBody>
        </p:sp>
        <p:sp>
          <p:nvSpPr>
            <p:cNvPr id="11" name="_s96269">
              <a:extLst>
                <a:ext uri="{FF2B5EF4-FFF2-40B4-BE49-F238E27FC236}">
                  <a16:creationId xmlns:a16="http://schemas.microsoft.com/office/drawing/2014/main" id="{EC7E4703-EF4A-4573-AF19-008C6E1E0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89"/>
              <a:ext cx="1536" cy="656"/>
            </a:xfrm>
            <a:prstGeom prst="ellipse">
              <a:avLst/>
            </a:prstGeom>
            <a:solidFill>
              <a:srgbClr val="F1FD09"/>
            </a:solidFill>
            <a:ln w="28575">
              <a:solidFill>
                <a:srgbClr val="CAD402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BETTER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Solutions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(Sequential Algo)</a:t>
              </a:r>
            </a:p>
          </p:txBody>
        </p:sp>
      </p:grpSp>
      <p:sp>
        <p:nvSpPr>
          <p:cNvPr id="96270" name="Text Box 14">
            <a:extLst>
              <a:ext uri="{FF2B5EF4-FFF2-40B4-BE49-F238E27FC236}">
                <a16:creationId xmlns:a16="http://schemas.microsoft.com/office/drawing/2014/main" id="{34FF5BF2-A1BF-424F-8413-893857DBF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019800"/>
            <a:ext cx="7239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solidFill>
                  <a:srgbClr val="0000CC"/>
                </a:solidFill>
              </a:rPr>
              <a:t>Exemplary Challenges in Understanding “BETTER” Solutions in the Sequential Setting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80E891A3-90EF-45B0-A0EE-CAF3D85493B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64477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000" b="1">
                <a:ln>
                  <a:noFill/>
                </a:ln>
                <a:effectLst/>
              </a:rPr>
              <a:t>YET ANOTHER TASK BEFORE THE NEXT CLASS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7215EA5-FD23-40AF-ABA2-F4A7515CB9C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" y="4800600"/>
            <a:ext cx="8991600" cy="5334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tx1"/>
                </a:solidFill>
              </a:rPr>
              <a:t>Try and discover your own answers to “</a:t>
            </a:r>
            <a:r>
              <a:rPr lang="en-US" altLang="en-US" sz="1600" b="1" u="sng">
                <a:solidFill>
                  <a:schemeClr val="tx1"/>
                </a:solidFill>
              </a:rPr>
              <a:t>comparing solutions</a:t>
            </a:r>
            <a:r>
              <a:rPr lang="en-US" altLang="en-US" sz="1600" b="1">
                <a:solidFill>
                  <a:schemeClr val="tx1"/>
                </a:solidFill>
              </a:rPr>
              <a:t>” in Sequential Algorithms  setting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A9C0EFC-BD0D-4EC3-B08C-DFF5AB129E4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64477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ln>
                  <a:noFill/>
                </a:ln>
                <a:effectLst/>
              </a:rPr>
              <a:t>COURSE EVALUATION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BD6A3E8-9627-4B06-B05C-0864CCEC82D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71600" y="4876800"/>
            <a:ext cx="6400800" cy="4572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</a:rPr>
              <a:t>Grading Plan &amp; Workload Distribution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04AAFD5-B91E-4139-9918-4F826D4A7998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 bwMode="auto">
          <a:xfrm>
            <a:off x="533400" y="182563"/>
            <a:ext cx="8229600" cy="1111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The Percentages (Indicative)</a:t>
            </a:r>
          </a:p>
        </p:txBody>
      </p:sp>
      <p:grpSp>
        <p:nvGrpSpPr>
          <p:cNvPr id="2" name="Content Placeholder 59394">
            <a:extLst>
              <a:ext uri="{FF2B5EF4-FFF2-40B4-BE49-F238E27FC236}">
                <a16:creationId xmlns:a16="http://schemas.microsoft.com/office/drawing/2014/main" id="{EABEE952-C1F0-486A-86D0-D4C96BD432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1600200"/>
            <a:ext cx="9144000" cy="5310188"/>
            <a:chOff x="0" y="1008"/>
            <a:chExt cx="5760" cy="3345"/>
          </a:xfrm>
        </p:grpSpPr>
        <p:sp>
          <p:nvSpPr>
            <p:cNvPr id="3" name="_s59397">
              <a:extLst>
                <a:ext uri="{FF2B5EF4-FFF2-40B4-BE49-F238E27FC236}">
                  <a16:creationId xmlns:a16="http://schemas.microsoft.com/office/drawing/2014/main" id="{6668CB0B-C3F7-47FC-AE21-FE4D959BFE3D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259" y="1587"/>
              <a:ext cx="1242" cy="124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467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59398">
              <a:extLst>
                <a:ext uri="{FF2B5EF4-FFF2-40B4-BE49-F238E27FC236}">
                  <a16:creationId xmlns:a16="http://schemas.microsoft.com/office/drawing/2014/main" id="{C67AE8D6-DDC4-438A-AACE-6E49D22C0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3"/>
              <a:ext cx="12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_s59399">
              <a:extLst>
                <a:ext uri="{FF2B5EF4-FFF2-40B4-BE49-F238E27FC236}">
                  <a16:creationId xmlns:a16="http://schemas.microsoft.com/office/drawing/2014/main" id="{CFA02438-FE74-4649-BF71-91B2ECB6E749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668" y="2296"/>
              <a:ext cx="1242" cy="1242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4670">
              <a:solidFill>
                <a:schemeClr val="hlink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59400">
              <a:extLst>
                <a:ext uri="{FF2B5EF4-FFF2-40B4-BE49-F238E27FC236}">
                  <a16:creationId xmlns:a16="http://schemas.microsoft.com/office/drawing/2014/main" id="{BC89393A-42EF-4899-97C9-420CD8412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3289"/>
              <a:ext cx="12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_s59401">
              <a:extLst>
                <a:ext uri="{FF2B5EF4-FFF2-40B4-BE49-F238E27FC236}">
                  <a16:creationId xmlns:a16="http://schemas.microsoft.com/office/drawing/2014/main" id="{E401C67F-1592-41D8-BD2C-B3D81D4F3244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1850" y="2296"/>
              <a:ext cx="1242" cy="1242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4670">
              <a:solidFill>
                <a:schemeClr val="folHlink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59402">
              <a:extLst>
                <a:ext uri="{FF2B5EF4-FFF2-40B4-BE49-F238E27FC236}">
                  <a16:creationId xmlns:a16="http://schemas.microsoft.com/office/drawing/2014/main" id="{C8981578-95E6-4856-8719-00BA50D13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3289"/>
              <a:ext cx="12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E6E3965C-9849-4B99-8F68-203A4E568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8" y="1824"/>
              <a:ext cx="83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Self Discovery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10%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D5E50F88-10BC-489F-A6B4-376BA2FAA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2736"/>
              <a:ext cx="73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Reading &amp;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Understanding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10%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CCCC1BD0-0375-4B20-A3C4-413E70E5A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2736"/>
              <a:ext cx="805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Brainstorming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in Teams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10%</a:t>
              </a: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61FDA467-655B-4208-95C2-6CB9A0835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7" y="2390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15%</a:t>
              </a: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18A28980-AE52-4D5E-8E45-4A487CD93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" y="2904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15%</a:t>
              </a: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B51096F3-9998-4FAA-A820-00D3B9DAE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572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25%</a:t>
              </a:r>
            </a:p>
          </p:txBody>
        </p:sp>
        <p:sp>
          <p:nvSpPr>
            <p:cNvPr id="15" name="Text Box 21">
              <a:extLst>
                <a:ext uri="{FF2B5EF4-FFF2-40B4-BE49-F238E27FC236}">
                  <a16:creationId xmlns:a16="http://schemas.microsoft.com/office/drawing/2014/main" id="{094EF63F-1933-4317-BE7D-DFF930B90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1200"/>
              <a:ext cx="1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616B6182-653F-472E-9C15-D0FE5058B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2380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15%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BA16143-17B0-4F87-A14D-27554C470BF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949575"/>
            <a:ext cx="8001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800" b="1">
                <a:ln>
                  <a:noFill/>
                </a:ln>
                <a:effectLst/>
              </a:rPr>
              <a:t>MAKE A MOVIE / BOOK / SYSTEM / GAME / NOVEL / COMIC / CARTOON / …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1D74670-B1C5-47E4-84F2-145F5C84D8B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4953000"/>
            <a:ext cx="6096000" cy="4572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</a:rPr>
              <a:t>ENCOMPASSING THE SUBJECT MATTER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E6166BA-153D-4B46-8A5E-53528D93C63D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 bwMode="auto">
          <a:xfrm>
            <a:off x="533400" y="76200"/>
            <a:ext cx="8305800" cy="1341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800">
                <a:ln>
                  <a:noFill/>
                </a:ln>
                <a:effectLst/>
              </a:rPr>
              <a:t>ALONG WITH (PERIODIC) DOCUMENTATION OF RELATED THINGS THAT YOUR TEAM HAS TO:</a:t>
            </a:r>
          </a:p>
        </p:txBody>
      </p:sp>
      <p:grpSp>
        <p:nvGrpSpPr>
          <p:cNvPr id="2" name="Content Placeholder 69634">
            <a:extLst>
              <a:ext uri="{FF2B5EF4-FFF2-40B4-BE49-F238E27FC236}">
                <a16:creationId xmlns:a16="http://schemas.microsoft.com/office/drawing/2014/main" id="{10097774-FB80-4EC8-942B-09AAFE4E88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1547813"/>
            <a:ext cx="9144000" cy="5310187"/>
            <a:chOff x="192" y="1008"/>
            <a:chExt cx="6012" cy="3345"/>
          </a:xfrm>
        </p:grpSpPr>
        <p:sp>
          <p:nvSpPr>
            <p:cNvPr id="3" name="_s69637">
              <a:extLst>
                <a:ext uri="{FF2B5EF4-FFF2-40B4-BE49-F238E27FC236}">
                  <a16:creationId xmlns:a16="http://schemas.microsoft.com/office/drawing/2014/main" id="{763B6FC1-DCBB-432F-8A90-9858BBE34C62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577" y="1587"/>
              <a:ext cx="1242" cy="124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467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69638">
              <a:extLst>
                <a:ext uri="{FF2B5EF4-FFF2-40B4-BE49-F238E27FC236}">
                  <a16:creationId xmlns:a16="http://schemas.microsoft.com/office/drawing/2014/main" id="{4586DA7E-449D-4EC8-8D6C-ABAD1EA63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153"/>
              <a:ext cx="12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_s69639">
              <a:extLst>
                <a:ext uri="{FF2B5EF4-FFF2-40B4-BE49-F238E27FC236}">
                  <a16:creationId xmlns:a16="http://schemas.microsoft.com/office/drawing/2014/main" id="{A03FC25E-A565-4543-B292-5E71DCEB3EF9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986" y="2296"/>
              <a:ext cx="1242" cy="1242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4670">
              <a:solidFill>
                <a:schemeClr val="hlink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69640">
              <a:extLst>
                <a:ext uri="{FF2B5EF4-FFF2-40B4-BE49-F238E27FC236}">
                  <a16:creationId xmlns:a16="http://schemas.microsoft.com/office/drawing/2014/main" id="{95486BC4-761A-4B04-A457-2EB6D024E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3289"/>
              <a:ext cx="12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_s69641">
              <a:extLst>
                <a:ext uri="{FF2B5EF4-FFF2-40B4-BE49-F238E27FC236}">
                  <a16:creationId xmlns:a16="http://schemas.microsoft.com/office/drawing/2014/main" id="{FA02CA15-13A1-4A28-B766-437598686B70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168" y="2296"/>
              <a:ext cx="1242" cy="1242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4670">
              <a:solidFill>
                <a:schemeClr val="folHlink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69642">
              <a:extLst>
                <a:ext uri="{FF2B5EF4-FFF2-40B4-BE49-F238E27FC236}">
                  <a16:creationId xmlns:a16="http://schemas.microsoft.com/office/drawing/2014/main" id="{301F1C2A-68E1-4EB1-970B-D63844F9E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3289"/>
              <a:ext cx="12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B7582C4E-4106-468E-8075-C87E814C5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" y="1824"/>
              <a:ext cx="86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Self Discovery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10%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E5D16891-5610-47A6-8BCC-82FA2B837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2736"/>
              <a:ext cx="76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Reading &amp;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Understanding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10%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1C55BE62-FC2D-4F1E-BB8F-D26DED650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0" y="2736"/>
              <a:ext cx="8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Brainstorming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in Teams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10%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A72D26F9-D94F-415E-8E33-091FF31D2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" y="2390"/>
              <a:ext cx="3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15%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AA5761DB-FD72-4E6D-AA1A-18DB20354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2904"/>
              <a:ext cx="3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15%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E2977449-022E-4A66-B4D2-9AC119BA0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2572"/>
              <a:ext cx="3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25%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CBFAB593-31ED-435C-9808-702F37447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00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AD7647FF-52AE-432C-89EF-E7C1A299C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056"/>
              <a:ext cx="2208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Rejoice </a:t>
              </a: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Eureka!</a:t>
              </a: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Moments  [15%]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Think </a:t>
              </a: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differently </a:t>
              </a: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about topics [10%]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Build the overall project</a:t>
              </a: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[25%]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55E5A5FC-095A-4D71-94DF-7E2AE0520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056"/>
              <a:ext cx="230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Read &amp; Review / Lecture Notes [10%]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Teach/Present/Implement [15%]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Write Term-papers [15%]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Participate in Class/Discuss in Teams [10%]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DA8E2E5A-098D-4379-AE42-7F87E4931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" y="2390"/>
              <a:ext cx="3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15%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>
            <a:extLst>
              <a:ext uri="{FF2B5EF4-FFF2-40B4-BE49-F238E27FC236}">
                <a16:creationId xmlns:a16="http://schemas.microsoft.com/office/drawing/2014/main" id="{AE65F892-B004-4BB3-8815-6C4859D5540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64477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ln>
                  <a:noFill/>
                </a:ln>
                <a:effectLst/>
              </a:rPr>
              <a:t>THE SUBJECT MATTER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C3F1D785-1108-4AA3-B22C-F358A2DD0B2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71600" y="4876800"/>
            <a:ext cx="6400800" cy="4572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</a:rPr>
              <a:t>The Main Questions/Facets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6666CCB-129B-423D-8F0B-2C25FB591A3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64477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ln>
                  <a:noFill/>
                </a:ln>
                <a:effectLst/>
              </a:rPr>
              <a:t>THANK YOU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81155A3-C981-4C37-86BA-813E5C0C62E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71600" y="4876800"/>
            <a:ext cx="6400800" cy="4572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</a:rPr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59BAC2E-A1EE-4A27-B1BF-A9D379E4C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Main Questions</a:t>
            </a:r>
          </a:p>
        </p:txBody>
      </p:sp>
      <p:grpSp>
        <p:nvGrpSpPr>
          <p:cNvPr id="2" name="Content Placeholder 38983">
            <a:extLst>
              <a:ext uri="{FF2B5EF4-FFF2-40B4-BE49-F238E27FC236}">
                <a16:creationId xmlns:a16="http://schemas.microsoft.com/office/drawing/2014/main" id="{F5AFF521-8742-4520-8329-793B39B36B5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38288"/>
            <a:ext cx="8382000" cy="4648200"/>
            <a:chOff x="240" y="969"/>
            <a:chExt cx="5280" cy="2928"/>
          </a:xfrm>
        </p:grpSpPr>
        <p:sp>
          <p:nvSpPr>
            <p:cNvPr id="3" name="_s38993">
              <a:extLst>
                <a:ext uri="{FF2B5EF4-FFF2-40B4-BE49-F238E27FC236}">
                  <a16:creationId xmlns:a16="http://schemas.microsoft.com/office/drawing/2014/main" id="{15196878-8DF0-4C76-A8B0-13BCB7E1E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448"/>
              <a:ext cx="38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38992">
              <a:extLst>
                <a:ext uri="{FF2B5EF4-FFF2-40B4-BE49-F238E27FC236}">
                  <a16:creationId xmlns:a16="http://schemas.microsoft.com/office/drawing/2014/main" id="{38E41D26-37C0-4ABC-8BDE-A57B56FE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97"/>
              <a:ext cx="672" cy="67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BE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BETTER?</a:t>
              </a:r>
            </a:p>
          </p:txBody>
        </p:sp>
        <p:sp>
          <p:nvSpPr>
            <p:cNvPr id="5" name="_s38991">
              <a:extLst>
                <a:ext uri="{FF2B5EF4-FFF2-40B4-BE49-F238E27FC236}">
                  <a16:creationId xmlns:a16="http://schemas.microsoft.com/office/drawing/2014/main" id="{5CC0AAB9-99A1-4AC9-A2B7-D46A428E9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69"/>
              <a:ext cx="0" cy="3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38990">
              <a:extLst>
                <a:ext uri="{FF2B5EF4-FFF2-40B4-BE49-F238E27FC236}">
                  <a16:creationId xmlns:a16="http://schemas.microsoft.com/office/drawing/2014/main" id="{A239777A-360A-4FE1-8524-49D182571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106"/>
              <a:ext cx="672" cy="672"/>
            </a:xfrm>
            <a:prstGeom prst="ellipse">
              <a:avLst/>
            </a:prstGeom>
            <a:solidFill>
              <a:srgbClr val="01BD0A"/>
            </a:solidFill>
            <a:ln w="28575">
              <a:solidFill>
                <a:srgbClr val="019308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SOLUTIONS?</a:t>
              </a:r>
            </a:p>
          </p:txBody>
        </p:sp>
        <p:sp>
          <p:nvSpPr>
            <p:cNvPr id="7" name="_s38989">
              <a:extLst>
                <a:ext uri="{FF2B5EF4-FFF2-40B4-BE49-F238E27FC236}">
                  <a16:creationId xmlns:a16="http://schemas.microsoft.com/office/drawing/2014/main" id="{8E16A1E1-B006-4571-AF3D-DD0955279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48"/>
              <a:ext cx="38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38988">
              <a:extLst>
                <a:ext uri="{FF2B5EF4-FFF2-40B4-BE49-F238E27FC236}">
                  <a16:creationId xmlns:a16="http://schemas.microsoft.com/office/drawing/2014/main" id="{45F939C9-F67D-4849-8DA1-45E45A898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97"/>
              <a:ext cx="672" cy="672"/>
            </a:xfrm>
            <a:prstGeom prst="ellipse">
              <a:avLst/>
            </a:prstGeom>
            <a:solidFill>
              <a:srgbClr val="0399FF"/>
            </a:solidFill>
            <a:ln w="28575">
              <a:solidFill>
                <a:srgbClr val="4B595B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BEST?</a:t>
              </a:r>
            </a:p>
          </p:txBody>
        </p:sp>
        <p:sp>
          <p:nvSpPr>
            <p:cNvPr id="9" name="_s38987">
              <a:extLst>
                <a:ext uri="{FF2B5EF4-FFF2-40B4-BE49-F238E27FC236}">
                  <a16:creationId xmlns:a16="http://schemas.microsoft.com/office/drawing/2014/main" id="{EC8DD441-2D64-4103-BFE7-20C746B7F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60"/>
              <a:ext cx="0" cy="3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_s38986">
              <a:extLst>
                <a:ext uri="{FF2B5EF4-FFF2-40B4-BE49-F238E27FC236}">
                  <a16:creationId xmlns:a16="http://schemas.microsoft.com/office/drawing/2014/main" id="{5BF1FF68-4DFA-41C0-9BC8-4693E3BC0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088"/>
              <a:ext cx="672" cy="672"/>
            </a:xfrm>
            <a:prstGeom prst="ellipse">
              <a:avLst/>
            </a:prstGeom>
            <a:solidFill>
              <a:srgbClr val="FF8C01"/>
            </a:solidFill>
            <a:ln w="28575">
              <a:solidFill>
                <a:srgbClr val="D876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PROBLEMS?</a:t>
              </a:r>
            </a:p>
          </p:txBody>
        </p:sp>
        <p:sp>
          <p:nvSpPr>
            <p:cNvPr id="11" name="_s38985">
              <a:extLst>
                <a:ext uri="{FF2B5EF4-FFF2-40B4-BE49-F238E27FC236}">
                  <a16:creationId xmlns:a16="http://schemas.microsoft.com/office/drawing/2014/main" id="{F0BB0123-AF7E-422E-BD66-EE2DCABD1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64"/>
              <a:ext cx="1536" cy="705"/>
            </a:xfrm>
            <a:prstGeom prst="ellipse">
              <a:avLst/>
            </a:prstGeom>
            <a:solidFill>
              <a:srgbClr val="F1FD09"/>
            </a:solidFill>
            <a:ln w="28575">
              <a:solidFill>
                <a:srgbClr val="CAD402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Better-and-Better Solutions To Computational Problems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3CCAB93-FF44-4323-A65D-4EAEA0DB420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64477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800" b="1">
                <a:ln>
                  <a:noFill/>
                </a:ln>
                <a:effectLst/>
              </a:rPr>
              <a:t>WHAT DO WE MEAN BY “PROBLEMS”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B2A74BF-DAF6-47BC-A76F-9FCB73A405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71600" y="4876800"/>
            <a:ext cx="6400800" cy="4572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</a:rPr>
              <a:t>In the world of computing? In this course?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2B0585C-7490-4B35-940A-96C87F493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What are PROBLEMS? (Contd.)</a:t>
            </a:r>
          </a:p>
        </p:txBody>
      </p:sp>
      <p:grpSp>
        <p:nvGrpSpPr>
          <p:cNvPr id="2" name="Content Placeholder 84994">
            <a:extLst>
              <a:ext uri="{FF2B5EF4-FFF2-40B4-BE49-F238E27FC236}">
                <a16:creationId xmlns:a16="http://schemas.microsoft.com/office/drawing/2014/main" id="{8874097E-625F-4587-89D1-E2B2734F8CA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38288"/>
            <a:ext cx="8382000" cy="4329112"/>
            <a:chOff x="240" y="969"/>
            <a:chExt cx="5280" cy="2727"/>
          </a:xfrm>
        </p:grpSpPr>
        <p:sp>
          <p:nvSpPr>
            <p:cNvPr id="3" name="_s84997">
              <a:extLst>
                <a:ext uri="{FF2B5EF4-FFF2-40B4-BE49-F238E27FC236}">
                  <a16:creationId xmlns:a16="http://schemas.microsoft.com/office/drawing/2014/main" id="{412DF284-89EC-4E56-B79E-5C8FDA375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346"/>
              <a:ext cx="38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84998">
              <a:extLst>
                <a:ext uri="{FF2B5EF4-FFF2-40B4-BE49-F238E27FC236}">
                  <a16:creationId xmlns:a16="http://schemas.microsoft.com/office/drawing/2014/main" id="{8289578A-E5F2-477B-A3BD-457F6A0DA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11"/>
              <a:ext cx="1392" cy="67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BE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The problem of “Posing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a problem without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solving it”</a:t>
              </a:r>
            </a:p>
          </p:txBody>
        </p:sp>
        <p:sp>
          <p:nvSpPr>
            <p:cNvPr id="5" name="_s84999">
              <a:extLst>
                <a:ext uri="{FF2B5EF4-FFF2-40B4-BE49-F238E27FC236}">
                  <a16:creationId xmlns:a16="http://schemas.microsoft.com/office/drawing/2014/main" id="{7C506606-261F-456A-A3FE-395124485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645"/>
              <a:ext cx="0" cy="31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85000">
              <a:extLst>
                <a:ext uri="{FF2B5EF4-FFF2-40B4-BE49-F238E27FC236}">
                  <a16:creationId xmlns:a16="http://schemas.microsoft.com/office/drawing/2014/main" id="{FDBAA0AE-D66B-441C-A825-115AAC71E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1440" cy="513"/>
            </a:xfrm>
            <a:prstGeom prst="ellipse">
              <a:avLst/>
            </a:prstGeom>
            <a:solidFill>
              <a:srgbClr val="01BD0A"/>
            </a:solidFill>
            <a:ln w="28575">
              <a:solidFill>
                <a:srgbClr val="019308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Is the problem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well-posed?</a:t>
              </a:r>
            </a:p>
          </p:txBody>
        </p:sp>
        <p:sp>
          <p:nvSpPr>
            <p:cNvPr id="7" name="_s85001">
              <a:extLst>
                <a:ext uri="{FF2B5EF4-FFF2-40B4-BE49-F238E27FC236}">
                  <a16:creationId xmlns:a16="http://schemas.microsoft.com/office/drawing/2014/main" id="{73B76970-B15C-41E4-A4B6-2C826B1C5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346"/>
              <a:ext cx="38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85002">
              <a:extLst>
                <a:ext uri="{FF2B5EF4-FFF2-40B4-BE49-F238E27FC236}">
                  <a16:creationId xmlns:a16="http://schemas.microsoft.com/office/drawing/2014/main" id="{2CFE5F93-44C5-4BE8-83FE-37AD26E28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1344" cy="581"/>
            </a:xfrm>
            <a:prstGeom prst="ellipse">
              <a:avLst/>
            </a:prstGeom>
            <a:solidFill>
              <a:srgbClr val="0399FF"/>
            </a:solidFill>
            <a:ln w="28575">
              <a:solidFill>
                <a:srgbClr val="4B595B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Is it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Computational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Problem?</a:t>
              </a:r>
            </a:p>
          </p:txBody>
        </p:sp>
        <p:sp>
          <p:nvSpPr>
            <p:cNvPr id="9" name="_s85003">
              <a:extLst>
                <a:ext uri="{FF2B5EF4-FFF2-40B4-BE49-F238E27FC236}">
                  <a16:creationId xmlns:a16="http://schemas.microsoft.com/office/drawing/2014/main" id="{D7540FC3-9947-408F-B52F-3196F5D0F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06"/>
              <a:ext cx="0" cy="31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_s85004">
              <a:extLst>
                <a:ext uri="{FF2B5EF4-FFF2-40B4-BE49-F238E27FC236}">
                  <a16:creationId xmlns:a16="http://schemas.microsoft.com/office/drawing/2014/main" id="{8683DD21-BEF9-426B-9D2C-4CDA16947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4"/>
              <a:ext cx="1680" cy="576"/>
            </a:xfrm>
            <a:prstGeom prst="ellipse">
              <a:avLst/>
            </a:prstGeom>
            <a:solidFill>
              <a:srgbClr val="FF8C01"/>
            </a:solidFill>
            <a:ln w="28575">
              <a:solidFill>
                <a:srgbClr val="D876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Infinite Ways of Posing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the same problem</a:t>
              </a:r>
            </a:p>
          </p:txBody>
        </p:sp>
        <p:sp>
          <p:nvSpPr>
            <p:cNvPr id="11" name="_s85005">
              <a:extLst>
                <a:ext uri="{FF2B5EF4-FFF2-40B4-BE49-F238E27FC236}">
                  <a16:creationId xmlns:a16="http://schemas.microsoft.com/office/drawing/2014/main" id="{F9047597-7F7F-4098-B6D4-692A09E8B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89"/>
              <a:ext cx="1536" cy="656"/>
            </a:xfrm>
            <a:prstGeom prst="ellipse">
              <a:avLst/>
            </a:prstGeom>
            <a:solidFill>
              <a:srgbClr val="F1FD09"/>
            </a:solidFill>
            <a:ln w="28575">
              <a:solidFill>
                <a:srgbClr val="CAD402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Problems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(Sequential Algo)</a:t>
              </a:r>
            </a:p>
          </p:txBody>
        </p:sp>
      </p:grpSp>
      <p:sp>
        <p:nvSpPr>
          <p:cNvPr id="85006" name="Text Box 14">
            <a:extLst>
              <a:ext uri="{FF2B5EF4-FFF2-40B4-BE49-F238E27FC236}">
                <a16:creationId xmlns:a16="http://schemas.microsoft.com/office/drawing/2014/main" id="{2F20E07B-7DED-431E-B6BA-08723E68C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019800"/>
            <a:ext cx="7239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solidFill>
                  <a:srgbClr val="0000CC"/>
                </a:solidFill>
              </a:rPr>
              <a:t>Exemplary Challenges in Understanding “PROBLEMS” in the Sequential Setting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B11D28B2-D77C-4883-918A-292C8F705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What are PROBLEMS? (Contd.)</a:t>
            </a:r>
          </a:p>
        </p:txBody>
      </p:sp>
      <p:grpSp>
        <p:nvGrpSpPr>
          <p:cNvPr id="2" name="Content Placeholder 101378">
            <a:extLst>
              <a:ext uri="{FF2B5EF4-FFF2-40B4-BE49-F238E27FC236}">
                <a16:creationId xmlns:a16="http://schemas.microsoft.com/office/drawing/2014/main" id="{5FD88E4B-166A-4C25-868C-8F536056D5A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38288"/>
            <a:ext cx="8382000" cy="4329112"/>
            <a:chOff x="240" y="969"/>
            <a:chExt cx="5280" cy="2928"/>
          </a:xfrm>
        </p:grpSpPr>
        <p:sp>
          <p:nvSpPr>
            <p:cNvPr id="3" name="_s101381">
              <a:extLst>
                <a:ext uri="{FF2B5EF4-FFF2-40B4-BE49-F238E27FC236}">
                  <a16:creationId xmlns:a16="http://schemas.microsoft.com/office/drawing/2014/main" id="{17D7C78A-7965-41C5-8B86-7863E8656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448"/>
              <a:ext cx="38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101382">
              <a:extLst>
                <a:ext uri="{FF2B5EF4-FFF2-40B4-BE49-F238E27FC236}">
                  <a16:creationId xmlns:a16="http://schemas.microsoft.com/office/drawing/2014/main" id="{3648E169-48C6-4213-9E61-5DC98D25E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97"/>
              <a:ext cx="672" cy="67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BE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QUANTUM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ALGO</a:t>
              </a:r>
            </a:p>
          </p:txBody>
        </p:sp>
        <p:sp>
          <p:nvSpPr>
            <p:cNvPr id="5" name="_s101383">
              <a:extLst>
                <a:ext uri="{FF2B5EF4-FFF2-40B4-BE49-F238E27FC236}">
                  <a16:creationId xmlns:a16="http://schemas.microsoft.com/office/drawing/2014/main" id="{DEBF4997-1355-4796-B940-05386F3FB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69"/>
              <a:ext cx="0" cy="3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101384">
              <a:extLst>
                <a:ext uri="{FF2B5EF4-FFF2-40B4-BE49-F238E27FC236}">
                  <a16:creationId xmlns:a16="http://schemas.microsoft.com/office/drawing/2014/main" id="{205244FB-4AAC-47E0-AFE1-D58EC27C8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106"/>
              <a:ext cx="672" cy="672"/>
            </a:xfrm>
            <a:prstGeom prst="ellipse">
              <a:avLst/>
            </a:prstGeom>
            <a:solidFill>
              <a:srgbClr val="01BD0A"/>
            </a:solidFill>
            <a:ln w="28575">
              <a:solidFill>
                <a:srgbClr val="019308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ALGO with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CONSTRAINTS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Like security,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streaming etc.</a:t>
              </a:r>
            </a:p>
          </p:txBody>
        </p:sp>
        <p:sp>
          <p:nvSpPr>
            <p:cNvPr id="7" name="_s101385">
              <a:extLst>
                <a:ext uri="{FF2B5EF4-FFF2-40B4-BE49-F238E27FC236}">
                  <a16:creationId xmlns:a16="http://schemas.microsoft.com/office/drawing/2014/main" id="{DE2D594F-A43C-4590-9735-B545609A5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48"/>
              <a:ext cx="38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101386">
              <a:extLst>
                <a:ext uri="{FF2B5EF4-FFF2-40B4-BE49-F238E27FC236}">
                  <a16:creationId xmlns:a16="http://schemas.microsoft.com/office/drawing/2014/main" id="{67E76CB5-3B5B-41AB-8502-C49C78E1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97"/>
              <a:ext cx="672" cy="672"/>
            </a:xfrm>
            <a:prstGeom prst="ellipse">
              <a:avLst/>
            </a:prstGeom>
            <a:solidFill>
              <a:srgbClr val="0399FF"/>
            </a:solidFill>
            <a:ln w="28575">
              <a:solidFill>
                <a:srgbClr val="4B595B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CONCURRENT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ALGO</a:t>
              </a:r>
            </a:p>
          </p:txBody>
        </p:sp>
        <p:sp>
          <p:nvSpPr>
            <p:cNvPr id="9" name="_s101387">
              <a:extLst>
                <a:ext uri="{FF2B5EF4-FFF2-40B4-BE49-F238E27FC236}">
                  <a16:creationId xmlns:a16="http://schemas.microsoft.com/office/drawing/2014/main" id="{DA300625-A794-4214-AA7A-2F420FB5C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60"/>
              <a:ext cx="0" cy="3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_s101388">
              <a:extLst>
                <a:ext uri="{FF2B5EF4-FFF2-40B4-BE49-F238E27FC236}">
                  <a16:creationId xmlns:a16="http://schemas.microsoft.com/office/drawing/2014/main" id="{58EBFAD2-C0FB-4E4E-905C-7CC65D30A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088"/>
              <a:ext cx="672" cy="672"/>
            </a:xfrm>
            <a:prstGeom prst="ellipse">
              <a:avLst/>
            </a:prstGeom>
            <a:solidFill>
              <a:srgbClr val="FF8C01"/>
            </a:solidFill>
            <a:ln w="28575">
              <a:solidFill>
                <a:srgbClr val="D876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SEQUENTIAL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ALGO</a:t>
              </a:r>
            </a:p>
          </p:txBody>
        </p:sp>
        <p:sp>
          <p:nvSpPr>
            <p:cNvPr id="11" name="_s101389">
              <a:extLst>
                <a:ext uri="{FF2B5EF4-FFF2-40B4-BE49-F238E27FC236}">
                  <a16:creationId xmlns:a16="http://schemas.microsoft.com/office/drawing/2014/main" id="{4388BEAC-2129-41C1-BEBF-AC63A8CE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64"/>
              <a:ext cx="1536" cy="705"/>
            </a:xfrm>
            <a:prstGeom prst="ellipse">
              <a:avLst/>
            </a:prstGeom>
            <a:solidFill>
              <a:srgbClr val="F1FD09"/>
            </a:solidFill>
            <a:ln w="28575">
              <a:solidFill>
                <a:srgbClr val="CAD402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Problems</a:t>
              </a:r>
            </a:p>
          </p:txBody>
        </p:sp>
      </p:grpSp>
      <p:sp>
        <p:nvSpPr>
          <p:cNvPr id="101390" name="Text Box 14">
            <a:extLst>
              <a:ext uri="{FF2B5EF4-FFF2-40B4-BE49-F238E27FC236}">
                <a16:creationId xmlns:a16="http://schemas.microsoft.com/office/drawing/2014/main" id="{31AFBE75-611C-4254-AB32-9BFD3BEB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1722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solidFill>
                  <a:srgbClr val="0000CC"/>
                </a:solidFill>
              </a:rPr>
              <a:t>Sample Branches of “PROBLEMS”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B2F4403-6F57-49B3-B63C-0F4E4BCB79D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64477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ln>
                  <a:noFill/>
                </a:ln>
                <a:effectLst/>
              </a:rPr>
              <a:t>HOW TO LEARN IT?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0D54D67-4201-46AF-9328-1A3BF11FF76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71600" y="4876800"/>
            <a:ext cx="6400800" cy="4572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</a:rPr>
              <a:t>General Perspective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8BE70D0-EB15-40BD-9B07-D457BA7AAC13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 bwMode="auto">
          <a:xfrm>
            <a:off x="533400" y="182563"/>
            <a:ext cx="8229600" cy="1111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The Three Learning Techniques</a:t>
            </a:r>
          </a:p>
        </p:txBody>
      </p:sp>
      <p:grpSp>
        <p:nvGrpSpPr>
          <p:cNvPr id="2" name="Content Placeholder 54316">
            <a:extLst>
              <a:ext uri="{FF2B5EF4-FFF2-40B4-BE49-F238E27FC236}">
                <a16:creationId xmlns:a16="http://schemas.microsoft.com/office/drawing/2014/main" id="{A26BEADF-134F-4F99-8BE7-69656165C4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" y="1600200"/>
            <a:ext cx="8458200" cy="5257800"/>
            <a:chOff x="288" y="1008"/>
            <a:chExt cx="5328" cy="3404"/>
          </a:xfrm>
        </p:grpSpPr>
        <p:sp>
          <p:nvSpPr>
            <p:cNvPr id="3" name="_s54318">
              <a:extLst>
                <a:ext uri="{FF2B5EF4-FFF2-40B4-BE49-F238E27FC236}">
                  <a16:creationId xmlns:a16="http://schemas.microsoft.com/office/drawing/2014/main" id="{A072EF91-C9C4-4E51-A71B-6778997C7C73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314" y="1586"/>
              <a:ext cx="1277" cy="127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467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54319">
              <a:extLst>
                <a:ext uri="{FF2B5EF4-FFF2-40B4-BE49-F238E27FC236}">
                  <a16:creationId xmlns:a16="http://schemas.microsoft.com/office/drawing/2014/main" id="{57939621-84DF-449E-AFF9-EA780664C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1139"/>
              <a:ext cx="125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No Communication</a:t>
              </a:r>
            </a:p>
          </p:txBody>
        </p:sp>
        <p:sp>
          <p:nvSpPr>
            <p:cNvPr id="5" name="_s54320">
              <a:extLst>
                <a:ext uri="{FF2B5EF4-FFF2-40B4-BE49-F238E27FC236}">
                  <a16:creationId xmlns:a16="http://schemas.microsoft.com/office/drawing/2014/main" id="{952C70A7-231C-434E-B788-3F202D00D2A8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734" y="2315"/>
              <a:ext cx="1277" cy="1277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4670">
              <a:solidFill>
                <a:schemeClr val="hlink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54321">
              <a:extLst>
                <a:ext uri="{FF2B5EF4-FFF2-40B4-BE49-F238E27FC236}">
                  <a16:creationId xmlns:a16="http://schemas.microsoft.com/office/drawing/2014/main" id="{8A91AD63-13F7-48B3-AB22-A62BB5D5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3335"/>
              <a:ext cx="125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Two-way Communication</a:t>
              </a:r>
            </a:p>
          </p:txBody>
        </p:sp>
        <p:sp>
          <p:nvSpPr>
            <p:cNvPr id="7" name="_s54322">
              <a:extLst>
                <a:ext uri="{FF2B5EF4-FFF2-40B4-BE49-F238E27FC236}">
                  <a16:creationId xmlns:a16="http://schemas.microsoft.com/office/drawing/2014/main" id="{E388E6E7-2EE7-443C-9E76-F8EE84ECB919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1893" y="2314"/>
              <a:ext cx="1277" cy="1277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4670">
              <a:solidFill>
                <a:schemeClr val="folHlink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54323">
              <a:extLst>
                <a:ext uri="{FF2B5EF4-FFF2-40B4-BE49-F238E27FC236}">
                  <a16:creationId xmlns:a16="http://schemas.microsoft.com/office/drawing/2014/main" id="{9A3F3B34-C341-49A1-9D85-35628D1C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3336"/>
              <a:ext cx="125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One-way Communication</a:t>
              </a:r>
            </a:p>
          </p:txBody>
        </p:sp>
        <p:sp>
          <p:nvSpPr>
            <p:cNvPr id="9" name="Text Box 52">
              <a:extLst>
                <a:ext uri="{FF2B5EF4-FFF2-40B4-BE49-F238E27FC236}">
                  <a16:creationId xmlns:a16="http://schemas.microsoft.com/office/drawing/2014/main" id="{F97D8A0A-B425-4771-9DAD-5DC6946AD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1943"/>
              <a:ext cx="103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Self Discovery</a:t>
              </a:r>
            </a:p>
          </p:txBody>
        </p:sp>
        <p:sp>
          <p:nvSpPr>
            <p:cNvPr id="10" name="Text Box 53">
              <a:extLst>
                <a:ext uri="{FF2B5EF4-FFF2-40B4-BE49-F238E27FC236}">
                  <a16:creationId xmlns:a16="http://schemas.microsoft.com/office/drawing/2014/main" id="{3CA31F0F-E9B4-402C-89D4-5FA6F0EA5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880"/>
              <a:ext cx="737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Reading &amp;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Understanding</a:t>
              </a:r>
            </a:p>
          </p:txBody>
        </p:sp>
        <p:sp>
          <p:nvSpPr>
            <p:cNvPr id="11" name="Text Box 54">
              <a:extLst>
                <a:ext uri="{FF2B5EF4-FFF2-40B4-BE49-F238E27FC236}">
                  <a16:creationId xmlns:a16="http://schemas.microsoft.com/office/drawing/2014/main" id="{FF36131B-A3C6-4F1C-84F2-C2CEA0D37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" y="2842"/>
              <a:ext cx="80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Brainstorming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in Teams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DB208EE-366A-4D5B-9DE8-2E6F64B447E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64477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ln>
                  <a:noFill/>
                </a:ln>
                <a:effectLst/>
              </a:rPr>
              <a:t>TASK BEFORE THE NEXT CLASS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392CC1D-1DDF-4515-9B9E-BA22729C86C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" y="4800600"/>
            <a:ext cx="8991600" cy="5334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Try and discover your own answers to “what’s a problem” in Sequential Algorithms  setting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rypto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pex">
    <a:dk1>
      <a:sysClr val="windowText" lastClr="000000"/>
    </a:dk1>
    <a:lt1>
      <a:sysClr val="window" lastClr="FFFFFF"/>
    </a:lt1>
    <a:dk2>
      <a:srgbClr val="69676D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Crypto Theme</Template>
  <TotalTime>605</TotalTime>
  <Words>382</Words>
  <Application>Microsoft Office PowerPoint</Application>
  <PresentationFormat>On-screen Show (4:3)</PresentationFormat>
  <Paragraphs>127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Crypto Theme</vt:lpstr>
      <vt:lpstr>PowerPoint Presentation</vt:lpstr>
      <vt:lpstr>THE SUBJECT MATTER</vt:lpstr>
      <vt:lpstr>Main Questions</vt:lpstr>
      <vt:lpstr>WHAT DO WE MEAN BY “PROBLEMS”</vt:lpstr>
      <vt:lpstr>What are PROBLEMS? (Contd.)</vt:lpstr>
      <vt:lpstr>What are PROBLEMS? (Contd.)</vt:lpstr>
      <vt:lpstr>HOW TO LEARN IT?</vt:lpstr>
      <vt:lpstr>The Three Learning Techniques</vt:lpstr>
      <vt:lpstr>TASK BEFORE THE NEXT CLASS</vt:lpstr>
      <vt:lpstr>WHAT DO WE MEAN BY “SOLUTIONS”</vt:lpstr>
      <vt:lpstr>What are SOLUTIONS?</vt:lpstr>
      <vt:lpstr>ANOTHER TASK BEFORE THE NEXT CLASS</vt:lpstr>
      <vt:lpstr>“BETTER”: Comparing Solutions!</vt:lpstr>
      <vt:lpstr>How to COMPARE various Solutions?</vt:lpstr>
      <vt:lpstr>YET ANOTHER TASK BEFORE THE NEXT CLASS</vt:lpstr>
      <vt:lpstr>COURSE EVALUATION</vt:lpstr>
      <vt:lpstr>The Percentages (Indicative)</vt:lpstr>
      <vt:lpstr>MAKE A MOVIE / BOOK / SYSTEM / GAME / NOVEL / COMIC / CARTOON / …</vt:lpstr>
      <vt:lpstr>ALONG WITH (PERIODIC) DOCUMENTATION OF RELATED THINGS THAT YOUR TEAM HAS TO:</vt:lpstr>
      <vt:lpstr>THANK YOU</vt:lpstr>
    </vt:vector>
  </TitlesOfParts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Kerckhoff’s Principle</dc:title>
  <dc:creator>Your User Name</dc:creator>
  <cp:lastModifiedBy>Principles of Information Security M20</cp:lastModifiedBy>
  <cp:revision>52</cp:revision>
  <dcterms:created xsi:type="dcterms:W3CDTF">2010-01-08T14:00:28Z</dcterms:created>
  <dcterms:modified xsi:type="dcterms:W3CDTF">2020-08-10T16:43:06Z</dcterms:modified>
</cp:coreProperties>
</file>