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16"/>
  </p:notesMasterIdLst>
  <p:sldIdLst>
    <p:sldId id="26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5" r:id="rId14"/>
    <p:sldId id="28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F17BF3-9DC3-47C4-A261-830D0A7992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E09B3-F896-4CA4-8912-FB43384AA0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45A10B9-DE12-4BD2-BA06-252BB31EB721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3A0F658-275D-4FA1-AAEB-85E7CB486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683640C-8F3D-4AA0-BB53-2349F2CA0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AE1C7-F795-471D-9F3E-3BC768EE27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E9FE0-521B-4BDD-B055-89076FADD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764A70-7FF4-4275-8444-0E11E8AB42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D51AA361-FCE3-4D28-8EA8-8F9FE346C5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D6388CED-8C74-45F5-AD53-71A86DE44D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11BE2AC9-001B-47C8-8B48-7794BAD136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FD5CC2-384B-4A77-A0E5-52636CAD7ACF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F3CAC660-AB12-4F50-BA19-ABA9EFB9B6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EEB153EA-0352-4564-B4C5-BB285C50A0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3E93BF-F15C-4021-8593-C00CE8C08E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1A15196B-0276-4D25-960C-4A445D108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F64F-B581-4870-B85A-8B91EAE2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65A4C-0CD6-46DA-956C-58ACBFCE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BABD8-4E58-42EC-9D70-79BF3C50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FAA72-3EDF-46E0-94BE-C43455AD13D2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092BF-D7BF-4D52-91F4-E25F0E98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A371-2C55-41BC-81A9-B55331C4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FEBD2-0C63-49CF-843B-B96E3D77C5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6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D569C-F602-458A-BE5A-E010A0DCB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2DFF1-D593-4400-82FD-7B3FAAAC0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A375-B33F-4C08-A6A7-DFF6F060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6F92DC-633B-4080-AE1E-7269EC61C340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311C-F36B-482E-B5CC-93A1C7F0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92DC-A3EF-4805-971C-1C2E4173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71688-70F1-4008-97CC-00D7030DE7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7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AC329-B992-40DB-954B-B4DA255EE5A2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8E267-E63A-4C6C-968B-492B9A80963F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0117F-570A-4956-AC7F-BA8901711940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B1134-7EA2-4435-BAA1-C9859C77055F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A0F7C-4012-4AD7-B97D-DB5DDDA5EFBF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9B0A29E-BD1D-4A1F-B9A3-470D79B5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424FA-12E0-4D5A-84FE-DD63E9D115C4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C827EB4-448D-482A-ABA6-BCE9A2F5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B12207-17C7-4823-BC64-CC85CAA5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2B73E579-5054-4546-9581-1D5D3B4A1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963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EE46C-EA53-48C1-A694-0C3DF0F5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E019E-81DC-4661-924D-C2C7AC719C7D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5DC1A-87C6-4700-A7D9-735BE253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B3C11-5247-4D91-8103-2E4CDDDF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A8434AD-B38B-426A-9CA6-60776C723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656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90E632-355A-44D7-9085-13BEF1EB4D10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CD7E8-579E-471A-BEA1-8B7BEE8834C9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FB3C1-0ED8-4462-9CBF-2E969EC57B14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22074-1941-4A85-9D82-4258F4CA3785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5B2DE-3515-43DA-9C99-B13D486A31F7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963BF-A840-44AD-8B6F-9674B7D8F729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29DF20BA-8E90-44FE-A364-716DEAD8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AF917-0851-4764-A9C1-0336EA079E6D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01B8767-3B19-40D5-8CB8-5301D6A4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6461893-A2D7-427E-B67F-2E0C478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363A005-26AB-40E1-BC2B-05C7F8F13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0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DEA1E6-4631-4E0A-B441-9553ECCF6130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59473-2E76-4E0E-95ED-1D7DCF1A1F46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9FBF1-51BB-4BBE-B06C-76B31B8FD496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F6AABD-28A2-4E79-9658-1FE7D188DB91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7FAB8E-FEA7-426E-8157-F27342413BB0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3DE94-4024-4C16-9D99-6A79718B1377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B73EE7F0-9166-4B3B-B5D8-FFCFC5B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8A85-A8DA-49CE-8D05-6D53A4B4455E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D5BD142-3145-4E95-A0C1-33968790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336F96-C1BE-4534-BFBF-96D8E195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E388B3A-AA52-42CD-B915-BBD7F385C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03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20A000-0153-4943-B277-56B8F1C1107F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F0A3-F005-4B4C-BAE4-2D201241335D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143BB-F4E9-479D-B855-BEEC49B4AFCE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4021244-286C-443E-94D1-EBA55677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554C1-576C-48A9-853A-43CCBCE91B0D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01A5B6-DEAB-4509-ABBE-C1C89305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137F34-3FAE-441A-9613-F88D38C7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74959-61C3-44FF-9DFB-374A29883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893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950A-7D9F-47AD-B797-6CDA0DE9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EE9F-8E73-46D6-8BC1-26E312B7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CE27-2768-46E8-9A12-E7DBB1AA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32F95-AA7D-424E-998E-355A9EAB68C5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CDB3-186F-4263-9E03-8EACA083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4860-AB53-4EEB-9B33-F1C120FC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B2B5B-4BFB-4577-9C52-E729125625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5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9EC7-C299-4E4A-9734-A58ED948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34634-5BAF-4D89-A8D2-9634D78B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9D8B-0093-4246-81D3-D6383BF9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AB4F4-29C5-4571-8FF7-E9D6E0BE9035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6E79-2BD3-4A15-925B-33815B7B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473B-D2CF-4FC3-809F-1064D31F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88A78-38EB-4B13-9F3B-5B8429BB2A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0D06-8279-4733-87ED-FF62ECF4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07D9-C13A-4D0A-ADA6-12B524C1D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7CBD-E559-41EE-815B-CD37AF0A6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384F-894D-47FF-ABB1-F9FFC160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49C487-FA3E-4D20-9C96-2D2945EE4D23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E5FD-B42F-4FF3-82D7-1E12526D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5FBE-410D-4E1E-B87B-21FF5165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09BF4-6749-4D9B-A924-372FD6325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77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157E-1833-4218-8A04-157C743B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9922-15AC-4FB9-91E3-51DBF152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A8876-E507-4B2C-8978-0EE81506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55478-016D-47B1-ACC9-28A154B7B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4ED48-01EB-45AD-8712-5A48E9F71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D48D3-96FC-41FD-AC32-2AB06F6E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7BEF8-0C4A-42E9-BE99-B4E0289FBAF6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00DCF-0C80-45CE-A213-F24F5AC1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1B6BF-1EC9-47FC-8BA5-ECB68E28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61064-9E75-43C2-B23B-3D0761CC8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86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098-5269-4D52-A001-17EC2B0F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00733-AB27-489A-BC18-17865085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0E1DF-0E3F-4266-9F53-5F143FE02FFF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0DA68-2B4C-4F51-88AE-176B0BF1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DBF0E-7C0F-4AE6-91CA-9ED3675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6A97F-998B-4156-8A3C-D332378B3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7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AF306-0A8A-4E23-84F5-2BC0712F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E8CA7-BFBC-4A81-8FA4-F1028775604F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51777-EF0E-41C0-A1D8-79694DBF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C597-BFBA-4990-9FE7-2106BBAA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21778-E970-4FC8-8F43-018996F53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45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D35-910A-4AFE-9D6E-DCC8EE2D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CBCA-A5C2-4E53-9DA9-F2E855AD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DB643-6CDB-47E2-9E82-89D41ECB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54161-D3D4-448F-AA9F-A24847F1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1BC1F-5A5B-433F-B357-7851602D1126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D864-3A21-424E-AC31-095851C0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84F08-57CE-4377-B053-3DC740F3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B72FE-BD10-4531-89A2-121A3E7148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26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9EDF-2D76-4353-8E3E-B4430BE5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B6861-FF2E-46F9-BE89-8B8C434D7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2D58F-ABA2-4F58-882D-4449CD44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7A2A1-305F-47CB-A391-903933CE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EB4EF3-9496-4BF1-9C61-5D1DE521D201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A96E3-8B50-4DEB-89A9-BA25ECC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C20B-B3C3-45FA-BA0D-6814B83A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32E6D-DEFA-468D-AEAF-E9D3258A3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54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91548C10-85FB-4C7E-B8CB-0D2351A18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5E1823D-B371-4D61-B78A-B69C30E5B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716F81DC-D245-4BB2-BD80-86836506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D7AC19AF-51E2-43F1-A41A-DD6A2B46B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B2510665-66CC-407C-A1C3-D8596A9637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35C99F2C-6168-48C0-AB71-DE707D4AA959}" type="datetimeFigureOut">
              <a:rPr lang="en-US" altLang="en-US"/>
              <a:pPr/>
              <a:t>9/4/2020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250B6D77-28A6-4075-A954-37FBC09E3B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61150950-A468-46F2-AD74-F5312E25CE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124403E0-0346-4ABE-A702-33DCCFE805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A4DF2-BCDD-4DC2-A35D-DC174FC2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744A2BB2-56C6-4C4A-A596-79DAC2D519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7E5D811-BDF3-4D1A-9CF9-95DBFD4AA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A7417CF-F2B1-459B-968B-FDAA4F01F738}" type="datetimeFigureOut">
              <a:rPr lang="en-US"/>
              <a:pPr>
                <a:defRPr/>
              </a:pPr>
              <a:t>9/4/2020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7D6385D-4305-4E02-9A75-A1C7352BD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3E989A5-0BBD-463E-9485-280517D04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F7120399-5353-455D-ACCE-CC6177C9AE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82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w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3" Type="http://schemas.openxmlformats.org/officeDocument/2006/relationships/image" Target="../media/image14.wmf" /><Relationship Id="rId7" Type="http://schemas.openxmlformats.org/officeDocument/2006/relationships/image" Target="../media/image18.wmf" /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wmf" /><Relationship Id="rId5" Type="http://schemas.openxmlformats.org/officeDocument/2006/relationships/image" Target="../media/image16.wmf" /><Relationship Id="rId4" Type="http://schemas.openxmlformats.org/officeDocument/2006/relationships/image" Target="../media/image15.wmf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wmf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7" Type="http://schemas.openxmlformats.org/officeDocument/2006/relationships/image" Target="../media/image5.wmf" /><Relationship Id="rId2" Type="http://schemas.openxmlformats.org/officeDocument/2006/relationships/image" Target="../media/image7.wmf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wmf" /><Relationship Id="rId5" Type="http://schemas.openxmlformats.org/officeDocument/2006/relationships/image" Target="../media/image9.wmf" /><Relationship Id="rId4" Type="http://schemas.openxmlformats.org/officeDocument/2006/relationships/image" Target="../media/image8.wmf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wmf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7DCFA6E7-0830-444E-8F6F-E6B542FB9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93938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0000CC"/>
                </a:solidFill>
              </a:rPr>
              <a:t>GREEDY ALGORITHMS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40213821-643F-412B-A429-39E448C2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3190875"/>
            <a:ext cx="7888287" cy="2297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800" b="1">
                <a:solidFill>
                  <a:srgbClr val="FF0000"/>
                </a:solidFill>
              </a:rPr>
              <a:t>SET COVER</a:t>
            </a:r>
          </a:p>
          <a:p>
            <a:pPr algn="ctr"/>
            <a:r>
              <a:rPr lang="en-US" altLang="en-US" sz="4800" b="1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altLang="en-US" sz="4800" b="1">
                <a:solidFill>
                  <a:srgbClr val="FF0000"/>
                </a:solidFill>
              </a:rPr>
              <a:t>Approximation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BECD7F01-3492-4585-95D7-1B31528C5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>
                <a:solidFill>
                  <a:srgbClr val="FF0000"/>
                </a:solidFill>
              </a:rPr>
              <a:t>Greedy is O(ln n)-Approximate</a:t>
            </a:r>
          </a:p>
        </p:txBody>
      </p:sp>
      <p:pic>
        <p:nvPicPr>
          <p:cNvPr id="357380" name="Picture 4">
            <a:extLst>
              <a:ext uri="{FF2B5EF4-FFF2-40B4-BE49-F238E27FC236}">
                <a16:creationId xmlns:a16="http://schemas.microsoft.com/office/drawing/2014/main" id="{98CCF212-0F4A-402E-92C7-EA2E111F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209800"/>
            <a:ext cx="8558213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7381" name="Picture 5">
            <a:extLst>
              <a:ext uri="{FF2B5EF4-FFF2-40B4-BE49-F238E27FC236}">
                <a16:creationId xmlns:a16="http://schemas.microsoft.com/office/drawing/2014/main" id="{DD8CCFFB-9AD7-47E6-8080-542C1F5A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94100"/>
            <a:ext cx="6934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F0364E1F-862D-43B1-9677-68D3092AA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PROOF OF APPROXIMATION</a:t>
            </a:r>
          </a:p>
        </p:txBody>
      </p:sp>
      <p:pic>
        <p:nvPicPr>
          <p:cNvPr id="358405" name="Picture 5">
            <a:extLst>
              <a:ext uri="{FF2B5EF4-FFF2-40B4-BE49-F238E27FC236}">
                <a16:creationId xmlns:a16="http://schemas.microsoft.com/office/drawing/2014/main" id="{5D991A67-AC41-43AA-A8F8-47874EA5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8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06" name="Picture 6">
            <a:extLst>
              <a:ext uri="{FF2B5EF4-FFF2-40B4-BE49-F238E27FC236}">
                <a16:creationId xmlns:a16="http://schemas.microsoft.com/office/drawing/2014/main" id="{FC514669-9410-41CF-B988-69CDE8E9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1143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07" name="Rectangle 7">
            <a:extLst>
              <a:ext uri="{FF2B5EF4-FFF2-40B4-BE49-F238E27FC236}">
                <a16:creationId xmlns:a16="http://schemas.microsoft.com/office/drawing/2014/main" id="{5199F65E-8AF5-4AFD-8985-67108724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95600"/>
            <a:ext cx="7391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Since these remaining elements are covered by the optimal k sets, there must be some set with at least (n</a:t>
            </a:r>
            <a:r>
              <a:rPr lang="en-US" altLang="en-US" sz="2000" b="1" baseline="-25000">
                <a:solidFill>
                  <a:srgbClr val="FF0000"/>
                </a:solidFill>
              </a:rPr>
              <a:t>t</a:t>
            </a:r>
            <a:r>
              <a:rPr lang="en-US" altLang="en-US" sz="2000" b="1">
                <a:solidFill>
                  <a:srgbClr val="FF0000"/>
                </a:solidFill>
              </a:rPr>
              <a:t>/k) of them.</a:t>
            </a:r>
          </a:p>
        </p:txBody>
      </p:sp>
      <p:pic>
        <p:nvPicPr>
          <p:cNvPr id="358408" name="Picture 8">
            <a:extLst>
              <a:ext uri="{FF2B5EF4-FFF2-40B4-BE49-F238E27FC236}">
                <a16:creationId xmlns:a16="http://schemas.microsoft.com/office/drawing/2014/main" id="{312D065B-27F5-40E5-B136-9BAA2936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4267200" cy="84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09" name="Picture 9">
            <a:extLst>
              <a:ext uri="{FF2B5EF4-FFF2-40B4-BE49-F238E27FC236}">
                <a16:creationId xmlns:a16="http://schemas.microsoft.com/office/drawing/2014/main" id="{31E284EA-7606-42DC-850E-4A129558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46500"/>
            <a:ext cx="2895600" cy="82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10" name="Picture 10">
            <a:extLst>
              <a:ext uri="{FF2B5EF4-FFF2-40B4-BE49-F238E27FC236}">
                <a16:creationId xmlns:a16="http://schemas.microsoft.com/office/drawing/2014/main" id="{7712276E-5A71-466E-AF06-365FB492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48200"/>
            <a:ext cx="5943600" cy="49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11" name="Picture 11">
            <a:extLst>
              <a:ext uri="{FF2B5EF4-FFF2-40B4-BE49-F238E27FC236}">
                <a16:creationId xmlns:a16="http://schemas.microsoft.com/office/drawing/2014/main" id="{149FC38A-F314-4AB9-95B8-929ADC5B0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81600"/>
            <a:ext cx="5410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12" name="Picture 12">
            <a:extLst>
              <a:ext uri="{FF2B5EF4-FFF2-40B4-BE49-F238E27FC236}">
                <a16:creationId xmlns:a16="http://schemas.microsoft.com/office/drawing/2014/main" id="{F3B4BD56-50CA-45E0-9FB7-94DA1F1C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24840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F9685E6-DB20-4BF9-ADF0-34C5FFEB4A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505200"/>
            <a:ext cx="6781800" cy="2971800"/>
          </a:xfrm>
        </p:spPr>
        <p:txBody>
          <a:bodyPr/>
          <a:lstStyle/>
          <a:p>
            <a:r>
              <a:rPr lang="en-US" altLang="en-US" sz="7200" b="1">
                <a:solidFill>
                  <a:srgbClr val="0000CC"/>
                </a:solidFill>
              </a:rPr>
              <a:t>THANK YOU</a:t>
            </a:r>
            <a:br>
              <a:rPr lang="en-US" altLang="en-US" sz="7200" b="1">
                <a:solidFill>
                  <a:srgbClr val="0000CC"/>
                </a:solidFill>
              </a:rPr>
            </a:br>
            <a:r>
              <a:rPr lang="en-US" altLang="en-US" b="1">
                <a:solidFill>
                  <a:srgbClr val="0000CC"/>
                </a:solidFill>
              </a:rPr>
              <a:t>Any Questions?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780C3792-90A2-4720-B262-26CE0083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6EC8FCC5-2583-437B-9A28-554435C66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114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ECBFC6E7-4391-4F4B-A502-0DF682B4D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8113"/>
            <a:ext cx="8534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0000CC"/>
                </a:solidFill>
              </a:rPr>
              <a:t>SUMMARY:</a:t>
            </a:r>
          </a:p>
          <a:p>
            <a:r>
              <a:rPr lang="en-US" altLang="en-US" sz="2800" b="1">
                <a:solidFill>
                  <a:srgbClr val="FF0000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 O(ln n)-Approximate Greedy Algorithm for the problem of Minimum Set 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8D849A75-A4B5-4D6A-9DE2-A94D7D66F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PROJECT PROCESS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C9AA8526-8342-492F-AB71-31456D588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72463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/>
              <a:t>Form a team of (members with) similar likings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/>
              <a:t>Ensure that at least one TA is also a team-member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 b="1"/>
              <a:t>Choose a topic(s) (that you like)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/>
              <a:t>Ensure that the topic is related to </a:t>
            </a:r>
            <a:r>
              <a:rPr lang="en-US" altLang="en-US" sz="1600" b="1" u="sng">
                <a:solidFill>
                  <a:srgbClr val="FF0000"/>
                </a:solidFill>
              </a:rPr>
              <a:t>ALGORITHMS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1800" b="1"/>
              <a:t>Fix a product (that you like)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/>
              <a:t>Movie/Cartoon/Novel/etc…</a:t>
            </a:r>
          </a:p>
          <a:p>
            <a:pPr lvl="1">
              <a:lnSpc>
                <a:spcPct val="90000"/>
              </a:lnSpc>
            </a:pPr>
            <a:endParaRPr lang="en-US" altLang="en-US" sz="1600" b="1"/>
          </a:p>
          <a:p>
            <a:pPr>
              <a:lnSpc>
                <a:spcPct val="90000"/>
              </a:lnSpc>
            </a:pPr>
            <a:r>
              <a:rPr lang="en-US" altLang="en-US" sz="1800" b="1"/>
              <a:t>Assign team leaders to each of the sub-activities within the team </a:t>
            </a:r>
          </a:p>
          <a:p>
            <a:pPr>
              <a:lnSpc>
                <a:spcPct val="90000"/>
              </a:lnSpc>
            </a:pPr>
            <a:endParaRPr lang="en-US" altLang="en-US" sz="1800" b="1"/>
          </a:p>
          <a:p>
            <a:pPr>
              <a:lnSpc>
                <a:spcPct val="90000"/>
              </a:lnSpc>
            </a:pPr>
            <a:r>
              <a:rPr lang="en-US" altLang="en-US" sz="1800" b="1"/>
              <a:t>Each of you may maintain a diary to record daily progress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/>
              <a:t>Ensure that TAs have access to your individual diaries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>
            <a:extLst>
              <a:ext uri="{FF2B5EF4-FFF2-40B4-BE49-F238E27FC236}">
                <a16:creationId xmlns:a16="http://schemas.microsoft.com/office/drawing/2014/main" id="{99CC7624-8568-4955-B0F3-63A4E36285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Greedy Algorithms (Review)</a:t>
            </a:r>
          </a:p>
        </p:txBody>
      </p:sp>
      <p:sp>
        <p:nvSpPr>
          <p:cNvPr id="232453" name="Rectangle 5">
            <a:extLst>
              <a:ext uri="{FF2B5EF4-FFF2-40B4-BE49-F238E27FC236}">
                <a16:creationId xmlns:a16="http://schemas.microsoft.com/office/drawing/2014/main" id="{499C1DBA-711F-48B3-B954-63A971E6881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75438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Minimum Spanning Tree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endParaRPr lang="en-US" altLang="en-US" b="1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Activity Selection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endParaRPr lang="en-US" altLang="en-US" b="1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Huffman Codes</a:t>
            </a:r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56AFF4DC-C074-419B-A07A-165CADC7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943600"/>
            <a:ext cx="701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Today: Set Cover &amp;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DB7A1781-D1C7-4322-9FAA-C64E06378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The SET COVER Problem</a:t>
            </a:r>
          </a:p>
        </p:txBody>
      </p:sp>
      <p:pic>
        <p:nvPicPr>
          <p:cNvPr id="349188" name="Picture 4">
            <a:extLst>
              <a:ext uri="{FF2B5EF4-FFF2-40B4-BE49-F238E27FC236}">
                <a16:creationId xmlns:a16="http://schemas.microsoft.com/office/drawing/2014/main" id="{4BB3F587-7B48-45C1-8C1E-B8C67A1B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77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9189" name="Picture 5">
            <a:extLst>
              <a:ext uri="{FF2B5EF4-FFF2-40B4-BE49-F238E27FC236}">
                <a16:creationId xmlns:a16="http://schemas.microsoft.com/office/drawing/2014/main" id="{9314E20E-EEA4-4E23-86A3-83944D89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7772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B60B1C10-1DB1-479C-867A-F54D60F71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99F1A307-C5BE-49AA-93BB-02F08CA0D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219200"/>
          </a:xfrm>
        </p:spPr>
        <p:txBody>
          <a:bodyPr/>
          <a:lstStyle/>
          <a:p>
            <a:r>
              <a:rPr lang="en-US" altLang="en-US"/>
              <a:t>Consider each of the following words as a set of letters:</a:t>
            </a:r>
          </a:p>
        </p:txBody>
      </p:sp>
      <p:pic>
        <p:nvPicPr>
          <p:cNvPr id="350212" name="Picture 4">
            <a:extLst>
              <a:ext uri="{FF2B5EF4-FFF2-40B4-BE49-F238E27FC236}">
                <a16:creationId xmlns:a16="http://schemas.microsoft.com/office/drawing/2014/main" id="{72899D20-9EA5-4B71-B283-CC2F3FFA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6413"/>
            <a:ext cx="80772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0213" name="Picture 5">
            <a:extLst>
              <a:ext uri="{FF2B5EF4-FFF2-40B4-BE49-F238E27FC236}">
                <a16:creationId xmlns:a16="http://schemas.microsoft.com/office/drawing/2014/main" id="{2F48D6D0-CE8D-49BE-A996-6000DA14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05400"/>
            <a:ext cx="5715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0214" name="Text Box 6">
            <a:extLst>
              <a:ext uri="{FF2B5EF4-FFF2-40B4-BE49-F238E27FC236}">
                <a16:creationId xmlns:a16="http://schemas.microsoft.com/office/drawing/2014/main" id="{1D280E77-0367-4C67-8CFA-8F6BD95B6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383088"/>
            <a:ext cx="285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/>
              <a:t>To Cover the Set B: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3DAEE78A-CED0-47DB-BC32-079BBFE9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rgbClr val="0000CC"/>
                </a:solidFill>
              </a:rPr>
              <a:t>A GREEDY ALGORITHM</a:t>
            </a:r>
          </a:p>
        </p:txBody>
      </p:sp>
      <p:pic>
        <p:nvPicPr>
          <p:cNvPr id="351236" name="Picture 4">
            <a:extLst>
              <a:ext uri="{FF2B5EF4-FFF2-40B4-BE49-F238E27FC236}">
                <a16:creationId xmlns:a16="http://schemas.microsoft.com/office/drawing/2014/main" id="{FB271A59-2D53-4383-AEF2-1CC6E563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19400"/>
            <a:ext cx="8102600" cy="1808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906B3738-F047-46CB-9800-4F1DBF59C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In Our Example: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6116E419-C5CB-4015-A6D0-698A893B0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8001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First pick: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Uncovered: {i,l,n,o,s,u}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Second pick:  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Uncovered yet: {i,n,u}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Third pick: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Not yet covered: {u}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Fourth pick: </a:t>
            </a:r>
          </a:p>
        </p:txBody>
      </p:sp>
      <p:pic>
        <p:nvPicPr>
          <p:cNvPr id="352260" name="Picture 4">
            <a:extLst>
              <a:ext uri="{FF2B5EF4-FFF2-40B4-BE49-F238E27FC236}">
                <a16:creationId xmlns:a16="http://schemas.microsoft.com/office/drawing/2014/main" id="{ADDBC0A3-D4A9-42CE-A0BF-AF2F1E95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2261" name="Picture 5">
            <a:extLst>
              <a:ext uri="{FF2B5EF4-FFF2-40B4-BE49-F238E27FC236}">
                <a16:creationId xmlns:a16="http://schemas.microsoft.com/office/drawing/2014/main" id="{076B988D-77F4-4A62-B0AF-1419DA95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1013"/>
            <a:ext cx="8077200" cy="992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2262" name="Picture 6">
            <a:extLst>
              <a:ext uri="{FF2B5EF4-FFF2-40B4-BE49-F238E27FC236}">
                <a16:creationId xmlns:a16="http://schemas.microsoft.com/office/drawing/2014/main" id="{362F9733-5DF2-4441-B8D0-C09E26B3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2263" name="Picture 7">
            <a:extLst>
              <a:ext uri="{FF2B5EF4-FFF2-40B4-BE49-F238E27FC236}">
                <a16:creationId xmlns:a16="http://schemas.microsoft.com/office/drawing/2014/main" id="{6CAA40B8-C40F-404D-8744-B17951BA0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48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2264" name="Picture 8">
            <a:extLst>
              <a:ext uri="{FF2B5EF4-FFF2-40B4-BE49-F238E27FC236}">
                <a16:creationId xmlns:a16="http://schemas.microsoft.com/office/drawing/2014/main" id="{C8AFE355-DC69-4569-A245-8F14DFFEF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62600"/>
            <a:ext cx="990600" cy="42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2265" name="Text Box 9">
            <a:extLst>
              <a:ext uri="{FF2B5EF4-FFF2-40B4-BE49-F238E27FC236}">
                <a16:creationId xmlns:a16="http://schemas.microsoft.com/office/drawing/2014/main" id="{38A39CE4-45D0-4043-89A5-D48BA0EB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067175"/>
            <a:ext cx="304006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Is this optimum?</a:t>
            </a:r>
          </a:p>
        </p:txBody>
      </p:sp>
      <p:pic>
        <p:nvPicPr>
          <p:cNvPr id="352266" name="Picture 10">
            <a:extLst>
              <a:ext uri="{FF2B5EF4-FFF2-40B4-BE49-F238E27FC236}">
                <a16:creationId xmlns:a16="http://schemas.microsoft.com/office/drawing/2014/main" id="{D7228EA3-0EE8-4ABB-86DB-7F024F6E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89263"/>
            <a:ext cx="2590800" cy="744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  <p:bldP spid="3522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58D43686-6266-4746-8C02-6BD1A8F0C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EXAMPLE (Contd.)</a:t>
            </a:r>
          </a:p>
        </p:txBody>
      </p:sp>
      <p:pic>
        <p:nvPicPr>
          <p:cNvPr id="353284" name="Picture 4">
            <a:extLst>
              <a:ext uri="{FF2B5EF4-FFF2-40B4-BE49-F238E27FC236}">
                <a16:creationId xmlns:a16="http://schemas.microsoft.com/office/drawing/2014/main" id="{27AC03FF-8735-4FA5-BC99-E0142454C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1013"/>
            <a:ext cx="8077200" cy="992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3285" name="Picture 5">
            <a:extLst>
              <a:ext uri="{FF2B5EF4-FFF2-40B4-BE49-F238E27FC236}">
                <a16:creationId xmlns:a16="http://schemas.microsoft.com/office/drawing/2014/main" id="{F853FE9F-BE13-4DF6-9A2E-9955F85A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94063"/>
            <a:ext cx="5715000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3286" name="Text Box 6">
            <a:extLst>
              <a:ext uri="{FF2B5EF4-FFF2-40B4-BE49-F238E27FC236}">
                <a16:creationId xmlns:a16="http://schemas.microsoft.com/office/drawing/2014/main" id="{ACBE06CB-2E4C-4C4F-9BF6-0BF09DEA0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73914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1600"/>
              <a:t> Mandatory  pick for u: </a:t>
            </a:r>
          </a:p>
          <a:p>
            <a:pPr>
              <a:buFontTx/>
              <a:buChar char="•"/>
            </a:pPr>
            <a:endParaRPr lang="en-US" altLang="en-US" sz="1600"/>
          </a:p>
          <a:p>
            <a:pPr>
              <a:buFontTx/>
              <a:buChar char="•"/>
            </a:pPr>
            <a:r>
              <a:rPr lang="en-US" altLang="en-US" sz="1600"/>
              <a:t> Uncovered: {a,d,e,i,l,o,r,t}</a:t>
            </a:r>
          </a:p>
          <a:p>
            <a:pPr>
              <a:buFontTx/>
              <a:buChar char="•"/>
            </a:pPr>
            <a:endParaRPr lang="en-US" altLang="en-US" sz="1600"/>
          </a:p>
          <a:p>
            <a:pPr>
              <a:buFontTx/>
              <a:buChar char="•"/>
            </a:pPr>
            <a:r>
              <a:rPr lang="en-US" altLang="en-US" sz="1600"/>
              <a:t> At least 3 more picks since e &amp; i aren’t together and picking arid/drain or lid (for covering i) leaves {e,l,o,t} or {a,e,o,r,t} requiring two more picks!</a:t>
            </a:r>
          </a:p>
        </p:txBody>
      </p:sp>
      <p:pic>
        <p:nvPicPr>
          <p:cNvPr id="353287" name="Picture 7">
            <a:extLst>
              <a:ext uri="{FF2B5EF4-FFF2-40B4-BE49-F238E27FC236}">
                <a16:creationId xmlns:a16="http://schemas.microsoft.com/office/drawing/2014/main" id="{523F3471-7E2E-4907-BE26-D621F9F6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990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3289" name="Text Box 9">
            <a:extLst>
              <a:ext uri="{FF2B5EF4-FFF2-40B4-BE49-F238E27FC236}">
                <a16:creationId xmlns:a16="http://schemas.microsoft.com/office/drawing/2014/main" id="{CE5E120B-70EE-424A-80FA-A0020885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6238875"/>
            <a:ext cx="77914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Greedy is optimum, in this case! But, NOT ALWAYS!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D92191C9-78C4-43F7-A811-F00CF7960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COUNTER-EXAMPLE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2CE11B10-B935-4551-B555-990752911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048000"/>
          </a:xfrm>
        </p:spPr>
        <p:txBody>
          <a:bodyPr/>
          <a:lstStyle/>
          <a:p>
            <a:r>
              <a:rPr lang="en-US" altLang="en-US" sz="2600"/>
              <a:t>To cover B = {1,2,3,4,5,6}</a:t>
            </a:r>
          </a:p>
          <a:p>
            <a:r>
              <a:rPr lang="en-US" altLang="en-US" sz="2600"/>
              <a:t>Set Family: {1,2,3,4}, {1,3,5}, {2,4,6}</a:t>
            </a:r>
          </a:p>
          <a:p>
            <a:endParaRPr lang="en-US" altLang="en-US" sz="2600"/>
          </a:p>
          <a:p>
            <a:r>
              <a:rPr lang="en-US" altLang="en-US" sz="2600"/>
              <a:t>Greedy Solution picks all three</a:t>
            </a:r>
          </a:p>
          <a:p>
            <a:endParaRPr lang="en-US" altLang="en-US" sz="2600"/>
          </a:p>
          <a:p>
            <a:r>
              <a:rPr lang="en-US" altLang="en-US" sz="2600"/>
              <a:t>Optimum Solution: {1,3,5} and {2,4,6}</a:t>
            </a:r>
          </a:p>
        </p:txBody>
      </p:sp>
      <p:sp>
        <p:nvSpPr>
          <p:cNvPr id="354308" name="Text Box 4">
            <a:extLst>
              <a:ext uri="{FF2B5EF4-FFF2-40B4-BE49-F238E27FC236}">
                <a16:creationId xmlns:a16="http://schemas.microsoft.com/office/drawing/2014/main" id="{14A4ADFA-D7FA-4AD0-815B-4C2EAF55B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5172075"/>
            <a:ext cx="84312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In general, how “good” is greedy compared to optimum?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  <p:bldP spid="3543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>
            <a:extLst>
              <a:ext uri="{FF2B5EF4-FFF2-40B4-BE49-F238E27FC236}">
                <a16:creationId xmlns:a16="http://schemas.microsoft.com/office/drawing/2014/main" id="{1316E08E-1874-458B-8F7D-9E3DDDEE41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WHY GO GREEDY?</a:t>
            </a:r>
          </a:p>
        </p:txBody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49B2A265-97AA-4FDA-A4FD-51B08B2F3A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FF0000"/>
                </a:solidFill>
              </a:rPr>
              <a:t>Set Cover is NP-Complete!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2255</TotalTime>
  <Words>265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Profile</vt:lpstr>
      <vt:lpstr>7_Crypto Theme</vt:lpstr>
      <vt:lpstr>PowerPoint Presentation</vt:lpstr>
      <vt:lpstr>Greedy Algorithms (Review)</vt:lpstr>
      <vt:lpstr>The SET COVER Problem</vt:lpstr>
      <vt:lpstr>EXAMPLE</vt:lpstr>
      <vt:lpstr>A GREEDY ALGORITHM</vt:lpstr>
      <vt:lpstr>In Our Example:</vt:lpstr>
      <vt:lpstr>EXAMPLE (Contd.)</vt:lpstr>
      <vt:lpstr>COUNTER-EXAMPLE</vt:lpstr>
      <vt:lpstr>WHY GO GREEDY?</vt:lpstr>
      <vt:lpstr>Greedy is O(ln n)-Approximate</vt:lpstr>
      <vt:lpstr>PROOF OF APPROXIMATION</vt:lpstr>
      <vt:lpstr>THANK YOU Any Questions? </vt:lpstr>
      <vt:lpstr>PROJECT PROCESS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193</cp:revision>
  <dcterms:created xsi:type="dcterms:W3CDTF">2010-01-08T14:00:28Z</dcterms:created>
  <dcterms:modified xsi:type="dcterms:W3CDTF">2020-09-04T18:14:38Z</dcterms:modified>
</cp:coreProperties>
</file>