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1" r:id="rId2"/>
  </p:sldMasterIdLst>
  <p:notesMasterIdLst>
    <p:notesMasterId r:id="rId21"/>
  </p:notesMasterIdLst>
  <p:sldIdLst>
    <p:sldId id="264" r:id="rId3"/>
    <p:sldId id="276" r:id="rId4"/>
    <p:sldId id="277" r:id="rId5"/>
    <p:sldId id="283" r:id="rId6"/>
    <p:sldId id="284" r:id="rId7"/>
    <p:sldId id="285" r:id="rId8"/>
    <p:sldId id="286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9900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0" autoAdjust="0"/>
  </p:normalViewPr>
  <p:slideViewPr>
    <p:cSldViewPr>
      <p:cViewPr varScale="1">
        <p:scale>
          <a:sx n="71" d="100"/>
          <a:sy n="71" d="100"/>
        </p:scale>
        <p:origin x="-6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3" Type="http://schemas.openxmlformats.org/officeDocument/2006/relationships/slide" Target="slides/slide1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theme" Target="theme/theme1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viewProps" Target="viewProps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C6FADB-21E2-460C-9DA1-193BC707D0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23564-72EC-4A38-863B-2E8A3C7A05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3885E88-5B1F-4899-AF31-BA4097D81675}" type="datetimeFigureOut">
              <a:rPr lang="en-US"/>
              <a:pPr>
                <a:defRPr/>
              </a:pPr>
              <a:t>9/15/2020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D0FE4F5-1700-457E-A35A-35260AABC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591454-C1C4-44B9-926D-AADA02F77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4DF18-2CC4-4B45-9B58-C2A8C14ED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F44EA-C3B6-4FB4-8D68-5F0D6607E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CAFFC4C-5E3A-46BF-8EC0-39E155BC2A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DBECF694-D760-453D-BA92-6D81BCDEC5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5A9B85E5-BFEA-43DD-83C1-193C918163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EB6C28F6-441E-4A28-9764-5DCEE4A427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3AF61EF-FC1E-4051-A62B-E7BB749B86BC}" type="datetimeFigureOut">
              <a:rPr lang="en-US" altLang="en-US"/>
              <a:pPr/>
              <a:t>9/15/2020</a:t>
            </a:fld>
            <a:endParaRPr lang="en-US" altLang="en-US"/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ECCEEA0C-EBC2-4EDC-822D-0B107A9D3D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9F004A14-E332-4C4B-88A9-AC266CF649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3911FD3-5019-429E-BD79-30E54ADCBD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3063" name="AutoShape 7">
            <a:extLst>
              <a:ext uri="{FF2B5EF4-FFF2-40B4-BE49-F238E27FC236}">
                <a16:creationId xmlns:a16="http://schemas.microsoft.com/office/drawing/2014/main" id="{D7540FE7-C09E-4CA7-AA4B-FDEFFBA9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5637-941C-4E13-AB16-3F1916D9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26B9D-47D6-4FE3-9093-926E9E56E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AC728-403F-47AB-B188-9BB7A0CB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58C0E1-FF0B-4C4A-8EF5-6EF295CC1674}" type="datetimeFigureOut">
              <a:rPr lang="en-US" altLang="en-US"/>
              <a:pPr/>
              <a:t>9/15/2020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CEA1-EB7C-4A88-941F-1F0CB669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BA6A2-B2AC-4C45-AC17-DD20CD3F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DAAF4-B0C3-41E7-9A95-A44435809D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75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EF174-F5D6-403D-AB57-107D9AB0D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C1BE3-AB46-482E-AA55-D6B13AB18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818D3-E45C-4AE7-964C-DD88FDCD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DE6126-97E6-433A-9C14-04D82A18E795}" type="datetimeFigureOut">
              <a:rPr lang="en-US" altLang="en-US"/>
              <a:pPr/>
              <a:t>9/15/2020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BCBE-55B4-4625-A661-732A3247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C7AF3-AF86-4929-BC32-C46B2C00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9B167-5084-4F0A-B66C-3C2D02E383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370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304AF-9988-4D70-B7E8-84601794729B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B301C-56F0-4F15-9A29-EC7C9ABF1248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74101-FE8B-4DC0-9FDC-0149D39AC072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04708-18ED-48F0-BA14-0666D89526F8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EF59-FEBF-4A7B-9F24-9C5743870EF6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368F170-01CF-46C2-AFCD-868407B4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0F906-8D59-4F96-B516-4CBCB7CFB37D}" type="datetimeFigureOut">
              <a:rPr lang="en-US"/>
              <a:pPr>
                <a:defRPr/>
              </a:pPr>
              <a:t>9/15/2020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070314-8748-4730-BCA6-9E6B5825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5747649-AE8C-4472-A08F-4968253A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971767F9-FD5D-4BCC-B2E2-CC02A10DB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385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7D734-6FE7-497E-9C39-57C5D8E7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0A528-BB54-445D-BBFC-09BCF890A591}" type="datetimeFigureOut">
              <a:rPr lang="en-US"/>
              <a:pPr>
                <a:defRPr/>
              </a:pPr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D7CF8-FDD6-4274-94A9-2D38ABD9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B681B-2A8A-439D-86C6-E456A909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311CD14-787F-4FCA-9624-9CB7D3EFD5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713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590E60-652A-4555-BEEB-7BF13EBCB6D2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1F9BE1-F041-49C6-8B7D-32D4CF5EEE29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2E753-D050-4330-A370-8D3E213F464A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C44914-FC2D-4326-93B7-D9598EDABC69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5D2123-D5A7-44F1-BDB9-C238E215C002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86A4E-F4F0-4011-9108-37083A3335AF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B2077AB5-D998-4295-9455-F8F58E8B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D4004-8635-4275-935D-5D0B67EFEB8B}" type="datetimeFigureOut">
              <a:rPr lang="en-US"/>
              <a:pPr>
                <a:defRPr/>
              </a:pPr>
              <a:t>9/15/2020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2FD21165-55A6-464E-ACA9-DBDF55DE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8627DCF-AD97-486D-9D8E-BF42B798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000DE6D-0EFC-40C6-A5FF-B5BABF7EEA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488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15560-B44E-4323-95F5-F1FBB4BDD6AD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0ED3E-D760-4EF5-B39C-14F8A02706C0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BE9093-D8C2-49A8-A491-4C757F63AAD7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EAF53A-A6E3-4B13-918D-6A087D8ED8C8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86921-2AAA-483D-9E97-1EE4BA24A5A9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7C25FE-B59D-4199-93BB-7EA52EC9C41D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4D2D138-0CD7-498D-845F-FF8E9054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F1E8A-5EF9-4374-B365-662B97D60531}" type="datetimeFigureOut">
              <a:rPr lang="en-US"/>
              <a:pPr>
                <a:defRPr/>
              </a:pPr>
              <a:t>9/15/2020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C534AFA5-7918-4092-8FA8-0D10A2B3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DF61B41B-E9C1-4556-9FA3-83FB9EEB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23C41C5-7ABB-46D7-813B-F1CC18D19C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332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3B3B1-8F0A-4E8B-8FE9-AF312836746F}"/>
              </a:ext>
            </a:extLst>
          </p:cNvPr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4C3C9A-1AF2-4138-A67E-059F31A42D63}"/>
              </a:ext>
            </a:extLst>
          </p:cNvPr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98EA3-581F-420C-95E2-E6855556A59F}"/>
              </a:ext>
            </a:extLst>
          </p:cNvPr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95B5D25-A51B-4532-8CF0-E6B5D08D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D67A0-2DE9-472C-BAE9-DBF3EADF365D}" type="datetimeFigureOut">
              <a:rPr lang="en-US"/>
              <a:pPr>
                <a:defRPr/>
              </a:pPr>
              <a:t>9/15/2020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5A498F8-ACB1-464A-B8FB-810E2B0D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A76AE7B-74CF-4B7D-A36E-6FFD17B5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EC2DB-829C-40F2-87EE-D8011972DA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584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9900-DDE9-419A-9273-2B362240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A641-FE2D-4F59-A0CC-E6B5A920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35E46-E078-40AE-8988-C99FC9CA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135D6-4FD9-40E5-9994-4BA35682DF39}" type="datetimeFigureOut">
              <a:rPr lang="en-US" altLang="en-US"/>
              <a:pPr/>
              <a:t>9/15/2020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AC682-EA19-40D4-A514-D5C37ABE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FACB-3B48-4D14-B48C-CC972439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C83A2-23BB-4804-969F-6927DCF5DF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96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281C-9DDB-42DD-8A41-D0FBDCC8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7B256-8CA1-4AB2-A364-30529A167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11C8-3992-4FB0-A9B0-3F10EFA2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894E0D-591B-4DDB-BB6C-A7EA3D7C9263}" type="datetimeFigureOut">
              <a:rPr lang="en-US" altLang="en-US"/>
              <a:pPr/>
              <a:t>9/15/2020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F240-41D8-4793-B3BC-910AA65C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192F-6814-4FC4-B1B4-B3D7D019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5BD6E-2AA9-408D-B7B7-A345D06D31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62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457B-F653-404F-ADC3-EF2E7C7C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35D1-1349-4444-A42B-D4A1F5434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4C796-D8E7-45E0-9E79-DE1DE02BF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9D824-C99F-41D8-97DA-8F19E337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CF36B-996D-4CF4-8701-CC358B730CF7}" type="datetimeFigureOut">
              <a:rPr lang="en-US" altLang="en-US"/>
              <a:pPr/>
              <a:t>9/15/2020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390D6-F47E-4689-9E01-6DC7BAEA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6D61F-3792-4551-89C3-D1EC06FA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012AF-33FA-4330-8967-6288D65BED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30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DEA5-CF49-448F-8EF3-CAE3408B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CFBA-AF01-4819-953B-4D4A276A3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DE097-D5D1-4175-A44C-18A47F34F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D972F-F3BE-4A4D-B2FA-4263DB1B3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A07CE-2A33-4DB3-A025-D6FE2C2B6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B4AF6-EAA9-4152-965F-DE6172B3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466AA-D76A-4D26-B7B8-9AAE2299AADC}" type="datetimeFigureOut">
              <a:rPr lang="en-US" altLang="en-US"/>
              <a:pPr/>
              <a:t>9/15/2020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E6D9-997D-4902-ADD4-037EB69A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3F297-7F1C-47A2-A93D-1F12F398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A14CF-F835-4F1F-A870-35234710E3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65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A984-0BC8-4115-A2C8-82C68936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E60EE-7116-4214-A891-95826991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C2111-B5ED-4DDD-8F7C-697A458E1117}" type="datetimeFigureOut">
              <a:rPr lang="en-US" altLang="en-US"/>
              <a:pPr/>
              <a:t>9/15/2020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E9CFD-43AF-40DD-B45E-77413050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06765-4B89-42A1-9752-4840C20B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A5823-873E-45CC-8A2B-933DCA820D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05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11C58-754A-4866-AB98-DBF20605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5ACEC2-4BD2-4005-9E0A-F68A05DF75F1}" type="datetimeFigureOut">
              <a:rPr lang="en-US" altLang="en-US"/>
              <a:pPr/>
              <a:t>9/15/2020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27D79-4B8D-464A-BB22-2A42DCF8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2CD76-3A24-4ABF-9B98-23347300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3EDFD-573E-4C1F-B62B-D747E8F87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49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C34C-78A8-46AE-9BCA-A5E479B6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C59C-EBF7-48A1-A1DA-4767623C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D17A2-7653-484F-9DAB-E9AA8010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A9B2-8D3C-4FC7-9658-76C3CDE5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E4BDAC-C9B2-42A5-83A5-3D462F52CD80}" type="datetimeFigureOut">
              <a:rPr lang="en-US" altLang="en-US"/>
              <a:pPr/>
              <a:t>9/15/2020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503C0-FC60-443D-9396-7A355172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C6C06-CE34-4BFB-B749-AE8C3888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7F2C7-E217-4A3B-A615-BF1C5C1455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93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0994-28A4-4A36-B5C6-7D3AF569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4152C-0917-4A49-AB74-6CE409A67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CA4C3-8807-4C0F-9BEF-BD2D3DEE6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270C0-6A43-460C-BE66-264A78B8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D03B8-8CEF-45D2-8210-35DBDE39D5B6}" type="datetimeFigureOut">
              <a:rPr lang="en-US" altLang="en-US"/>
              <a:pPr/>
              <a:t>9/15/2020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8DD84-0040-465E-A27A-941660AD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84754-F62D-444C-94BB-98ED87B5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8DC49-1342-45BE-AC4C-9B0F801DD4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2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theme" Target="../theme/theme2.xml" /><Relationship Id="rId5" Type="http://schemas.openxmlformats.org/officeDocument/2006/relationships/slideLayout" Target="../slideLayouts/slideLayout16.xml" /><Relationship Id="rId4" Type="http://schemas.openxmlformats.org/officeDocument/2006/relationships/slideLayout" Target="../slideLayouts/slideLayout1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107D2659-38D5-4D73-AA34-9C529F9C0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46466E74-4487-4386-9FBA-55262F3F6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2036" name="AutoShape 4">
            <a:extLst>
              <a:ext uri="{FF2B5EF4-FFF2-40B4-BE49-F238E27FC236}">
                <a16:creationId xmlns:a16="http://schemas.microsoft.com/office/drawing/2014/main" id="{7D701DD6-D175-452A-88EE-7AD0AE526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2037" name="Line 5">
            <a:extLst>
              <a:ext uri="{FF2B5EF4-FFF2-40B4-BE49-F238E27FC236}">
                <a16:creationId xmlns:a16="http://schemas.microsoft.com/office/drawing/2014/main" id="{98071094-CA12-43AF-9803-A8FC7BA997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1E77778B-64DF-40AB-A034-AF4E4C47CB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1AEB0ED0-BBE6-4174-B37F-B1ED2464B289}" type="datetimeFigureOut">
              <a:rPr lang="en-US" altLang="en-US"/>
              <a:pPr/>
              <a:t>9/15/2020</a:t>
            </a:fld>
            <a:endParaRPr lang="en-US" altLang="en-US"/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4598AA3B-1864-4225-86AF-A679B33AAED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926F0563-D1E8-4FD8-9206-9D11890CE7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F516CBE-CE05-4B91-8D0A-6B366F5605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320E6-6068-4CB0-A849-8E5DB017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74" name="Text Placeholder 2">
            <a:extLst>
              <a:ext uri="{FF2B5EF4-FFF2-40B4-BE49-F238E27FC236}">
                <a16:creationId xmlns:a16="http://schemas.microsoft.com/office/drawing/2014/main" id="{D7D825CF-565B-40F2-9976-2ACABAE48F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1EFF418-39C5-43DA-9DC3-456206298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6431647-B76B-47AB-98D5-426E27F25002}" type="datetimeFigureOut">
              <a:rPr lang="en-US"/>
              <a:pPr>
                <a:defRPr/>
              </a:pPr>
              <a:t>9/15/2020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4249131-85E6-4A0B-96EA-D46883032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93E5218-8DF5-4211-8198-C16227644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56350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fld id="{0DABF3D7-CAC8-4CFF-B16F-E142747AF7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83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wmf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 /><Relationship Id="rId2" Type="http://schemas.openxmlformats.org/officeDocument/2006/relationships/image" Target="../media/image13.w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wmf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 /><Relationship Id="rId2" Type="http://schemas.openxmlformats.org/officeDocument/2006/relationships/image" Target="../media/image17.w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9.wmf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 /><Relationship Id="rId2" Type="http://schemas.openxmlformats.org/officeDocument/2006/relationships/image" Target="../media/image2.wmf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 /><Relationship Id="rId2" Type="http://schemas.openxmlformats.org/officeDocument/2006/relationships/image" Target="../media/image6.w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>
            <a:extLst>
              <a:ext uri="{FF2B5EF4-FFF2-40B4-BE49-F238E27FC236}">
                <a16:creationId xmlns:a16="http://schemas.microsoft.com/office/drawing/2014/main" id="{8D5A0399-45DB-4884-86E1-5E010B834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7772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000" b="1">
                <a:solidFill>
                  <a:srgbClr val="0000CC"/>
                </a:solidFill>
              </a:rPr>
              <a:t>CHAIN MATRIX MULTIPLICATION</a:t>
            </a:r>
          </a:p>
          <a:p>
            <a:pPr algn="ctr"/>
            <a:r>
              <a:rPr lang="en-US" altLang="en-US" sz="4000" b="1">
                <a:solidFill>
                  <a:srgbClr val="0000CC"/>
                </a:solidFill>
              </a:rPr>
              <a:t>and </a:t>
            </a:r>
          </a:p>
          <a:p>
            <a:pPr algn="ctr"/>
            <a:r>
              <a:rPr lang="en-US" altLang="en-US" sz="4000" b="1">
                <a:solidFill>
                  <a:srgbClr val="0000CC"/>
                </a:solidFill>
              </a:rPr>
              <a:t>KNAPSACK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6E5A149D-B8CC-4780-B1A8-E5E4D0017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2133600"/>
            <a:ext cx="3440113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DYNAMIC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4" name="Rectangle 4">
            <a:extLst>
              <a:ext uri="{FF2B5EF4-FFF2-40B4-BE49-F238E27FC236}">
                <a16:creationId xmlns:a16="http://schemas.microsoft.com/office/drawing/2014/main" id="{7B530D62-9EBB-42C5-94C3-A8DD2F2550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99365" name="Rectangle 5">
            <a:extLst>
              <a:ext uri="{FF2B5EF4-FFF2-40B4-BE49-F238E27FC236}">
                <a16:creationId xmlns:a16="http://schemas.microsoft.com/office/drawing/2014/main" id="{A3A7B029-5D7C-4702-B8DE-4763425A26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8000" b="1">
                <a:solidFill>
                  <a:srgbClr val="0000CC"/>
                </a:solidFill>
              </a:rPr>
              <a:t>KNAPSACK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334F0748-6AF7-4AED-A0DD-C9F8ECDE7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7400" b="1">
                <a:solidFill>
                  <a:srgbClr val="0000CC"/>
                </a:solidFill>
              </a:rPr>
              <a:t>The Problem</a:t>
            </a:r>
          </a:p>
        </p:txBody>
      </p:sp>
      <p:pic>
        <p:nvPicPr>
          <p:cNvPr id="401412" name="Picture 4">
            <a:extLst>
              <a:ext uri="{FF2B5EF4-FFF2-40B4-BE49-F238E27FC236}">
                <a16:creationId xmlns:a16="http://schemas.microsoft.com/office/drawing/2014/main" id="{65D22AF7-84AD-4498-97E4-BBF27985E305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8400" y="2057400"/>
            <a:ext cx="2403475" cy="2819400"/>
          </a:xfrm>
          <a:noFill/>
          <a:ln/>
        </p:spPr>
      </p:pic>
      <p:sp>
        <p:nvSpPr>
          <p:cNvPr id="401413" name="Rectangle 5">
            <a:extLst>
              <a:ext uri="{FF2B5EF4-FFF2-40B4-BE49-F238E27FC236}">
                <a16:creationId xmlns:a16="http://schemas.microsoft.com/office/drawing/2014/main" id="{9ED02A1B-6573-4A7F-8C91-C9DE1D31D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5334000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During a robbery, a burglar finds much more loot than he had expected and has to decide what to take. His bag (or .knapsack) will hold a total weight of at most W units. There are n items to pick from, of weight w</a:t>
            </a:r>
            <a:r>
              <a:rPr lang="en-US" altLang="en-US" sz="2000" baseline="-25000"/>
              <a:t>1</a:t>
            </a:r>
            <a:r>
              <a:rPr lang="en-US" altLang="en-US" sz="2000"/>
              <a:t>,…, w</a:t>
            </a:r>
            <a:r>
              <a:rPr lang="en-US" altLang="en-US" sz="2000" baseline="-25000"/>
              <a:t>n</a:t>
            </a:r>
            <a:r>
              <a:rPr lang="en-US" altLang="en-US" sz="2000"/>
              <a:t> and dollar value v</a:t>
            </a:r>
            <a:r>
              <a:rPr lang="en-US" altLang="en-US" sz="2000" baseline="-25000"/>
              <a:t>1</a:t>
            </a:r>
            <a:r>
              <a:rPr lang="en-US" altLang="en-US" sz="2000"/>
              <a:t>, … ,  v</a:t>
            </a:r>
            <a:r>
              <a:rPr lang="en-US" altLang="en-US" sz="2000" baseline="-25000"/>
              <a:t>n</a:t>
            </a:r>
            <a:r>
              <a:rPr lang="en-US" altLang="en-US" sz="2000"/>
              <a:t>. </a:t>
            </a:r>
          </a:p>
          <a:p>
            <a:endParaRPr lang="en-US" altLang="en-US" sz="2000"/>
          </a:p>
          <a:p>
            <a:r>
              <a:rPr lang="en-US" altLang="en-US" sz="2800" b="1">
                <a:solidFill>
                  <a:srgbClr val="0000CC"/>
                </a:solidFill>
              </a:rPr>
              <a:t>What's the most valuable</a:t>
            </a:r>
          </a:p>
          <a:p>
            <a:r>
              <a:rPr lang="en-US" altLang="en-US" sz="2800" b="1">
                <a:solidFill>
                  <a:srgbClr val="0000CC"/>
                </a:solidFill>
              </a:rPr>
              <a:t>combination of items he can fit into his bag?</a:t>
            </a:r>
          </a:p>
        </p:txBody>
      </p:sp>
      <p:pic>
        <p:nvPicPr>
          <p:cNvPr id="401414" name="Picture 6">
            <a:extLst>
              <a:ext uri="{FF2B5EF4-FFF2-40B4-BE49-F238E27FC236}">
                <a16:creationId xmlns:a16="http://schemas.microsoft.com/office/drawing/2014/main" id="{4D1E8AA4-3624-4346-AF3B-0468E415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5181600"/>
            <a:ext cx="112871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6" name="Rectangle 4">
            <a:extLst>
              <a:ext uri="{FF2B5EF4-FFF2-40B4-BE49-F238E27FC236}">
                <a16:creationId xmlns:a16="http://schemas.microsoft.com/office/drawing/2014/main" id="{A72A5933-FD96-4008-86D0-7AA325D6C9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8000" b="1">
                <a:solidFill>
                  <a:srgbClr val="0000CC"/>
                </a:solidFill>
              </a:rPr>
              <a:t>KNAPSACK</a:t>
            </a:r>
          </a:p>
        </p:txBody>
      </p:sp>
      <p:sp>
        <p:nvSpPr>
          <p:cNvPr id="402437" name="Rectangle 5">
            <a:extLst>
              <a:ext uri="{FF2B5EF4-FFF2-40B4-BE49-F238E27FC236}">
                <a16:creationId xmlns:a16="http://schemas.microsoft.com/office/drawing/2014/main" id="{C4AA02B3-60EA-4FA2-8788-B18AE03341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sz="3600" b="1"/>
              <a:t>With Repetition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4" name="Picture 4">
            <a:extLst>
              <a:ext uri="{FF2B5EF4-FFF2-40B4-BE49-F238E27FC236}">
                <a16:creationId xmlns:a16="http://schemas.microsoft.com/office/drawing/2014/main" id="{29E7F9C1-4E7F-47F9-9797-A67DABE64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8077200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4485" name="Picture 5">
            <a:extLst>
              <a:ext uri="{FF2B5EF4-FFF2-40B4-BE49-F238E27FC236}">
                <a16:creationId xmlns:a16="http://schemas.microsoft.com/office/drawing/2014/main" id="{0E4D0724-CA63-47A6-A04C-389C265EF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133600"/>
            <a:ext cx="60388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4486" name="Picture 6">
            <a:extLst>
              <a:ext uri="{FF2B5EF4-FFF2-40B4-BE49-F238E27FC236}">
                <a16:creationId xmlns:a16="http://schemas.microsoft.com/office/drawing/2014/main" id="{16D9FF4D-105D-4314-8A40-DC42408CB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71863"/>
            <a:ext cx="7010400" cy="1633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041B146B-9A1F-446A-B66A-CA80F808B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800" b="1">
                <a:solidFill>
                  <a:srgbClr val="0000CC"/>
                </a:solidFill>
              </a:rPr>
              <a:t>ALGORITHM</a:t>
            </a:r>
          </a:p>
        </p:txBody>
      </p:sp>
      <p:pic>
        <p:nvPicPr>
          <p:cNvPr id="405508" name="Picture 4">
            <a:extLst>
              <a:ext uri="{FF2B5EF4-FFF2-40B4-BE49-F238E27FC236}">
                <a16:creationId xmlns:a16="http://schemas.microsoft.com/office/drawing/2014/main" id="{34261A36-BE78-4F73-BE59-03DE377DA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0104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BFB865E4-7F72-48EE-83AE-F68609324B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8000" b="1">
                <a:solidFill>
                  <a:srgbClr val="0000CC"/>
                </a:solidFill>
              </a:rPr>
              <a:t>KNAPSACK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BAA75817-32F6-4A70-9E0D-C15B37CD45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sz="3600" b="1"/>
              <a:t>Without Repetition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556" name="Picture 4">
            <a:extLst>
              <a:ext uri="{FF2B5EF4-FFF2-40B4-BE49-F238E27FC236}">
                <a16:creationId xmlns:a16="http://schemas.microsoft.com/office/drawing/2014/main" id="{EBB253BD-8F2F-422A-A02C-C278AC80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38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7557" name="Picture 5">
            <a:extLst>
              <a:ext uri="{FF2B5EF4-FFF2-40B4-BE49-F238E27FC236}">
                <a16:creationId xmlns:a16="http://schemas.microsoft.com/office/drawing/2014/main" id="{83EB93BE-0DEA-401D-801B-AB13024D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057400"/>
            <a:ext cx="85232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7558" name="Picture 6">
            <a:extLst>
              <a:ext uri="{FF2B5EF4-FFF2-40B4-BE49-F238E27FC236}">
                <a16:creationId xmlns:a16="http://schemas.microsoft.com/office/drawing/2014/main" id="{CE498622-618B-4FA5-BB92-103BB9E4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6248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0F742498-F906-4E54-A8C9-33F67CC12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800" b="1">
                <a:solidFill>
                  <a:srgbClr val="0000CC"/>
                </a:solidFill>
              </a:rPr>
              <a:t>ALGORITHM</a:t>
            </a:r>
          </a:p>
        </p:txBody>
      </p:sp>
      <p:pic>
        <p:nvPicPr>
          <p:cNvPr id="408580" name="Picture 4">
            <a:extLst>
              <a:ext uri="{FF2B5EF4-FFF2-40B4-BE49-F238E27FC236}">
                <a16:creationId xmlns:a16="http://schemas.microsoft.com/office/drawing/2014/main" id="{BCE3CCA4-E430-4C15-B4D9-5A3B5F246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4676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1D18DF6-BE75-456E-A04A-7D6396038A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3505200"/>
            <a:ext cx="6781800" cy="2971800"/>
          </a:xfrm>
        </p:spPr>
        <p:txBody>
          <a:bodyPr/>
          <a:lstStyle/>
          <a:p>
            <a:r>
              <a:rPr lang="en-US" altLang="en-US" sz="7200" b="1">
                <a:solidFill>
                  <a:srgbClr val="0000CC"/>
                </a:solidFill>
              </a:rPr>
              <a:t>THANK YOU</a:t>
            </a:r>
            <a:br>
              <a:rPr lang="en-US" altLang="en-US" sz="7200" b="1">
                <a:solidFill>
                  <a:srgbClr val="0000CC"/>
                </a:solidFill>
              </a:rPr>
            </a:br>
            <a:r>
              <a:rPr lang="en-US" altLang="en-US" b="1">
                <a:solidFill>
                  <a:srgbClr val="0000CC"/>
                </a:solidFill>
              </a:rPr>
              <a:t>Any Questions?</a:t>
            </a:r>
            <a:br>
              <a:rPr lang="en-US" altLang="en-US" b="1">
                <a:solidFill>
                  <a:srgbClr val="0000CC"/>
                </a:solidFill>
              </a:rPr>
            </a:br>
            <a:endParaRPr lang="en-US" altLang="en-US" b="1">
              <a:solidFill>
                <a:srgbClr val="0000CC"/>
              </a:solidFill>
            </a:endParaRP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3CC38C5A-1FD1-4B92-9BA8-A2597DA2F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46200"/>
            <a:ext cx="18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6000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F81B79F5-831C-46A5-947F-A72562A12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4114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71688" name="Text Box 8">
            <a:extLst>
              <a:ext uri="{FF2B5EF4-FFF2-40B4-BE49-F238E27FC236}">
                <a16:creationId xmlns:a16="http://schemas.microsoft.com/office/drawing/2014/main" id="{FE8B9D9A-C069-453F-9E5B-39065F7C4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6225"/>
            <a:ext cx="8534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rgbClr val="0000CC"/>
                </a:solidFill>
              </a:rPr>
              <a:t>SUMMARY:</a:t>
            </a:r>
          </a:p>
          <a:p>
            <a:pPr>
              <a:buFontTx/>
              <a:buChar char="•"/>
            </a:pPr>
            <a:endParaRPr lang="en-US" altLang="en-US" sz="2400" b="1">
              <a:solidFill>
                <a:srgbClr val="0000CC"/>
              </a:solidFill>
            </a:endParaRPr>
          </a:p>
          <a:p>
            <a:pPr>
              <a:buFontTx/>
              <a:buChar char="•"/>
            </a:pPr>
            <a:r>
              <a:rPr lang="en-US" altLang="en-US" sz="2400" b="1">
                <a:solidFill>
                  <a:srgbClr val="0000CC"/>
                </a:solidFill>
              </a:rPr>
              <a:t> O(n</a:t>
            </a:r>
            <a:r>
              <a:rPr lang="en-US" altLang="en-US" sz="2400" b="1" baseline="30000">
                <a:solidFill>
                  <a:srgbClr val="0000CC"/>
                </a:solidFill>
              </a:rPr>
              <a:t>3</a:t>
            </a:r>
            <a:r>
              <a:rPr lang="en-US" altLang="en-US" sz="2400" b="1">
                <a:solidFill>
                  <a:srgbClr val="0000CC"/>
                </a:solidFill>
              </a:rPr>
              <a:t>) algorithm for chain matrix multiplication</a:t>
            </a:r>
          </a:p>
          <a:p>
            <a:pPr>
              <a:buFontTx/>
              <a:buChar char="•"/>
            </a:pPr>
            <a:r>
              <a:rPr lang="en-US" altLang="en-US" sz="2400" b="1">
                <a:solidFill>
                  <a:srgbClr val="0000CC"/>
                </a:solidFill>
              </a:rPr>
              <a:t>O(nW) algorithm for Knapsack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Rectangle 4">
            <a:extLst>
              <a:ext uri="{FF2B5EF4-FFF2-40B4-BE49-F238E27FC236}">
                <a16:creationId xmlns:a16="http://schemas.microsoft.com/office/drawing/2014/main" id="{92BFC6CE-9287-494F-ABCE-AB7B24B0BB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b="1">
                <a:solidFill>
                  <a:srgbClr val="0000CC"/>
                </a:solidFill>
              </a:rPr>
              <a:t>Dynamic Programming (Review)</a:t>
            </a:r>
          </a:p>
        </p:txBody>
      </p:sp>
      <p:sp>
        <p:nvSpPr>
          <p:cNvPr id="232453" name="Rectangle 5">
            <a:extLst>
              <a:ext uri="{FF2B5EF4-FFF2-40B4-BE49-F238E27FC236}">
                <a16:creationId xmlns:a16="http://schemas.microsoft.com/office/drawing/2014/main" id="{2909F50C-AEE0-4678-B0FC-16A4382566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590800"/>
            <a:ext cx="75438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b="1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o"/>
            </a:pPr>
            <a:r>
              <a:rPr lang="en-US" altLang="en-US" b="1"/>
              <a:t> Shortest Path in DAGs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o"/>
            </a:pPr>
            <a:endParaRPr lang="en-US" altLang="en-US" b="1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o"/>
            </a:pPr>
            <a:r>
              <a:rPr lang="en-US" altLang="en-US" b="1"/>
              <a:t> Longest Increasing Subsequence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o"/>
            </a:pPr>
            <a:endParaRPr lang="en-US" altLang="en-US" b="1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o"/>
            </a:pPr>
            <a:r>
              <a:rPr lang="en-US" altLang="en-US" b="1"/>
              <a:t> Edit Distance</a:t>
            </a:r>
          </a:p>
        </p:txBody>
      </p:sp>
      <p:sp>
        <p:nvSpPr>
          <p:cNvPr id="232455" name="Text Box 7">
            <a:extLst>
              <a:ext uri="{FF2B5EF4-FFF2-40B4-BE49-F238E27FC236}">
                <a16:creationId xmlns:a16="http://schemas.microsoft.com/office/drawing/2014/main" id="{2E3554EC-11D1-4B60-AA64-CA707548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5805488"/>
            <a:ext cx="8118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Today: Chain Matrix Multiplication &amp; Knapsack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Rectangle 4">
            <a:extLst>
              <a:ext uri="{FF2B5EF4-FFF2-40B4-BE49-F238E27FC236}">
                <a16:creationId xmlns:a16="http://schemas.microsoft.com/office/drawing/2014/main" id="{E87A2441-95F9-47DB-87AD-6F7D0B1E78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200400"/>
            <a:ext cx="7772400" cy="1371600"/>
          </a:xfrm>
        </p:spPr>
        <p:txBody>
          <a:bodyPr/>
          <a:lstStyle/>
          <a:p>
            <a:r>
              <a:rPr lang="en-US" altLang="en-US" b="1">
                <a:solidFill>
                  <a:srgbClr val="0000CC"/>
                </a:solidFill>
              </a:rPr>
              <a:t>CHAIN MATRIX MULTIPLICATION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D5346FA2-4171-4AC2-9ED6-421B1DFC6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800" b="1">
                <a:solidFill>
                  <a:srgbClr val="0000CC"/>
                </a:solidFill>
              </a:rPr>
              <a:t>The Problem</a:t>
            </a:r>
          </a:p>
        </p:txBody>
      </p:sp>
      <p:sp>
        <p:nvSpPr>
          <p:cNvPr id="371725" name="Rectangle 13">
            <a:extLst>
              <a:ext uri="{FF2B5EF4-FFF2-40B4-BE49-F238E27FC236}">
                <a16:creationId xmlns:a16="http://schemas.microsoft.com/office/drawing/2014/main" id="{BE2AD2C5-0711-4240-A8B0-9F19A552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/>
              <a:t>Suppose that we want to multiply four matrices, A,B C, D, of dimensions 50X20, 20X1, 1X10, and 10X100</a:t>
            </a:r>
          </a:p>
        </p:txBody>
      </p:sp>
      <p:pic>
        <p:nvPicPr>
          <p:cNvPr id="371726" name="Picture 14">
            <a:extLst>
              <a:ext uri="{FF2B5EF4-FFF2-40B4-BE49-F238E27FC236}">
                <a16:creationId xmlns:a16="http://schemas.microsoft.com/office/drawing/2014/main" id="{9D1E8955-5438-4409-AA0A-36CCF4FD4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3124200"/>
            <a:ext cx="7804150" cy="503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1728" name="Picture 16">
            <a:extLst>
              <a:ext uri="{FF2B5EF4-FFF2-40B4-BE49-F238E27FC236}">
                <a16:creationId xmlns:a16="http://schemas.microsoft.com/office/drawing/2014/main" id="{7A12C5D4-DB0D-4EEE-B34D-107D023C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8534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59151EA8-A2D0-4E9F-A1E6-0C20BE750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7975"/>
            <a:ext cx="8001000" cy="1216025"/>
          </a:xfrm>
        </p:spPr>
        <p:txBody>
          <a:bodyPr/>
          <a:lstStyle/>
          <a:p>
            <a:r>
              <a:rPr lang="en-US" altLang="en-US" sz="5000" b="1">
                <a:solidFill>
                  <a:srgbClr val="0000CC"/>
                </a:solidFill>
              </a:rPr>
              <a:t>The Problem (Contd.)</a:t>
            </a:r>
          </a:p>
        </p:txBody>
      </p:sp>
      <p:pic>
        <p:nvPicPr>
          <p:cNvPr id="376837" name="Picture 5">
            <a:extLst>
              <a:ext uri="{FF2B5EF4-FFF2-40B4-BE49-F238E27FC236}">
                <a16:creationId xmlns:a16="http://schemas.microsoft.com/office/drawing/2014/main" id="{FAAD6E41-6FAF-4D91-9EEA-0033F65A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6096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6838" name="Picture 6">
            <a:extLst>
              <a:ext uri="{FF2B5EF4-FFF2-40B4-BE49-F238E27FC236}">
                <a16:creationId xmlns:a16="http://schemas.microsoft.com/office/drawing/2014/main" id="{5612EBD0-4965-4EE7-9441-FE65A3C6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200400"/>
            <a:ext cx="7534275" cy="286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0" name="Rectangle 4">
            <a:extLst>
              <a:ext uri="{FF2B5EF4-FFF2-40B4-BE49-F238E27FC236}">
                <a16:creationId xmlns:a16="http://schemas.microsoft.com/office/drawing/2014/main" id="{769C55E8-B8D8-4FA1-9AF5-0C3AB0F89B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b="1">
                <a:solidFill>
                  <a:srgbClr val="FF0000"/>
                </a:solidFill>
              </a:rPr>
              <a:t>A DYNAMIC PROGRAMMING SOLUTION</a:t>
            </a:r>
          </a:p>
        </p:txBody>
      </p:sp>
      <p:sp>
        <p:nvSpPr>
          <p:cNvPr id="377861" name="Rectangle 5">
            <a:extLst>
              <a:ext uri="{FF2B5EF4-FFF2-40B4-BE49-F238E27FC236}">
                <a16:creationId xmlns:a16="http://schemas.microsoft.com/office/drawing/2014/main" id="{52EC2F8B-AC41-4708-BC9C-2002A1775B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b="1">
                <a:solidFill>
                  <a:srgbClr val="0000CC"/>
                </a:solidFill>
              </a:rPr>
              <a:t>What Are The Sub-Problems?</a:t>
            </a:r>
          </a:p>
        </p:txBody>
      </p:sp>
      <p:sp>
        <p:nvSpPr>
          <p:cNvPr id="377863" name="Rectangle 7">
            <a:extLst>
              <a:ext uri="{FF2B5EF4-FFF2-40B4-BE49-F238E27FC236}">
                <a16:creationId xmlns:a16="http://schemas.microsoft.com/office/drawing/2014/main" id="{CACF627D-C36C-4C82-969E-47A409C9D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92675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/>
              <a:t>The binary trees are suggestive: for a tree to be optimal, its subtrees must also be optimal 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912" name="Picture 8">
            <a:extLst>
              <a:ext uri="{FF2B5EF4-FFF2-40B4-BE49-F238E27FC236}">
                <a16:creationId xmlns:a16="http://schemas.microsoft.com/office/drawing/2014/main" id="{18F84E10-3CDD-4DE8-8153-95E907C98F40}"/>
              </a:ext>
            </a:extLst>
          </p:cNvPr>
          <p:cNvPicPr>
            <a:picLocks noGrp="1" noChangeAspect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381000"/>
            <a:ext cx="8001000" cy="990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79913" name="Picture 9">
            <a:extLst>
              <a:ext uri="{FF2B5EF4-FFF2-40B4-BE49-F238E27FC236}">
                <a16:creationId xmlns:a16="http://schemas.microsoft.com/office/drawing/2014/main" id="{04948674-F3A7-4FFF-B0FB-11AB70AF4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167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914" name="Picture 10">
            <a:extLst>
              <a:ext uri="{FF2B5EF4-FFF2-40B4-BE49-F238E27FC236}">
                <a16:creationId xmlns:a16="http://schemas.microsoft.com/office/drawing/2014/main" id="{514D5398-3BE7-413C-9E40-9DD1F8179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9775"/>
            <a:ext cx="75438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2D20F42E-3AEC-48E9-BF2E-C182DCDDD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7400" b="1">
                <a:solidFill>
                  <a:srgbClr val="0000CC"/>
                </a:solidFill>
              </a:rPr>
              <a:t>ALGORITHM</a:t>
            </a:r>
          </a:p>
        </p:txBody>
      </p:sp>
      <p:pic>
        <p:nvPicPr>
          <p:cNvPr id="382981" name="Picture 5">
            <a:extLst>
              <a:ext uri="{FF2B5EF4-FFF2-40B4-BE49-F238E27FC236}">
                <a16:creationId xmlns:a16="http://schemas.microsoft.com/office/drawing/2014/main" id="{DDD48476-6CA9-424E-AB48-744A7730C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80010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02C65EA3-0A19-4444-AF9E-CA2653516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69325" cy="1216025"/>
          </a:xfrm>
        </p:spPr>
        <p:txBody>
          <a:bodyPr/>
          <a:lstStyle/>
          <a:p>
            <a:r>
              <a:rPr lang="en-US" altLang="en-US" sz="6800" b="1">
                <a:solidFill>
                  <a:srgbClr val="0000CC"/>
                </a:solidFill>
              </a:rPr>
              <a:t>ANALYSIS</a:t>
            </a:r>
          </a:p>
        </p:txBody>
      </p:sp>
      <p:pic>
        <p:nvPicPr>
          <p:cNvPr id="384006" name="Picture 6">
            <a:extLst>
              <a:ext uri="{FF2B5EF4-FFF2-40B4-BE49-F238E27FC236}">
                <a16:creationId xmlns:a16="http://schemas.microsoft.com/office/drawing/2014/main" id="{FDF2AEEB-F911-4873-97E2-C5A2287EA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2667000"/>
            <a:ext cx="8594725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Crypto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 Theme</Template>
  <TotalTime>2472</TotalTime>
  <Words>166</Words>
  <Application>Microsoft Office PowerPoint</Application>
  <PresentationFormat>On-screen Show (4:3)</PresentationFormat>
  <Paragraphs>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Profile</vt:lpstr>
      <vt:lpstr>7_Crypto Theme</vt:lpstr>
      <vt:lpstr>PowerPoint Presentation</vt:lpstr>
      <vt:lpstr>Dynamic Programming (Review)</vt:lpstr>
      <vt:lpstr>CHAIN MATRIX MULTIPLICATION</vt:lpstr>
      <vt:lpstr>The Problem</vt:lpstr>
      <vt:lpstr>The Problem (Contd.)</vt:lpstr>
      <vt:lpstr>A DYNAMIC PROGRAMMING SOLUTION</vt:lpstr>
      <vt:lpstr>PowerPoint Presentation</vt:lpstr>
      <vt:lpstr>ALGORITHM</vt:lpstr>
      <vt:lpstr>ANALYSIS</vt:lpstr>
      <vt:lpstr>PowerPoint Presentation</vt:lpstr>
      <vt:lpstr>The Problem</vt:lpstr>
      <vt:lpstr>KNAPSACK</vt:lpstr>
      <vt:lpstr>PowerPoint Presentation</vt:lpstr>
      <vt:lpstr>ALGORITHM</vt:lpstr>
      <vt:lpstr>KNAPSACK</vt:lpstr>
      <vt:lpstr>PowerPoint Presentation</vt:lpstr>
      <vt:lpstr>ALGORITHM</vt:lpstr>
      <vt:lpstr>THANK YOU Any Questions? </vt:lpstr>
    </vt:vector>
  </TitlesOfParts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Kerckhoff’s Principle</dc:title>
  <dc:creator>Your User Name</dc:creator>
  <cp:lastModifiedBy>Principles of Information Security</cp:lastModifiedBy>
  <cp:revision>207</cp:revision>
  <dcterms:created xsi:type="dcterms:W3CDTF">2010-01-08T14:00:28Z</dcterms:created>
  <dcterms:modified xsi:type="dcterms:W3CDTF">2020-09-15T04:57:28Z</dcterms:modified>
</cp:coreProperties>
</file>